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91" r:id="rId23"/>
    <p:sldId id="277" r:id="rId24"/>
    <p:sldId id="278" r:id="rId25"/>
    <p:sldId id="279" r:id="rId26"/>
    <p:sldId id="280" r:id="rId27"/>
    <p:sldId id="281" r:id="rId28"/>
    <p:sldId id="282" r:id="rId29"/>
    <p:sldId id="283" r:id="rId30"/>
    <p:sldId id="284" r:id="rId31"/>
    <p:sldId id="287" r:id="rId32"/>
    <p:sldId id="285" r:id="rId33"/>
    <p:sldId id="286" r:id="rId34"/>
    <p:sldId id="289" r:id="rId35"/>
    <p:sldId id="288" r:id="rId36"/>
    <p:sldId id="290" r:id="rId3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94"/>
  </p:normalViewPr>
  <p:slideViewPr>
    <p:cSldViewPr snapToGrid="0">
      <p:cViewPr varScale="1">
        <p:scale>
          <a:sx n="55" d="100"/>
          <a:sy n="55" d="100"/>
        </p:scale>
        <p:origin x="4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ítulo">
    <p:spTree>
      <p:nvGrpSpPr>
        <p:cNvPr id="1" name=""/>
        <p:cNvGrpSpPr/>
        <p:nvPr/>
      </p:nvGrpSpPr>
      <p:grpSpPr>
        <a:xfrm>
          <a:off x="0" y="0"/>
          <a:ext cx="0" cy="0"/>
          <a:chOff x="0" y="0"/>
          <a:chExt cx="0" cy="0"/>
        </a:xfrm>
      </p:grpSpPr>
      <p:sp>
        <p:nvSpPr>
          <p:cNvPr id="11" name="Autor y fecha"/>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y fecha</a:t>
            </a:r>
          </a:p>
        </p:txBody>
      </p:sp>
      <p:sp>
        <p:nvSpPr>
          <p:cNvPr id="12" name="Título de la presentación"/>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Título de la presentación</a:t>
            </a:r>
          </a:p>
        </p:txBody>
      </p:sp>
      <p:sp>
        <p:nvSpPr>
          <p:cNvPr id="13" name="Nivel de texto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la presentación</a:t>
            </a:r>
          </a:p>
          <a:p>
            <a:pPr lvl="1"/>
            <a:endParaRPr/>
          </a:p>
          <a:p>
            <a:pPr lvl="2"/>
            <a:endParaRPr/>
          </a:p>
          <a:p>
            <a:pPr lvl="3"/>
            <a:endParaRPr/>
          </a:p>
          <a:p>
            <a:pPr lvl="4"/>
            <a:endParaRPr/>
          </a:p>
        </p:txBody>
      </p:sp>
      <p:sp>
        <p:nvSpPr>
          <p:cNvPr id="1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claración">
    <p:spTree>
      <p:nvGrpSpPr>
        <p:cNvPr id="1" name=""/>
        <p:cNvGrpSpPr/>
        <p:nvPr/>
      </p:nvGrpSpPr>
      <p:grpSpPr>
        <a:xfrm>
          <a:off x="0" y="0"/>
          <a:ext cx="0" cy="0"/>
          <a:chOff x="0" y="0"/>
          <a:chExt cx="0" cy="0"/>
        </a:xfrm>
      </p:grpSpPr>
      <p:sp>
        <p:nvSpPr>
          <p:cNvPr id="98" name="Nivel de texto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Declaración</a:t>
            </a:r>
          </a:p>
          <a:p>
            <a:pPr lvl="1"/>
            <a:endParaRPr/>
          </a:p>
          <a:p>
            <a:pPr lvl="2"/>
            <a:endParaRPr/>
          </a:p>
          <a:p>
            <a:pPr lvl="3"/>
            <a:endParaRPr/>
          </a:p>
          <a:p>
            <a:pPr lvl="4"/>
            <a:endParaRPr/>
          </a:p>
        </p:txBody>
      </p:sp>
      <p:sp>
        <p:nvSpPr>
          <p:cNvPr id="9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ato importante">
    <p:spTree>
      <p:nvGrpSpPr>
        <p:cNvPr id="1" name=""/>
        <p:cNvGrpSpPr/>
        <p:nvPr/>
      </p:nvGrpSpPr>
      <p:grpSpPr>
        <a:xfrm>
          <a:off x="0" y="0"/>
          <a:ext cx="0" cy="0"/>
          <a:chOff x="0" y="0"/>
          <a:chExt cx="0" cy="0"/>
        </a:xfrm>
      </p:grpSpPr>
      <p:sp>
        <p:nvSpPr>
          <p:cNvPr id="106" name="Nivel de texto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100 %</a:t>
            </a:r>
          </a:p>
          <a:p>
            <a:pPr lvl="1"/>
            <a:endParaRPr/>
          </a:p>
          <a:p>
            <a:pPr lvl="2"/>
            <a:endParaRPr/>
          </a:p>
          <a:p>
            <a:pPr lvl="3"/>
            <a:endParaRPr/>
          </a:p>
          <a:p>
            <a:pPr lvl="4"/>
            <a:endParaRPr/>
          </a:p>
        </p:txBody>
      </p:sp>
      <p:sp>
        <p:nvSpPr>
          <p:cNvPr id="107" name="Información fáctica"/>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Información fáctica</a:t>
            </a:r>
          </a:p>
        </p:txBody>
      </p:sp>
      <p:sp>
        <p:nvSpPr>
          <p:cNvPr id="10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
        <p:nvSpPr>
          <p:cNvPr id="115" name="Atribució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Atribución</a:t>
            </a:r>
          </a:p>
        </p:txBody>
      </p:sp>
      <p:sp>
        <p:nvSpPr>
          <p:cNvPr id="116" name="Nivel de texto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“Cita destacable”</a:t>
            </a:r>
          </a:p>
          <a:p>
            <a:pPr lvl="1"/>
            <a:endParaRPr/>
          </a:p>
          <a:p>
            <a:pPr lvl="2"/>
            <a:endParaRPr/>
          </a:p>
          <a:p>
            <a:pPr lvl="3"/>
            <a:endParaRPr/>
          </a:p>
          <a:p>
            <a:pPr lvl="4"/>
            <a:endParaRPr/>
          </a:p>
        </p:txBody>
      </p:sp>
      <p:sp>
        <p:nvSpPr>
          <p:cNvPr id="11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 fotos">
    <p:spTree>
      <p:nvGrpSpPr>
        <p:cNvPr id="1" name=""/>
        <p:cNvGrpSpPr/>
        <p:nvPr/>
      </p:nvGrpSpPr>
      <p:grpSpPr>
        <a:xfrm>
          <a:off x="0" y="0"/>
          <a:ext cx="0" cy="0"/>
          <a:chOff x="0" y="0"/>
          <a:chExt cx="0" cy="0"/>
        </a:xfrm>
      </p:grpSpPr>
      <p:sp>
        <p:nvSpPr>
          <p:cNvPr id="124" name="Imagen"/>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Imagen"/>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Imagen"/>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Imagen"/>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Número de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4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f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Título de la presentación"/>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Título de la presentación</a:t>
            </a:r>
          </a:p>
        </p:txBody>
      </p:sp>
      <p:sp>
        <p:nvSpPr>
          <p:cNvPr id="23" name="Autor y fecha"/>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y fecha</a:t>
            </a:r>
          </a:p>
        </p:txBody>
      </p:sp>
      <p:sp>
        <p:nvSpPr>
          <p:cNvPr id="24" name="Nivel de texto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la presentación</a:t>
            </a:r>
          </a:p>
          <a:p>
            <a:pPr lvl="1"/>
            <a:endParaRPr/>
          </a:p>
          <a:p>
            <a:pPr lvl="2"/>
            <a:endParaRPr/>
          </a:p>
          <a:p>
            <a:pPr lvl="3"/>
            <a:endParaRPr/>
          </a:p>
          <a:p>
            <a:pPr lvl="4"/>
            <a:endParaRPr/>
          </a:p>
        </p:txBody>
      </p:sp>
      <p:sp>
        <p:nvSpPr>
          <p:cNvPr id="2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foto alt.">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Título de la diapositiva"/>
          <p:cNvSpPr txBox="1">
            <a:spLocks noGrp="1"/>
          </p:cNvSpPr>
          <p:nvPr>
            <p:ph type="title" hasCustomPrompt="1"/>
          </p:nvPr>
        </p:nvSpPr>
        <p:spPr>
          <a:xfrm>
            <a:off x="1206500" y="1270000"/>
            <a:ext cx="9779000" cy="5882273"/>
          </a:xfrm>
          <a:prstGeom prst="rect">
            <a:avLst/>
          </a:prstGeom>
        </p:spPr>
        <p:txBody>
          <a:bodyPr anchor="b"/>
          <a:lstStyle/>
          <a:p>
            <a:r>
              <a:t>Título de la diapositiva</a:t>
            </a:r>
          </a:p>
        </p:txBody>
      </p:sp>
      <p:sp>
        <p:nvSpPr>
          <p:cNvPr id="34" name="Nivel de texto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Subtítulo de la diapositiva</a:t>
            </a:r>
          </a:p>
          <a:p>
            <a:pPr lvl="1"/>
            <a:endParaRPr/>
          </a:p>
          <a:p>
            <a:pPr lvl="2"/>
            <a:endParaRPr/>
          </a:p>
          <a:p>
            <a:pPr lvl="3"/>
            <a:endParaRPr/>
          </a:p>
          <a:p>
            <a:pPr lvl="4"/>
            <a:endParaRPr/>
          </a:p>
        </p:txBody>
      </p:sp>
      <p:sp>
        <p:nvSpPr>
          <p:cNvPr id="35" name="Número de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42" name="Título de la diapositiva"/>
          <p:cNvSpPr txBox="1">
            <a:spLocks noGrp="1"/>
          </p:cNvSpPr>
          <p:nvPr>
            <p:ph type="title" hasCustomPrompt="1"/>
          </p:nvPr>
        </p:nvSpPr>
        <p:spPr>
          <a:prstGeom prst="rect">
            <a:avLst/>
          </a:prstGeom>
        </p:spPr>
        <p:txBody>
          <a:bodyPr/>
          <a:lstStyle/>
          <a:p>
            <a:r>
              <a:t>Título de la diapositiva</a:t>
            </a:r>
          </a:p>
        </p:txBody>
      </p:sp>
      <p:sp>
        <p:nvSpPr>
          <p:cNvPr id="43" name="Subtítulo de la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la diapositiva</a:t>
            </a:r>
          </a:p>
        </p:txBody>
      </p:sp>
      <p:sp>
        <p:nvSpPr>
          <p:cNvPr id="44" name="Nivel de texto 1…"/>
          <p:cNvSpPr txBox="1">
            <a:spLocks noGrp="1"/>
          </p:cNvSpPr>
          <p:nvPr>
            <p:ph type="body" idx="1" hasCustomPrompt="1"/>
          </p:nvPr>
        </p:nvSpPr>
        <p:spPr>
          <a:prstGeom prst="rect">
            <a:avLst/>
          </a:prstGeom>
        </p:spPr>
        <p:txBody>
          <a:bodyPr/>
          <a:lstStyle/>
          <a:p>
            <a:r>
              <a:t>Texto de viñeta de la diapositiva</a:t>
            </a:r>
          </a:p>
          <a:p>
            <a:pPr lvl="1"/>
            <a:endParaRPr/>
          </a:p>
          <a:p>
            <a:pPr lvl="2"/>
            <a:endParaRPr/>
          </a:p>
          <a:p>
            <a:pPr lvl="3"/>
            <a:endParaRPr/>
          </a:p>
          <a:p>
            <a:pPr lvl="4"/>
            <a:endParaRPr/>
          </a:p>
        </p:txBody>
      </p:sp>
      <p:sp>
        <p:nvSpPr>
          <p:cNvPr id="4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52" name="Nivel de texto 1…"/>
          <p:cNvSpPr txBox="1">
            <a:spLocks noGrp="1"/>
          </p:cNvSpPr>
          <p:nvPr>
            <p:ph type="body" idx="1" hasCustomPrompt="1"/>
          </p:nvPr>
        </p:nvSpPr>
        <p:spPr>
          <a:prstGeom prst="rect">
            <a:avLst/>
          </a:prstGeom>
        </p:spPr>
        <p:txBody>
          <a:bodyPr numCol="2" spcCol="1098550"/>
          <a:lstStyle/>
          <a:p>
            <a:r>
              <a:t>Texto de viñeta de la diapositiva</a:t>
            </a:r>
          </a:p>
          <a:p>
            <a:pPr lvl="1"/>
            <a:endParaRPr/>
          </a:p>
          <a:p>
            <a:pPr lvl="2"/>
            <a:endParaRPr/>
          </a:p>
          <a:p>
            <a:pPr lvl="3"/>
            <a:endParaRPr/>
          </a:p>
          <a:p>
            <a:pPr lvl="4"/>
            <a:endParaRPr/>
          </a:p>
        </p:txBody>
      </p:sp>
      <p:sp>
        <p:nvSpPr>
          <p:cNvPr id="5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60" name="Subtítulo de la diapositiva"/>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la diapositiva</a:t>
            </a:r>
          </a:p>
        </p:txBody>
      </p:sp>
      <p:sp>
        <p:nvSpPr>
          <p:cNvPr id="61" name="Nivel de texto 1…"/>
          <p:cNvSpPr txBox="1">
            <a:spLocks noGrp="1"/>
          </p:cNvSpPr>
          <p:nvPr>
            <p:ph type="body" sz="half" idx="1" hasCustomPrompt="1"/>
          </p:nvPr>
        </p:nvSpPr>
        <p:spPr>
          <a:xfrm>
            <a:off x="1206500" y="4248504"/>
            <a:ext cx="9779000" cy="8256630"/>
          </a:xfrm>
          <a:prstGeom prst="rect">
            <a:avLst/>
          </a:prstGeom>
        </p:spPr>
        <p:txBody>
          <a:bodyPr/>
          <a:lstStyle/>
          <a:p>
            <a:r>
              <a:t>Texto de viñeta de la diapositiva</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Título de la diapositiva"/>
          <p:cNvSpPr txBox="1">
            <a:spLocks noGrp="1"/>
          </p:cNvSpPr>
          <p:nvPr>
            <p:ph type="title" hasCustomPrompt="1"/>
          </p:nvPr>
        </p:nvSpPr>
        <p:spPr>
          <a:xfrm>
            <a:off x="1206500" y="1079500"/>
            <a:ext cx="9779000" cy="1435100"/>
          </a:xfrm>
          <a:prstGeom prst="rect">
            <a:avLst/>
          </a:prstGeom>
        </p:spPr>
        <p:txBody>
          <a:bodyPr/>
          <a:lstStyle/>
          <a:p>
            <a:r>
              <a:t>Título de la diapositiva</a:t>
            </a:r>
          </a:p>
        </p:txBody>
      </p:sp>
      <p:sp>
        <p:nvSpPr>
          <p:cNvPr id="6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ción">
    <p:spTree>
      <p:nvGrpSpPr>
        <p:cNvPr id="1" name=""/>
        <p:cNvGrpSpPr/>
        <p:nvPr/>
      </p:nvGrpSpPr>
      <p:grpSpPr>
        <a:xfrm>
          <a:off x="0" y="0"/>
          <a:ext cx="0" cy="0"/>
          <a:chOff x="0" y="0"/>
          <a:chExt cx="0" cy="0"/>
        </a:xfrm>
      </p:grpSpPr>
      <p:sp>
        <p:nvSpPr>
          <p:cNvPr id="71" name="Título de sección"/>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Título de sección</a:t>
            </a:r>
          </a:p>
        </p:txBody>
      </p:sp>
      <p:sp>
        <p:nvSpPr>
          <p:cNvPr id="72" name="Número de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olo título">
    <p:spTree>
      <p:nvGrpSpPr>
        <p:cNvPr id="1" name=""/>
        <p:cNvGrpSpPr/>
        <p:nvPr/>
      </p:nvGrpSpPr>
      <p:grpSpPr>
        <a:xfrm>
          <a:off x="0" y="0"/>
          <a:ext cx="0" cy="0"/>
          <a:chOff x="0" y="0"/>
          <a:chExt cx="0" cy="0"/>
        </a:xfrm>
      </p:grpSpPr>
      <p:sp>
        <p:nvSpPr>
          <p:cNvPr id="79" name="Título de la diapositiva"/>
          <p:cNvSpPr txBox="1">
            <a:spLocks noGrp="1"/>
          </p:cNvSpPr>
          <p:nvPr>
            <p:ph type="title" hasCustomPrompt="1"/>
          </p:nvPr>
        </p:nvSpPr>
        <p:spPr>
          <a:xfrm>
            <a:off x="1206500" y="1079500"/>
            <a:ext cx="21971000" cy="1434949"/>
          </a:xfrm>
          <a:prstGeom prst="rect">
            <a:avLst/>
          </a:prstGeom>
        </p:spPr>
        <p:txBody>
          <a:bodyPr/>
          <a:lstStyle/>
          <a:p>
            <a:r>
              <a:t>Título de la diapositiva</a:t>
            </a:r>
          </a:p>
        </p:txBody>
      </p:sp>
      <p:sp>
        <p:nvSpPr>
          <p:cNvPr id="80" name="Subtítulo de la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la diapositiva</a:t>
            </a:r>
          </a:p>
        </p:txBody>
      </p:sp>
      <p:sp>
        <p:nvSpPr>
          <p:cNvPr id="8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ítulo de agenda"/>
          <p:cNvSpPr txBox="1">
            <a:spLocks noGrp="1"/>
          </p:cNvSpPr>
          <p:nvPr>
            <p:ph type="title" hasCustomPrompt="1"/>
          </p:nvPr>
        </p:nvSpPr>
        <p:spPr>
          <a:xfrm>
            <a:off x="1206500" y="1079500"/>
            <a:ext cx="21971000" cy="1435100"/>
          </a:xfrm>
          <a:prstGeom prst="rect">
            <a:avLst/>
          </a:prstGeom>
        </p:spPr>
        <p:txBody>
          <a:bodyPr/>
          <a:lstStyle/>
          <a:p>
            <a:r>
              <a:t>Título de agenda</a:t>
            </a:r>
          </a:p>
        </p:txBody>
      </p:sp>
      <p:sp>
        <p:nvSpPr>
          <p:cNvPr id="89" name="Subtítulo de agend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Subtítulo de agenda</a:t>
            </a:r>
          </a:p>
        </p:txBody>
      </p:sp>
      <p:sp>
        <p:nvSpPr>
          <p:cNvPr id="90" name="Nivel de texto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Temas relacionados con la agenda</a:t>
            </a:r>
          </a:p>
          <a:p>
            <a:pPr lvl="1"/>
            <a:endParaRPr/>
          </a:p>
          <a:p>
            <a:pPr lvl="2"/>
            <a:endParaRPr/>
          </a:p>
          <a:p>
            <a:pPr lvl="3"/>
            <a:endParaRPr/>
          </a:p>
          <a:p>
            <a:pPr lvl="4"/>
            <a:endParaRPr/>
          </a:p>
        </p:txBody>
      </p:sp>
      <p:sp>
        <p:nvSpPr>
          <p:cNvPr id="9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ítulo de la diapositiva"/>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Título de la diapositiva</a:t>
            </a:r>
          </a:p>
        </p:txBody>
      </p:sp>
      <p:sp>
        <p:nvSpPr>
          <p:cNvPr id="3" name="Nivel de texto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Texto de viñeta de la diapositiva</a:t>
            </a:r>
          </a:p>
          <a:p>
            <a:pPr lvl="1"/>
            <a:endParaRPr/>
          </a:p>
          <a:p>
            <a:pPr lvl="2"/>
            <a:endParaRPr/>
          </a:p>
          <a:p>
            <a:pPr lvl="3"/>
            <a:endParaRPr/>
          </a:p>
          <a:p>
            <a:pPr lvl="4"/>
            <a:endParaRPr/>
          </a:p>
        </p:txBody>
      </p:sp>
      <p:sp>
        <p:nvSpPr>
          <p:cNvPr id="4" name="Número de diapositiva"/>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hf sldNum="0" hdr="0" dt="0"/>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jpe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6.xml"/><Relationship Id="rId1" Type="http://schemas.openxmlformats.org/officeDocument/2006/relationships/video" Target="https://www.youtube.com/embed/gn4nRCC9TwQ?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5.xml"/><Relationship Id="rId1" Type="http://schemas.openxmlformats.org/officeDocument/2006/relationships/video" Target="https://www.youtube.com/embed/kopoLzvh5jY?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covidcv.netlify.app/" TargetMode="Externa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15.xml"/><Relationship Id="rId1" Type="http://schemas.openxmlformats.org/officeDocument/2006/relationships/video" Target="https://www.youtube.com/embed/DOAP-SHlWwo?feature=oembe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edro A. Pernías Peco. Director General para el Avance de la Sociedad Digital.…"/>
          <p:cNvSpPr txBox="1">
            <a:spLocks noGrp="1"/>
          </p:cNvSpPr>
          <p:nvPr>
            <p:ph type="body" idx="21"/>
          </p:nvPr>
        </p:nvSpPr>
        <p:spPr>
          <a:xfrm>
            <a:off x="1201340" y="11859862"/>
            <a:ext cx="21971003" cy="114588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792479">
              <a:defRPr sz="3455"/>
            </a:pPr>
            <a:r>
              <a:t>Pedro A. Pernías Peco. Director General para el Avance de la Sociedad Digital. </a:t>
            </a:r>
          </a:p>
          <a:p>
            <a:pPr defTabSz="792479">
              <a:defRPr sz="3455"/>
            </a:pPr>
            <a:r>
              <a:t>Profesor del Departamento de Lenguajes y Sistemas Informáticos de la Universidad de Alicante</a:t>
            </a:r>
          </a:p>
        </p:txBody>
      </p:sp>
      <p:sp>
        <p:nvSpPr>
          <p:cNvPr id="152" name="Inteligencia Artificial"/>
          <p:cNvSpPr txBox="1">
            <a:spLocks noGrp="1"/>
          </p:cNvSpPr>
          <p:nvPr>
            <p:ph type="ctrTitle"/>
          </p:nvPr>
        </p:nvSpPr>
        <p:spPr>
          <a:prstGeom prst="rect">
            <a:avLst/>
          </a:prstGeom>
        </p:spPr>
        <p:txBody>
          <a:bodyPr/>
          <a:lstStyle/>
          <a:p>
            <a:r>
              <a:t>Inteligencia Artificial</a:t>
            </a:r>
          </a:p>
        </p:txBody>
      </p:sp>
      <p:sp>
        <p:nvSpPr>
          <p:cNvPr id="153" name="Matinal 2099…"/>
          <p:cNvSpPr txBox="1">
            <a:spLocks noGrp="1"/>
          </p:cNvSpPr>
          <p:nvPr>
            <p:ph type="subTitle" sz="quarter" idx="1"/>
          </p:nvPr>
        </p:nvSpPr>
        <p:spPr>
          <a:prstGeom prst="rect">
            <a:avLst/>
          </a:prstGeom>
        </p:spPr>
        <p:txBody>
          <a:bodyPr/>
          <a:lstStyle/>
          <a:p>
            <a:r>
              <a:t>Matinal 2099</a:t>
            </a:r>
          </a:p>
          <a:p>
            <a:pPr>
              <a:defRPr>
                <a:solidFill>
                  <a:schemeClr val="accent5">
                    <a:hueOff val="-82419"/>
                    <a:satOff val="-9513"/>
                    <a:lumOff val="-16343"/>
                  </a:schemeClr>
                </a:solidFill>
              </a:defRPr>
            </a:pPr>
            <a:r>
              <a:t>IVAP</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ubtítulo de la diapositiva"/>
          <p:cNvSpPr txBox="1">
            <a:spLocks noGrp="1"/>
          </p:cNvSpPr>
          <p:nvPr>
            <p:ph type="body" idx="21"/>
          </p:nvPr>
        </p:nvSpPr>
        <p:spPr>
          <a:prstGeom prst="rect">
            <a:avLst/>
          </a:prstGeom>
        </p:spPr>
        <p:txBody>
          <a:bodyPr/>
          <a:lstStyle/>
          <a:p>
            <a:endParaRPr/>
          </a:p>
        </p:txBody>
      </p:sp>
      <p:sp>
        <p:nvSpPr>
          <p:cNvPr id="232" name="2011 IBM Watson…"/>
          <p:cNvSpPr txBox="1">
            <a:spLocks noGrp="1"/>
          </p:cNvSpPr>
          <p:nvPr>
            <p:ph type="body" sz="half" idx="1"/>
          </p:nvPr>
        </p:nvSpPr>
        <p:spPr>
          <a:prstGeom prst="rect">
            <a:avLst/>
          </a:prstGeom>
        </p:spPr>
        <p:txBody>
          <a:bodyPr/>
          <a:lstStyle/>
          <a:p>
            <a:r>
              <a:t>2011 IBM Watson</a:t>
            </a:r>
          </a:p>
          <a:p>
            <a:r>
              <a:t>2011-14: Agentes conversacionales, Siri, Google Now, Cortana</a:t>
            </a:r>
          </a:p>
          <a:p>
            <a:r>
              <a:t>2011 Curso IA: 1er MOOC de éxito</a:t>
            </a:r>
          </a:p>
          <a:p>
            <a:r>
              <a:t>2016 alpha go</a:t>
            </a:r>
          </a:p>
          <a:p>
            <a:r>
              <a:t>2019 OPEN AI GPT-2 </a:t>
            </a:r>
          </a:p>
        </p:txBody>
      </p:sp>
      <p:sp>
        <p:nvSpPr>
          <p:cNvPr id="233" name="2010 hasta hoy"/>
          <p:cNvSpPr txBox="1">
            <a:spLocks noGrp="1"/>
          </p:cNvSpPr>
          <p:nvPr>
            <p:ph type="title"/>
          </p:nvPr>
        </p:nvSpPr>
        <p:spPr>
          <a:prstGeom prst="rect">
            <a:avLst/>
          </a:prstGeom>
        </p:spPr>
        <p:txBody>
          <a:bodyPr/>
          <a:lstStyle/>
          <a:p>
            <a:r>
              <a:t>2010 hasta hoy</a:t>
            </a:r>
          </a:p>
        </p:txBody>
      </p:sp>
      <p:grpSp>
        <p:nvGrpSpPr>
          <p:cNvPr id="236" name="GPT-2.png"/>
          <p:cNvGrpSpPr/>
          <p:nvPr/>
        </p:nvGrpSpPr>
        <p:grpSpPr>
          <a:xfrm rot="21453175">
            <a:off x="17012774" y="7759413"/>
            <a:ext cx="5172184" cy="6473553"/>
            <a:chOff x="0" y="0"/>
            <a:chExt cx="5172182" cy="6473552"/>
          </a:xfrm>
        </p:grpSpPr>
        <p:pic>
          <p:nvPicPr>
            <p:cNvPr id="235" name="GPT-2.png" descr="GPT-2.png"/>
            <p:cNvPicPr>
              <a:picLocks noChangeAspect="1"/>
            </p:cNvPicPr>
            <p:nvPr/>
          </p:nvPicPr>
          <p:blipFill>
            <a:blip r:embed="rId2"/>
            <a:stretch>
              <a:fillRect/>
            </a:stretch>
          </p:blipFill>
          <p:spPr>
            <a:xfrm>
              <a:off x="127000" y="88900"/>
              <a:ext cx="4918183" cy="6143353"/>
            </a:xfrm>
            <a:prstGeom prst="rect">
              <a:avLst/>
            </a:prstGeom>
            <a:ln>
              <a:noFill/>
            </a:ln>
            <a:effectLst/>
          </p:spPr>
        </p:pic>
        <p:pic>
          <p:nvPicPr>
            <p:cNvPr id="234" name="GPT-2.png" descr="GPT-2.png"/>
            <p:cNvPicPr>
              <a:picLocks/>
            </p:cNvPicPr>
            <p:nvPr/>
          </p:nvPicPr>
          <p:blipFill>
            <a:blip r:embed="rId3"/>
            <a:stretch>
              <a:fillRect/>
            </a:stretch>
          </p:blipFill>
          <p:spPr>
            <a:xfrm>
              <a:off x="-1" y="-1"/>
              <a:ext cx="5172184" cy="6473554"/>
            </a:xfrm>
            <a:prstGeom prst="rect">
              <a:avLst/>
            </a:prstGeom>
            <a:effectLst/>
          </p:spPr>
        </p:pic>
      </p:grpSp>
      <p:pic>
        <p:nvPicPr>
          <p:cNvPr id="237" name="ibm-watson.jpg" descr="ibm-watson.jpg"/>
          <p:cNvPicPr>
            <a:picLocks noChangeAspect="1"/>
          </p:cNvPicPr>
          <p:nvPr/>
        </p:nvPicPr>
        <p:blipFill>
          <a:blip r:embed="rId4"/>
          <a:stretch>
            <a:fillRect/>
          </a:stretch>
        </p:blipFill>
        <p:spPr>
          <a:xfrm>
            <a:off x="17092833" y="994533"/>
            <a:ext cx="4067766" cy="3691638"/>
          </a:xfrm>
          <a:prstGeom prst="rect">
            <a:avLst/>
          </a:prstGeom>
          <a:ln w="12700">
            <a:miter lim="400000"/>
          </a:ln>
        </p:spPr>
      </p:pic>
      <p:pic>
        <p:nvPicPr>
          <p:cNvPr id="238" name="kisspng-siri-apple-ios-11-iphone-applications-macos-icons-5b6fe0a6c26b58.5965712415340586627964.jpg" descr="kisspng-siri-apple-ios-11-iphone-applications-macos-icons-5b6fe0a6c26b58.5965712415340586627964.jpg"/>
          <p:cNvPicPr>
            <a:picLocks noChangeAspect="1"/>
          </p:cNvPicPr>
          <p:nvPr/>
        </p:nvPicPr>
        <p:blipFill>
          <a:blip r:embed="rId5"/>
          <a:stretch>
            <a:fillRect/>
          </a:stretch>
        </p:blipFill>
        <p:spPr>
          <a:xfrm>
            <a:off x="19643576" y="752205"/>
            <a:ext cx="1693509" cy="1693509"/>
          </a:xfrm>
          <a:prstGeom prst="rect">
            <a:avLst/>
          </a:prstGeom>
          <a:ln w="12700">
            <a:miter lim="400000"/>
          </a:ln>
        </p:spPr>
      </p:pic>
      <p:pic>
        <p:nvPicPr>
          <p:cNvPr id="239" name="150px-Microsoft_Cortana.svg.png" descr="150px-Microsoft_Cortana.svg.png"/>
          <p:cNvPicPr>
            <a:picLocks noChangeAspect="1"/>
          </p:cNvPicPr>
          <p:nvPr/>
        </p:nvPicPr>
        <p:blipFill>
          <a:blip r:embed="rId6"/>
          <a:stretch>
            <a:fillRect/>
          </a:stretch>
        </p:blipFill>
        <p:spPr>
          <a:xfrm>
            <a:off x="21111121" y="2269786"/>
            <a:ext cx="1080231" cy="540116"/>
          </a:xfrm>
          <a:prstGeom prst="rect">
            <a:avLst/>
          </a:prstGeom>
          <a:ln w="12700">
            <a:miter lim="400000"/>
          </a:ln>
        </p:spPr>
      </p:pic>
      <p:grpSp>
        <p:nvGrpSpPr>
          <p:cNvPr id="242" name="download-2.jpg"/>
          <p:cNvGrpSpPr/>
          <p:nvPr/>
        </p:nvGrpSpPr>
        <p:grpSpPr>
          <a:xfrm rot="187311">
            <a:off x="12488525" y="4567050"/>
            <a:ext cx="4368801" cy="2311401"/>
            <a:chOff x="0" y="0"/>
            <a:chExt cx="4368800" cy="2311400"/>
          </a:xfrm>
        </p:grpSpPr>
        <p:pic>
          <p:nvPicPr>
            <p:cNvPr id="241" name="download-2.jpg" descr="download-2.jpg"/>
            <p:cNvPicPr>
              <a:picLocks noChangeAspect="1"/>
            </p:cNvPicPr>
            <p:nvPr/>
          </p:nvPicPr>
          <p:blipFill>
            <a:blip r:embed="rId7"/>
            <a:stretch>
              <a:fillRect/>
            </a:stretch>
          </p:blipFill>
          <p:spPr>
            <a:xfrm>
              <a:off x="126999" y="88900"/>
              <a:ext cx="4114801" cy="1981200"/>
            </a:xfrm>
            <a:prstGeom prst="rect">
              <a:avLst/>
            </a:prstGeom>
            <a:ln>
              <a:noFill/>
            </a:ln>
            <a:effectLst/>
          </p:spPr>
        </p:pic>
        <p:pic>
          <p:nvPicPr>
            <p:cNvPr id="240" name="download-2.jpg" descr="download-2.jpg"/>
            <p:cNvPicPr>
              <a:picLocks/>
            </p:cNvPicPr>
            <p:nvPr/>
          </p:nvPicPr>
          <p:blipFill>
            <a:blip r:embed="rId8"/>
            <a:stretch>
              <a:fillRect/>
            </a:stretch>
          </p:blipFill>
          <p:spPr>
            <a:xfrm>
              <a:off x="-1" y="0"/>
              <a:ext cx="4368801" cy="2311400"/>
            </a:xfrm>
            <a:prstGeom prst="rect">
              <a:avLst/>
            </a:prstGeom>
            <a:effectLst/>
          </p:spPr>
        </p:pic>
      </p:grpSp>
      <p:grpSp>
        <p:nvGrpSpPr>
          <p:cNvPr id="245" name="download-3.jpg"/>
          <p:cNvGrpSpPr/>
          <p:nvPr/>
        </p:nvGrpSpPr>
        <p:grpSpPr>
          <a:xfrm rot="21391348">
            <a:off x="10912432" y="8631212"/>
            <a:ext cx="4051301" cy="2463801"/>
            <a:chOff x="0" y="0"/>
            <a:chExt cx="4051300" cy="2463800"/>
          </a:xfrm>
        </p:grpSpPr>
        <p:pic>
          <p:nvPicPr>
            <p:cNvPr id="244" name="download-3.jpg" descr="download-3.jpg"/>
            <p:cNvPicPr>
              <a:picLocks noChangeAspect="1"/>
            </p:cNvPicPr>
            <p:nvPr/>
          </p:nvPicPr>
          <p:blipFill>
            <a:blip r:embed="rId9"/>
            <a:stretch>
              <a:fillRect/>
            </a:stretch>
          </p:blipFill>
          <p:spPr>
            <a:xfrm>
              <a:off x="126999" y="88900"/>
              <a:ext cx="3797301" cy="2133601"/>
            </a:xfrm>
            <a:prstGeom prst="rect">
              <a:avLst/>
            </a:prstGeom>
            <a:ln>
              <a:noFill/>
            </a:ln>
            <a:effectLst/>
          </p:spPr>
        </p:pic>
        <p:pic>
          <p:nvPicPr>
            <p:cNvPr id="243" name="download-3.jpg" descr="download-3.jpg"/>
            <p:cNvPicPr>
              <a:picLocks/>
            </p:cNvPicPr>
            <p:nvPr/>
          </p:nvPicPr>
          <p:blipFill>
            <a:blip r:embed="rId10"/>
            <a:stretch>
              <a:fillRect/>
            </a:stretch>
          </p:blipFill>
          <p:spPr>
            <a:xfrm>
              <a:off x="0" y="0"/>
              <a:ext cx="4051300" cy="2463800"/>
            </a:xfrm>
            <a:prstGeom prst="rect">
              <a:avLst/>
            </a:prstGeom>
            <a:effectLst/>
          </p:spPr>
        </p:pic>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Un poco de vocabulario…"/>
          <p:cNvSpPr txBox="1">
            <a:spLocks noGrp="1"/>
          </p:cNvSpPr>
          <p:nvPr>
            <p:ph type="title"/>
          </p:nvPr>
        </p:nvSpPr>
        <p:spPr>
          <a:prstGeom prst="rect">
            <a:avLst/>
          </a:prstGeom>
        </p:spPr>
        <p:txBody>
          <a:bodyPr/>
          <a:lstStyle/>
          <a:p>
            <a:r>
              <a:t>Un poco de vocabulario…</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Aprendizaje Automático"/>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Aprendizaje Automático</a:t>
            </a:r>
          </a:p>
        </p:txBody>
      </p:sp>
      <p:sp>
        <p:nvSpPr>
          <p:cNvPr id="250" name="“Machine Learning es la ciencia que permite que las computadoras aprendan y actúen como lo hacen los humanos, mejorando su aprendizaje a lo largo del tiempo de una forma autónoma, alimentándolas con datos e información en forma de observaciones e interac"/>
          <p:cNvSpPr txBox="1">
            <a:spLocks noGrp="1"/>
          </p:cNvSpPr>
          <p:nvPr>
            <p:ph type="body" sz="half" idx="1"/>
          </p:nvPr>
        </p:nvSpPr>
        <p:spPr>
          <a:prstGeom prst="rect">
            <a:avLst/>
          </a:prstGeom>
        </p:spPr>
        <p:txBody>
          <a:bodyPr/>
          <a:lstStyle>
            <a:lvl1pPr marL="0" indent="0">
              <a:buSzTx/>
              <a:buNone/>
            </a:lvl1pPr>
          </a:lstStyle>
          <a:p>
            <a:r>
              <a:t>“Machine Learning es la ciencia que permite que las computadoras aprendan y actúen como lo hacen los humanos, mejorando su aprendizaje a lo largo del tiempo de una forma autónoma, alimentándolas con datos e información en forma de observaciones e interacciones con el mundo real.” — Dan Fagella</a:t>
            </a:r>
          </a:p>
        </p:txBody>
      </p:sp>
      <p:sp>
        <p:nvSpPr>
          <p:cNvPr id="251" name="Machine Learning"/>
          <p:cNvSpPr txBox="1">
            <a:spLocks noGrp="1"/>
          </p:cNvSpPr>
          <p:nvPr>
            <p:ph type="title"/>
          </p:nvPr>
        </p:nvSpPr>
        <p:spPr>
          <a:prstGeom prst="rect">
            <a:avLst/>
          </a:prstGeom>
        </p:spPr>
        <p:txBody>
          <a:bodyPr/>
          <a:lstStyle/>
          <a:p>
            <a:r>
              <a:t>Machine Learning</a:t>
            </a:r>
          </a:p>
        </p:txBody>
      </p:sp>
      <p:pic>
        <p:nvPicPr>
          <p:cNvPr id="252" name="1_H9eMNh36H1gGJXNOxjaeBw.png" descr="1_H9eMNh36H1gGJXNOxjaeBw.png"/>
          <p:cNvPicPr>
            <a:picLocks noChangeAspect="1"/>
          </p:cNvPicPr>
          <p:nvPr/>
        </p:nvPicPr>
        <p:blipFill>
          <a:blip r:embed="rId2"/>
          <a:stretch>
            <a:fillRect/>
          </a:stretch>
        </p:blipFill>
        <p:spPr>
          <a:xfrm>
            <a:off x="13244475" y="1469841"/>
            <a:ext cx="10375901" cy="10033001"/>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Aprendizaje Supervisado…"/>
          <p:cNvSpPr txBox="1">
            <a:spLocks noGrp="1"/>
          </p:cNvSpPr>
          <p:nvPr>
            <p:ph type="body" sz="half" idx="1"/>
          </p:nvPr>
        </p:nvSpPr>
        <p:spPr>
          <a:xfrm>
            <a:off x="412647" y="3028324"/>
            <a:ext cx="12836285" cy="8256630"/>
          </a:xfrm>
          <a:prstGeom prst="rect">
            <a:avLst/>
          </a:prstGeom>
        </p:spPr>
        <p:txBody>
          <a:bodyPr/>
          <a:lstStyle/>
          <a:p>
            <a:pPr marL="445008" indent="-445008" defTabSz="1779987">
              <a:spcBef>
                <a:spcPts val="3200"/>
              </a:spcBef>
              <a:defRPr sz="3504"/>
            </a:pPr>
            <a:r>
              <a:t>Aprendizaje Supervisado</a:t>
            </a:r>
          </a:p>
          <a:p>
            <a:pPr marL="890016" lvl="1" indent="-445008" defTabSz="1779987">
              <a:spcBef>
                <a:spcPts val="3200"/>
              </a:spcBef>
              <a:defRPr sz="3504"/>
            </a:pPr>
            <a:r>
              <a:t>A partir de una serie de datos etiquetados, se entrena un modelo para que ajuste los parámetros internos y produzca los resultados apetecibles a partir de los datos de entrada. Una vez entrenado podrá realizar predicciones</a:t>
            </a:r>
          </a:p>
          <a:p>
            <a:pPr marL="445008" indent="-445008" defTabSz="1779987">
              <a:spcBef>
                <a:spcPts val="3200"/>
              </a:spcBef>
              <a:defRPr sz="3504"/>
            </a:pPr>
            <a:r>
              <a:t>Aprendizaje NO supervisado</a:t>
            </a:r>
          </a:p>
          <a:p>
            <a:pPr marL="890016" lvl="1" indent="-445008" defTabSz="1779987">
              <a:spcBef>
                <a:spcPts val="3200"/>
              </a:spcBef>
              <a:defRPr sz="3504"/>
            </a:pPr>
            <a:r>
              <a:t>A partir de datos NO etiquetados, se explora la estructura de esos datos para hallar patrones o grupos</a:t>
            </a:r>
          </a:p>
          <a:p>
            <a:pPr marL="1335024" lvl="2" indent="-445008" defTabSz="1779987">
              <a:spcBef>
                <a:spcPts val="3200"/>
              </a:spcBef>
              <a:defRPr sz="3504"/>
            </a:pPr>
            <a:r>
              <a:t>Agrupamiento</a:t>
            </a:r>
          </a:p>
          <a:p>
            <a:pPr marL="1335024" lvl="2" indent="-445008" defTabSz="1779987">
              <a:spcBef>
                <a:spcPts val="3200"/>
              </a:spcBef>
              <a:defRPr sz="3504"/>
            </a:pPr>
            <a:r>
              <a:t>Reducción dimensional</a:t>
            </a:r>
          </a:p>
          <a:p>
            <a:pPr marL="445008" indent="-445008" defTabSz="1779987">
              <a:spcBef>
                <a:spcPts val="3200"/>
              </a:spcBef>
              <a:defRPr sz="3504"/>
            </a:pPr>
            <a:r>
              <a:t>Aprendizaje reforzado</a:t>
            </a:r>
          </a:p>
        </p:txBody>
      </p:sp>
      <p:sp>
        <p:nvSpPr>
          <p:cNvPr id="255" name="Tipos de Machine Learning"/>
          <p:cNvSpPr txBox="1">
            <a:spLocks noGrp="1"/>
          </p:cNvSpPr>
          <p:nvPr>
            <p:ph type="title"/>
          </p:nvPr>
        </p:nvSpPr>
        <p:spPr>
          <a:prstGeom prst="rect">
            <a:avLst/>
          </a:prstGeom>
        </p:spPr>
        <p:txBody>
          <a:bodyPr/>
          <a:lstStyle>
            <a:lvl1pPr defTabSz="1755604">
              <a:defRPr sz="6120" spc="-122"/>
            </a:lvl1pPr>
          </a:lstStyle>
          <a:p>
            <a:r>
              <a:t>Tipos de Machine Learning</a:t>
            </a:r>
          </a:p>
        </p:txBody>
      </p:sp>
      <p:pic>
        <p:nvPicPr>
          <p:cNvPr id="256" name="aprendizaje supervisado clasificación.png" descr="aprendizaje supervisado clasificación.png"/>
          <p:cNvPicPr>
            <a:picLocks noChangeAspect="1"/>
          </p:cNvPicPr>
          <p:nvPr/>
        </p:nvPicPr>
        <p:blipFill>
          <a:blip r:embed="rId2"/>
          <a:stretch>
            <a:fillRect/>
          </a:stretch>
        </p:blipFill>
        <p:spPr>
          <a:xfrm>
            <a:off x="19757404" y="3662724"/>
            <a:ext cx="2946401" cy="2768601"/>
          </a:xfrm>
          <a:prstGeom prst="rect">
            <a:avLst/>
          </a:prstGeom>
          <a:ln w="12700">
            <a:miter lim="400000"/>
          </a:ln>
        </p:spPr>
      </p:pic>
      <p:pic>
        <p:nvPicPr>
          <p:cNvPr id="257" name="aprendizaje supervisado.png" descr="aprendizaje supervisado.png"/>
          <p:cNvPicPr>
            <a:picLocks noChangeAspect="1"/>
          </p:cNvPicPr>
          <p:nvPr/>
        </p:nvPicPr>
        <p:blipFill>
          <a:blip r:embed="rId3"/>
          <a:stretch>
            <a:fillRect/>
          </a:stretch>
        </p:blipFill>
        <p:spPr>
          <a:xfrm>
            <a:off x="13915042" y="1688662"/>
            <a:ext cx="5176252" cy="2885266"/>
          </a:xfrm>
          <a:prstGeom prst="rect">
            <a:avLst/>
          </a:prstGeom>
          <a:ln w="12700">
            <a:miter lim="400000"/>
          </a:ln>
        </p:spPr>
      </p:pic>
      <p:pic>
        <p:nvPicPr>
          <p:cNvPr id="258" name="aprendizaje no supervisado agrupamiento.png" descr="aprendizaje no supervisado agrupamiento.png"/>
          <p:cNvPicPr>
            <a:picLocks noChangeAspect="1"/>
          </p:cNvPicPr>
          <p:nvPr/>
        </p:nvPicPr>
        <p:blipFill>
          <a:blip r:embed="rId4"/>
          <a:stretch>
            <a:fillRect/>
          </a:stretch>
        </p:blipFill>
        <p:spPr>
          <a:xfrm>
            <a:off x="14528410" y="6979660"/>
            <a:ext cx="3949517" cy="3352112"/>
          </a:xfrm>
          <a:prstGeom prst="rect">
            <a:avLst/>
          </a:prstGeom>
          <a:ln w="12700">
            <a:miter lim="400000"/>
          </a:ln>
        </p:spPr>
      </p:pic>
      <p:pic>
        <p:nvPicPr>
          <p:cNvPr id="259" name="aprendizaje no supervisado reducción dimensional.png" descr="aprendizaje no supervisado reducción dimensional.png"/>
          <p:cNvPicPr>
            <a:picLocks noChangeAspect="1"/>
          </p:cNvPicPr>
          <p:nvPr/>
        </p:nvPicPr>
        <p:blipFill>
          <a:blip r:embed="rId5"/>
          <a:stretch>
            <a:fillRect/>
          </a:stretch>
        </p:blipFill>
        <p:spPr>
          <a:xfrm>
            <a:off x="15355405" y="10118083"/>
            <a:ext cx="7233759" cy="3653101"/>
          </a:xfrm>
          <a:prstGeom prst="rect">
            <a:avLst/>
          </a:prstGeom>
          <a:ln w="12700">
            <a:miter lim="400000"/>
          </a:ln>
        </p:spPr>
      </p:pic>
      <p:pic>
        <p:nvPicPr>
          <p:cNvPr id="260" name="download.png" descr="download.png"/>
          <p:cNvPicPr>
            <a:picLocks noChangeAspect="1"/>
          </p:cNvPicPr>
          <p:nvPr/>
        </p:nvPicPr>
        <p:blipFill>
          <a:blip r:embed="rId6"/>
          <a:stretch>
            <a:fillRect/>
          </a:stretch>
        </p:blipFill>
        <p:spPr>
          <a:xfrm>
            <a:off x="6172697" y="10767096"/>
            <a:ext cx="2895601" cy="280670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Utiliza estructuras jerárquicas de redes neuronales"/>
          <p:cNvSpPr txBox="1">
            <a:spLocks noGrp="1"/>
          </p:cNvSpPr>
          <p:nvPr>
            <p:ph type="body" sz="half" idx="1"/>
          </p:nvPr>
        </p:nvSpPr>
        <p:spPr>
          <a:xfrm>
            <a:off x="1206500" y="4194815"/>
            <a:ext cx="9779000" cy="8256630"/>
          </a:xfrm>
          <a:prstGeom prst="rect">
            <a:avLst/>
          </a:prstGeom>
        </p:spPr>
        <p:txBody>
          <a:bodyPr/>
          <a:lstStyle>
            <a:lvl1pPr marL="0" indent="0">
              <a:buSzTx/>
              <a:buNone/>
            </a:lvl1pPr>
          </a:lstStyle>
          <a:p>
            <a:r>
              <a:t>Utiliza estructuras jerárquicas de redes neuronales</a:t>
            </a:r>
          </a:p>
        </p:txBody>
      </p:sp>
      <p:sp>
        <p:nvSpPr>
          <p:cNvPr id="263" name="DEEP LEARNING"/>
          <p:cNvSpPr txBox="1">
            <a:spLocks noGrp="1"/>
          </p:cNvSpPr>
          <p:nvPr>
            <p:ph type="title"/>
          </p:nvPr>
        </p:nvSpPr>
        <p:spPr>
          <a:prstGeom prst="rect">
            <a:avLst/>
          </a:prstGeom>
        </p:spPr>
        <p:txBody>
          <a:bodyPr/>
          <a:lstStyle/>
          <a:p>
            <a:r>
              <a:t>DEEP LEARNING</a:t>
            </a:r>
          </a:p>
        </p:txBody>
      </p:sp>
      <p:pic>
        <p:nvPicPr>
          <p:cNvPr id="264" name="neurona.jpg" descr="neurona.jpg"/>
          <p:cNvPicPr>
            <a:picLocks noChangeAspect="1"/>
          </p:cNvPicPr>
          <p:nvPr/>
        </p:nvPicPr>
        <p:blipFill>
          <a:blip r:embed="rId2"/>
          <a:stretch>
            <a:fillRect/>
          </a:stretch>
        </p:blipFill>
        <p:spPr>
          <a:xfrm>
            <a:off x="15401223" y="1311274"/>
            <a:ext cx="6502401" cy="3022601"/>
          </a:xfrm>
          <a:prstGeom prst="rect">
            <a:avLst/>
          </a:prstGeom>
          <a:ln w="12700">
            <a:miter lim="400000"/>
          </a:ln>
        </p:spPr>
      </p:pic>
      <p:pic>
        <p:nvPicPr>
          <p:cNvPr id="265" name="neurona artificial.jpg" descr="neurona artificial.jpg"/>
          <p:cNvPicPr>
            <a:picLocks noChangeAspect="1"/>
          </p:cNvPicPr>
          <p:nvPr/>
        </p:nvPicPr>
        <p:blipFill>
          <a:blip r:embed="rId3"/>
          <a:stretch>
            <a:fillRect/>
          </a:stretch>
        </p:blipFill>
        <p:spPr>
          <a:xfrm>
            <a:off x="14956723" y="4650355"/>
            <a:ext cx="7391401" cy="3352801"/>
          </a:xfrm>
          <a:prstGeom prst="rect">
            <a:avLst/>
          </a:prstGeom>
          <a:ln w="12700">
            <a:miter lim="400000"/>
          </a:ln>
        </p:spPr>
      </p:pic>
      <p:sp>
        <p:nvSpPr>
          <p:cNvPr id="266" name="Tipos de neuronas: entrada, salida y ocultas, dependiendo la función que desempeñan en la estructura"/>
          <p:cNvSpPr txBox="1"/>
          <p:nvPr/>
        </p:nvSpPr>
        <p:spPr>
          <a:xfrm>
            <a:off x="460630" y="8185938"/>
            <a:ext cx="23941126" cy="1461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lnSpc>
                <a:spcPct val="90000"/>
              </a:lnSpc>
              <a:spcBef>
                <a:spcPts val="4500"/>
              </a:spcBef>
              <a:defRPr sz="4800">
                <a:solidFill>
                  <a:srgbClr val="000000"/>
                </a:solidFill>
              </a:defRPr>
            </a:lvl1pPr>
          </a:lstStyle>
          <a:p>
            <a:r>
              <a:t>Tipos de neuronas: entrada, salida y ocultas, dependiendo la función que desempeñan en la estructura</a:t>
            </a:r>
          </a:p>
        </p:txBody>
      </p:sp>
      <p:sp>
        <p:nvSpPr>
          <p:cNvPr id="267" name="Cada capa se ocupa de una función: a medida que se añaden capas, se pueden detectar patrones más complejos."/>
          <p:cNvSpPr txBox="1"/>
          <p:nvPr/>
        </p:nvSpPr>
        <p:spPr>
          <a:xfrm>
            <a:off x="17620329" y="10638923"/>
            <a:ext cx="5355175" cy="1566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Cada capa se ocupa de una función: a medida que se añaden capas, se pueden detectar patrones más complejos.</a:t>
            </a:r>
          </a:p>
        </p:txBody>
      </p:sp>
      <p:pic>
        <p:nvPicPr>
          <p:cNvPr id="268" name="MLP-y-Back-Propagation-En-primer-lugar-se-calcula-la-expresion-denominada-senal-de_W640.jpg" descr="MLP-y-Back-Propagation-En-primer-lugar-se-calcula-la-expresion-denominada-senal-de_W640.jpg"/>
          <p:cNvPicPr>
            <a:picLocks noChangeAspect="1"/>
          </p:cNvPicPr>
          <p:nvPr/>
        </p:nvPicPr>
        <p:blipFill>
          <a:blip r:embed="rId4"/>
          <a:stretch>
            <a:fillRect/>
          </a:stretch>
        </p:blipFill>
        <p:spPr>
          <a:xfrm>
            <a:off x="8106925" y="9135084"/>
            <a:ext cx="5639837" cy="5273248"/>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Preprocesamiento…"/>
          <p:cNvSpPr txBox="1">
            <a:spLocks noGrp="1"/>
          </p:cNvSpPr>
          <p:nvPr>
            <p:ph type="body" sz="quarter" idx="1"/>
          </p:nvPr>
        </p:nvSpPr>
        <p:spPr>
          <a:xfrm>
            <a:off x="794872" y="3106943"/>
            <a:ext cx="5794523" cy="8256631"/>
          </a:xfrm>
          <a:prstGeom prst="rect">
            <a:avLst/>
          </a:prstGeom>
        </p:spPr>
        <p:txBody>
          <a:bodyPr/>
          <a:lstStyle/>
          <a:p>
            <a:r>
              <a:t>Preprocesamiento</a:t>
            </a:r>
          </a:p>
          <a:p>
            <a:pPr lvl="1"/>
            <a:r>
              <a:t>Preparar los datos de entrada</a:t>
            </a:r>
          </a:p>
          <a:p>
            <a:r>
              <a:t>Entrenamiento</a:t>
            </a:r>
          </a:p>
          <a:p>
            <a:pPr lvl="1"/>
            <a:r>
              <a:t>Supervisar el funcionamiento del modelo</a:t>
            </a:r>
          </a:p>
        </p:txBody>
      </p:sp>
      <p:sp>
        <p:nvSpPr>
          <p:cNvPr id="271" name="Para poder aplicar el machine learning"/>
          <p:cNvSpPr txBox="1">
            <a:spLocks noGrp="1"/>
          </p:cNvSpPr>
          <p:nvPr>
            <p:ph type="title"/>
          </p:nvPr>
        </p:nvSpPr>
        <p:spPr>
          <a:prstGeom prst="rect">
            <a:avLst/>
          </a:prstGeom>
        </p:spPr>
        <p:txBody>
          <a:bodyPr/>
          <a:lstStyle>
            <a:lvl1pPr defTabSz="1365469">
              <a:defRPr sz="4760" spc="-95"/>
            </a:lvl1pPr>
          </a:lstStyle>
          <a:p>
            <a:r>
              <a:t>Para poder aplicar el machine learning</a:t>
            </a:r>
          </a:p>
        </p:txBody>
      </p:sp>
      <p:pic>
        <p:nvPicPr>
          <p:cNvPr id="272" name="Google's DeepMind AI Just Taught Itself To Walk" descr="Google's DeepMind AI Just Taught Itself To Walk"/>
          <p:cNvPicPr>
            <a:picLocks/>
          </p:cNvPicPr>
          <p:nvPr>
            <a:videoFile r:link="rId1"/>
          </p:nvPr>
        </p:nvPicPr>
        <p:blipFill>
          <a:blip r:embed="rId3"/>
          <a:stretch>
            <a:fillRect/>
          </a:stretch>
        </p:blipFill>
        <p:spPr>
          <a:xfrm>
            <a:off x="7283511" y="2168392"/>
            <a:ext cx="16256001" cy="9144001"/>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7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72"/>
                </p:tgtEl>
              </p:cMediaNode>
            </p:video>
            <p:seq concurrent="1" prevAc="none" nextAc="seek">
              <p:cTn id="8" restart="whenNotActive" fill="hold" evtFilter="cancelBubble" nodeType="interactiveSeq">
                <p:stCondLst>
                  <p:cond evt="onClick" delay="0">
                    <p:tgtEl>
                      <p:spTgt spid="27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72"/>
                                        </p:tgtEl>
                                      </p:cBhvr>
                                    </p:cmd>
                                  </p:childTnLst>
                                </p:cTn>
                              </p:par>
                            </p:childTnLst>
                          </p:cTn>
                        </p:par>
                      </p:childTnLst>
                    </p:cTn>
                  </p:par>
                </p:childTnLst>
              </p:cTn>
              <p:nextCondLst>
                <p:cond evt="onClick" delay="0">
                  <p:tgtEl>
                    <p:spTgt spid="27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Multi-Agent Hide and Seek" descr="Multi-Agent Hide and Seek"/>
          <p:cNvPicPr>
            <a:picLocks/>
          </p:cNvPicPr>
          <p:nvPr>
            <a:videoFile r:link="rId1"/>
          </p:nvPr>
        </p:nvPicPr>
        <p:blipFill>
          <a:blip r:embed="rId3"/>
          <a:stretch>
            <a:fillRect/>
          </a:stretch>
        </p:blipFill>
        <p:spPr>
          <a:xfrm>
            <a:off x="4064000" y="2286000"/>
            <a:ext cx="16256000" cy="9144000"/>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7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74"/>
                </p:tgtEl>
              </p:cMediaNode>
            </p:video>
            <p:seq concurrent="1" prevAc="none" nextAc="seek">
              <p:cTn id="8" restart="whenNotActive" fill="hold" evtFilter="cancelBubble" nodeType="interactiveSeq">
                <p:stCondLst>
                  <p:cond evt="onClick" delay="0">
                    <p:tgtEl>
                      <p:spTgt spid="27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74"/>
                                        </p:tgtEl>
                                      </p:cBhvr>
                                    </p:cmd>
                                  </p:childTnLst>
                                </p:cTn>
                              </p:par>
                            </p:childTnLst>
                          </p:cTn>
                        </p:par>
                      </p:childTnLst>
                    </p:cTn>
                  </p:par>
                </p:childTnLst>
              </p:cTn>
              <p:nextCondLst>
                <p:cond evt="onClick" delay="0">
                  <p:tgtEl>
                    <p:spTgt spid="27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Unos pocos ejemplos…"/>
          <p:cNvSpPr txBox="1">
            <a:spLocks noGrp="1"/>
          </p:cNvSpPr>
          <p:nvPr>
            <p:ph type="title"/>
          </p:nvPr>
        </p:nvSpPr>
        <p:spPr>
          <a:prstGeom prst="rect">
            <a:avLst/>
          </a:prstGeom>
        </p:spPr>
        <p:txBody>
          <a:bodyPr/>
          <a:lstStyle/>
          <a:p>
            <a:r>
              <a:t>Unos pocos ejemplos…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Para qué sirven"/>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Para qué sirven</a:t>
            </a:r>
          </a:p>
        </p:txBody>
      </p:sp>
      <p:sp>
        <p:nvSpPr>
          <p:cNvPr id="279" name="Tipos:…"/>
          <p:cNvSpPr txBox="1">
            <a:spLocks noGrp="1"/>
          </p:cNvSpPr>
          <p:nvPr>
            <p:ph type="body" sz="half" idx="1"/>
          </p:nvPr>
        </p:nvSpPr>
        <p:spPr>
          <a:xfrm>
            <a:off x="1206500" y="4194815"/>
            <a:ext cx="9779000" cy="8256630"/>
          </a:xfrm>
          <a:prstGeom prst="rect">
            <a:avLst/>
          </a:prstGeom>
        </p:spPr>
        <p:txBody>
          <a:bodyPr/>
          <a:lstStyle/>
          <a:p>
            <a:r>
              <a:t>Tipos:</a:t>
            </a:r>
          </a:p>
          <a:p>
            <a:pPr lvl="1"/>
            <a:r>
              <a:t>Guiados. Probablemente no aplican la IA (cividcv. </a:t>
            </a:r>
            <a:r>
              <a:rPr u="sng">
                <a:hlinkClick r:id="rId2"/>
              </a:rPr>
              <a:t>https://covidcv.netlify.app/</a:t>
            </a:r>
            <a:r>
              <a:t> )</a:t>
            </a:r>
          </a:p>
          <a:p>
            <a:pPr lvl="1"/>
            <a:r>
              <a:t>No guiados temáticos. (Carina. https://1millionbot.com/chatbot-coronavirus/)</a:t>
            </a:r>
          </a:p>
          <a:p>
            <a:pPr lvl="1"/>
            <a:r>
              <a:t>No guiados propósito general (siri, alexa, gpt-3)</a:t>
            </a:r>
          </a:p>
        </p:txBody>
      </p:sp>
      <p:sp>
        <p:nvSpPr>
          <p:cNvPr id="280" name="Chatbots"/>
          <p:cNvSpPr txBox="1">
            <a:spLocks noGrp="1"/>
          </p:cNvSpPr>
          <p:nvPr>
            <p:ph type="title"/>
          </p:nvPr>
        </p:nvSpPr>
        <p:spPr>
          <a:prstGeom prst="rect">
            <a:avLst/>
          </a:prstGeom>
        </p:spPr>
        <p:txBody>
          <a:bodyPr/>
          <a:lstStyle/>
          <a:p>
            <a:r>
              <a:t>Chatbots</a:t>
            </a:r>
          </a:p>
        </p:txBody>
      </p:sp>
      <p:grpSp>
        <p:nvGrpSpPr>
          <p:cNvPr id="283" name="3092725.jpg"/>
          <p:cNvGrpSpPr/>
          <p:nvPr/>
        </p:nvGrpSpPr>
        <p:grpSpPr>
          <a:xfrm rot="237571">
            <a:off x="13903008" y="2096469"/>
            <a:ext cx="7475059" cy="9675099"/>
            <a:chOff x="0" y="0"/>
            <a:chExt cx="7475057" cy="9675097"/>
          </a:xfrm>
        </p:grpSpPr>
        <p:pic>
          <p:nvPicPr>
            <p:cNvPr id="282" name="3092725.jpg" descr="3092725.jpg"/>
            <p:cNvPicPr>
              <a:picLocks noChangeAspect="1"/>
            </p:cNvPicPr>
            <p:nvPr/>
          </p:nvPicPr>
          <p:blipFill>
            <a:blip r:embed="rId3"/>
            <a:stretch>
              <a:fillRect/>
            </a:stretch>
          </p:blipFill>
          <p:spPr>
            <a:xfrm>
              <a:off x="127000" y="88899"/>
              <a:ext cx="7221058" cy="9344899"/>
            </a:xfrm>
            <a:prstGeom prst="rect">
              <a:avLst/>
            </a:prstGeom>
            <a:ln>
              <a:noFill/>
            </a:ln>
            <a:effectLst/>
          </p:spPr>
        </p:pic>
        <p:pic>
          <p:nvPicPr>
            <p:cNvPr id="281" name="3092725.jpg" descr="3092725.jpg"/>
            <p:cNvPicPr>
              <a:picLocks/>
            </p:cNvPicPr>
            <p:nvPr/>
          </p:nvPicPr>
          <p:blipFill>
            <a:blip r:embed="rId4"/>
            <a:stretch>
              <a:fillRect/>
            </a:stretch>
          </p:blipFill>
          <p:spPr>
            <a:xfrm>
              <a:off x="0" y="-1"/>
              <a:ext cx="7475058" cy="9675099"/>
            </a:xfrm>
            <a:prstGeom prst="rect">
              <a:avLst/>
            </a:prstGeom>
            <a:effectLst/>
          </p:spPr>
        </p:pic>
      </p:gr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Cómo están hecho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¿Cómo están hechos?</a:t>
            </a:r>
          </a:p>
        </p:txBody>
      </p:sp>
      <p:sp>
        <p:nvSpPr>
          <p:cNvPr id="286" name="Detector de intenciones…"/>
          <p:cNvSpPr txBox="1">
            <a:spLocks noGrp="1"/>
          </p:cNvSpPr>
          <p:nvPr>
            <p:ph type="body" sz="half" idx="1"/>
          </p:nvPr>
        </p:nvSpPr>
        <p:spPr>
          <a:xfrm>
            <a:off x="1206499" y="4194815"/>
            <a:ext cx="9779001" cy="8256630"/>
          </a:xfrm>
          <a:prstGeom prst="rect">
            <a:avLst/>
          </a:prstGeom>
        </p:spPr>
        <p:txBody>
          <a:bodyPr/>
          <a:lstStyle/>
          <a:p>
            <a:pPr marL="499872" indent="-499872" defTabSz="1999437">
              <a:spcBef>
                <a:spcPts val="3600"/>
              </a:spcBef>
              <a:defRPr sz="3936"/>
            </a:pPr>
            <a:r>
              <a:t>Detector de intenciones</a:t>
            </a:r>
          </a:p>
          <a:p>
            <a:pPr marL="999744" lvl="1" indent="-499872" defTabSz="1999437">
              <a:spcBef>
                <a:spcPts val="3600"/>
              </a:spcBef>
              <a:defRPr sz="3936"/>
            </a:pPr>
            <a:r>
              <a:t>Dada una pregunta del usuario, tratan de determinar “la intención” del mismo comparando la pregunta con las de una base de datos utilizando técnicas de AI</a:t>
            </a:r>
          </a:p>
          <a:p>
            <a:pPr marL="499872" indent="-499872" defTabSz="1999437">
              <a:spcBef>
                <a:spcPts val="3600"/>
              </a:spcBef>
              <a:defRPr sz="3936"/>
            </a:pPr>
            <a:r>
              <a:t>Extractor de entidades</a:t>
            </a:r>
          </a:p>
          <a:p>
            <a:pPr marL="999744" lvl="1" indent="-499872" defTabSz="1999437">
              <a:spcBef>
                <a:spcPts val="3600"/>
              </a:spcBef>
              <a:defRPr sz="3936"/>
            </a:pPr>
            <a:r>
              <a:t>Para usos más complejos, y que la base de datos de preguntas no sea infinita, se aplica AI para determinar las partes de la pregunta (entidades) y resolver cada elemento por separado.</a:t>
            </a:r>
          </a:p>
        </p:txBody>
      </p:sp>
      <p:sp>
        <p:nvSpPr>
          <p:cNvPr id="287" name="CHATBOTS"/>
          <p:cNvSpPr txBox="1">
            <a:spLocks noGrp="1"/>
          </p:cNvSpPr>
          <p:nvPr>
            <p:ph type="title"/>
          </p:nvPr>
        </p:nvSpPr>
        <p:spPr>
          <a:prstGeom prst="rect">
            <a:avLst/>
          </a:prstGeom>
        </p:spPr>
        <p:txBody>
          <a:bodyPr/>
          <a:lstStyle/>
          <a:p>
            <a:r>
              <a:t>CHATBOTS</a:t>
            </a:r>
          </a:p>
        </p:txBody>
      </p:sp>
      <p:pic>
        <p:nvPicPr>
          <p:cNvPr id="288" name="Diagrama-de-flujo-de-ALICE-En-segundo-lugar-el-manejo-de-la-ambigueedad-sintactica-y-la_W640.jpg" descr="Diagrama-de-flujo-de-ALICE-En-segundo-lugar-el-manejo-de-la-ambigueedad-sintactica-y-la_W640.jpg"/>
          <p:cNvPicPr>
            <a:picLocks noChangeAspect="1"/>
          </p:cNvPicPr>
          <p:nvPr/>
        </p:nvPicPr>
        <p:blipFill>
          <a:blip r:embed="rId2"/>
          <a:stretch>
            <a:fillRect/>
          </a:stretch>
        </p:blipFill>
        <p:spPr>
          <a:xfrm>
            <a:off x="14159855" y="709155"/>
            <a:ext cx="8128001" cy="1149350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INTELIGENCIA  ARTIFICIAL"/>
          <p:cNvSpPr txBox="1">
            <a:spLocks noGrp="1"/>
          </p:cNvSpPr>
          <p:nvPr>
            <p:ph type="title"/>
          </p:nvPr>
        </p:nvSpPr>
        <p:spPr>
          <a:prstGeom prst="rect">
            <a:avLst/>
          </a:prstGeom>
        </p:spPr>
        <p:txBody>
          <a:bodyPr/>
          <a:lstStyle/>
          <a:p>
            <a:r>
              <a:t>INTELIGENCIA  ARTIFICIAL</a:t>
            </a:r>
          </a:p>
        </p:txBody>
      </p:sp>
      <p:sp>
        <p:nvSpPr>
          <p:cNvPr id="156" name="INTRODUCCIÓN BÁSICA. CONTENIDOS"/>
          <p:cNvSpPr txBox="1">
            <a:spLocks noGrp="1"/>
          </p:cNvSpPr>
          <p:nvPr>
            <p:ph type="body" idx="21"/>
          </p:nvPr>
        </p:nvSpPr>
        <p:spPr>
          <a:xfrm>
            <a:off x="1206499" y="2355185"/>
            <a:ext cx="21971001" cy="9347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INTRODUCCIÓN BÁSICA. CONTENIDOS</a:t>
            </a:r>
          </a:p>
        </p:txBody>
      </p:sp>
      <p:sp>
        <p:nvSpPr>
          <p:cNvPr id="157" name="LA INTELIGENCIA ARTIFICIAL…"/>
          <p:cNvSpPr txBox="1">
            <a:spLocks noGrp="1"/>
          </p:cNvSpPr>
          <p:nvPr>
            <p:ph type="body" idx="1"/>
          </p:nvPr>
        </p:nvSpPr>
        <p:spPr>
          <a:prstGeom prst="rect">
            <a:avLst/>
          </a:prstGeom>
        </p:spPr>
        <p:txBody>
          <a:bodyPr/>
          <a:lstStyle/>
          <a:p>
            <a:pPr marL="426719" indent="-426719" defTabSz="1170402">
              <a:spcBef>
                <a:spcPts val="2100"/>
              </a:spcBef>
              <a:buSzPct val="100000"/>
              <a:buAutoNum type="arabicPeriod"/>
              <a:defRPr sz="2304"/>
            </a:pPr>
            <a:r>
              <a:t>LA INTELIGENCIA ARTIFICIAL</a:t>
            </a:r>
          </a:p>
          <a:p>
            <a:pPr marL="853439" lvl="1" indent="-426719" defTabSz="1170402">
              <a:spcBef>
                <a:spcPts val="2100"/>
              </a:spcBef>
              <a:buSzPct val="100000"/>
              <a:buAutoNum type="arabicPeriod"/>
              <a:defRPr sz="2304"/>
            </a:pPr>
            <a:r>
              <a:t>Inteligencia Artificial e Inteligencia Humana ¿vs. o &amp;?</a:t>
            </a:r>
          </a:p>
          <a:p>
            <a:pPr marL="853439" lvl="1" indent="-426719" defTabSz="1170402">
              <a:spcBef>
                <a:spcPts val="2100"/>
              </a:spcBef>
              <a:buSzPct val="100000"/>
              <a:buAutoNum type="arabicPeriod"/>
              <a:defRPr sz="2304"/>
            </a:pPr>
            <a:r>
              <a:t>IA, Big Data, Aprendizaje Automático y otros</a:t>
            </a:r>
          </a:p>
          <a:p>
            <a:pPr marL="426719" indent="-426719" defTabSz="1170402">
              <a:spcBef>
                <a:spcPts val="2100"/>
              </a:spcBef>
              <a:buSzPct val="100000"/>
              <a:buAutoNum type="arabicPeriod"/>
              <a:defRPr sz="2304"/>
            </a:pPr>
            <a:r>
              <a:t>Casos de uso en la administración pública</a:t>
            </a:r>
          </a:p>
          <a:p>
            <a:pPr marL="853439" lvl="1" indent="-426719" defTabSz="1170402">
              <a:spcBef>
                <a:spcPts val="2100"/>
              </a:spcBef>
              <a:buSzPct val="100000"/>
              <a:buAutoNum type="arabicPeriod"/>
              <a:defRPr sz="2304"/>
            </a:pPr>
            <a:r>
              <a:t>Chatbots: para qué sirven, cómo están hechos y cómo usarlos?</a:t>
            </a:r>
          </a:p>
          <a:p>
            <a:pPr marL="853439" lvl="1" indent="-426719" defTabSz="1170402">
              <a:spcBef>
                <a:spcPts val="2100"/>
              </a:spcBef>
              <a:buSzPct val="100000"/>
              <a:buAutoNum type="arabicPeriod"/>
              <a:defRPr sz="2304"/>
            </a:pPr>
            <a:r>
              <a:t>Hablando con una IA: GPT3</a:t>
            </a:r>
          </a:p>
          <a:p>
            <a:pPr marL="426719" indent="-426719" defTabSz="1170402">
              <a:spcBef>
                <a:spcPts val="2100"/>
              </a:spcBef>
              <a:buSzPct val="100000"/>
              <a:buAutoNum type="arabicPeriod"/>
              <a:defRPr sz="2304"/>
            </a:pPr>
            <a:r>
              <a:t>(Con)viviendo con IA’s</a:t>
            </a:r>
          </a:p>
          <a:p>
            <a:pPr marL="853439" lvl="1" indent="-426719" defTabSz="1170402">
              <a:spcBef>
                <a:spcPts val="2100"/>
              </a:spcBef>
              <a:buSzPct val="100000"/>
              <a:buAutoNum type="arabicPeriod"/>
              <a:defRPr sz="2304"/>
            </a:pPr>
            <a:r>
              <a:t>Limitaciones actuales</a:t>
            </a:r>
          </a:p>
          <a:p>
            <a:pPr marL="853439" lvl="1" indent="-426719" defTabSz="1170402">
              <a:spcBef>
                <a:spcPts val="2100"/>
              </a:spcBef>
              <a:buSzPct val="100000"/>
              <a:buAutoNum type="arabicPeriod"/>
              <a:defRPr sz="2304"/>
            </a:pPr>
            <a:r>
              <a:t>Cuestiones a tener en cuenta: sesgo, transparencia…</a:t>
            </a:r>
          </a:p>
          <a:p>
            <a:pPr marL="853439" lvl="1" indent="-426719" defTabSz="1170402">
              <a:spcBef>
                <a:spcPts val="2100"/>
              </a:spcBef>
              <a:buSzPct val="100000"/>
              <a:buAutoNum type="arabicPeriod"/>
              <a:defRPr sz="2304"/>
            </a:pPr>
            <a:r>
              <a:t>Propuesta de Decálogos:</a:t>
            </a:r>
          </a:p>
          <a:p>
            <a:pPr marL="1280159" lvl="2" indent="-426719" defTabSz="1170402">
              <a:spcBef>
                <a:spcPts val="2100"/>
              </a:spcBef>
              <a:buSzPct val="100000"/>
              <a:buAutoNum type="arabicPeriod"/>
              <a:defRPr sz="2304"/>
            </a:pPr>
            <a:r>
              <a:t>FATEN by Nuria Oliver</a:t>
            </a:r>
          </a:p>
          <a:p>
            <a:pPr marL="1280159" lvl="2" indent="-426719" defTabSz="1170402">
              <a:spcBef>
                <a:spcPts val="2100"/>
              </a:spcBef>
              <a:buSzPct val="100000"/>
              <a:buAutoNum type="arabicPeriod"/>
              <a:defRPr sz="2304"/>
            </a:pPr>
            <a:r>
              <a:t>Código Ético UE</a:t>
            </a:r>
          </a:p>
          <a:p>
            <a:pPr marL="1280159" lvl="2" indent="-426719" defTabSz="1170402">
              <a:spcBef>
                <a:spcPts val="2100"/>
              </a:spcBef>
              <a:buSzPct val="100000"/>
              <a:buAutoNum type="arabicPeriod"/>
              <a:defRPr sz="2304"/>
            </a:pPr>
            <a:r>
              <a:t>Las grandes corporaciones</a:t>
            </a:r>
          </a:p>
          <a:p>
            <a:pPr marL="426719" indent="-426719" defTabSz="1170402">
              <a:spcBef>
                <a:spcPts val="2100"/>
              </a:spcBef>
              <a:buSzPct val="100000"/>
              <a:buAutoNum type="arabicPeriod"/>
              <a:defRPr sz="2304"/>
            </a:pPr>
            <a:r>
              <a:t>La estrategia de la IA de la CV: Porqué, cómo y qué</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ómo usarlo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¿Cómo usarlos?</a:t>
            </a:r>
          </a:p>
        </p:txBody>
      </p:sp>
      <p:sp>
        <p:nvSpPr>
          <p:cNvPr id="291" name="Complementar la atención personalizada a la ciudadanía.…"/>
          <p:cNvSpPr txBox="1">
            <a:spLocks noGrp="1"/>
          </p:cNvSpPr>
          <p:nvPr>
            <p:ph type="body" sz="half" idx="1"/>
          </p:nvPr>
        </p:nvSpPr>
        <p:spPr>
          <a:prstGeom prst="rect">
            <a:avLst/>
          </a:prstGeom>
        </p:spPr>
        <p:txBody>
          <a:bodyPr/>
          <a:lstStyle/>
          <a:p>
            <a:r>
              <a:t>Complementar la atención personalizada a la ciudadanía. </a:t>
            </a:r>
          </a:p>
          <a:p>
            <a:r>
              <a:t>Participar en su entrenamiento para perfeccionarlo.</a:t>
            </a:r>
          </a:p>
          <a:p>
            <a:r>
              <a:t>Realimentarlo con nueva información y validar su utilidad.</a:t>
            </a:r>
          </a:p>
        </p:txBody>
      </p:sp>
      <p:sp>
        <p:nvSpPr>
          <p:cNvPr id="292" name="Chatbots"/>
          <p:cNvSpPr txBox="1">
            <a:spLocks noGrp="1"/>
          </p:cNvSpPr>
          <p:nvPr>
            <p:ph type="title"/>
          </p:nvPr>
        </p:nvSpPr>
        <p:spPr>
          <a:prstGeom prst="rect">
            <a:avLst/>
          </a:prstGeom>
        </p:spPr>
        <p:txBody>
          <a:bodyPr/>
          <a:lstStyle/>
          <a:p>
            <a:r>
              <a:t>Chatbots</a:t>
            </a:r>
          </a:p>
        </p:txBody>
      </p:sp>
      <p:grpSp>
        <p:nvGrpSpPr>
          <p:cNvPr id="295" name="Captura de pantalla 2020-10-06 a las 20.14.53.png"/>
          <p:cNvGrpSpPr/>
          <p:nvPr/>
        </p:nvGrpSpPr>
        <p:grpSpPr>
          <a:xfrm rot="131881">
            <a:off x="12135131" y="2484064"/>
            <a:ext cx="11015491" cy="8442150"/>
            <a:chOff x="0" y="0"/>
            <a:chExt cx="11015489" cy="8442149"/>
          </a:xfrm>
        </p:grpSpPr>
        <p:pic>
          <p:nvPicPr>
            <p:cNvPr id="294" name="Captura de pantalla 2020-10-06 a las 20.14.53.png" descr="Captura de pantalla 2020-10-06 a las 20.14.53.png"/>
            <p:cNvPicPr>
              <a:picLocks noChangeAspect="1"/>
            </p:cNvPicPr>
            <p:nvPr/>
          </p:nvPicPr>
          <p:blipFill>
            <a:blip r:embed="rId2"/>
            <a:stretch>
              <a:fillRect/>
            </a:stretch>
          </p:blipFill>
          <p:spPr>
            <a:xfrm>
              <a:off x="127000" y="88899"/>
              <a:ext cx="10761490" cy="8111951"/>
            </a:xfrm>
            <a:prstGeom prst="rect">
              <a:avLst/>
            </a:prstGeom>
            <a:ln>
              <a:noFill/>
            </a:ln>
            <a:effectLst/>
          </p:spPr>
        </p:pic>
        <p:pic>
          <p:nvPicPr>
            <p:cNvPr id="293" name="Captura de pantalla 2020-10-06 a las 20.14.53.png" descr="Captura de pantalla 2020-10-06 a las 20.14.53.png"/>
            <p:cNvPicPr>
              <a:picLocks/>
            </p:cNvPicPr>
            <p:nvPr/>
          </p:nvPicPr>
          <p:blipFill>
            <a:blip r:embed="rId3"/>
            <a:stretch>
              <a:fillRect/>
            </a:stretch>
          </p:blipFill>
          <p:spPr>
            <a:xfrm>
              <a:off x="-1" y="-1"/>
              <a:ext cx="11015491" cy="8442151"/>
            </a:xfrm>
            <a:prstGeom prst="rect">
              <a:avLst/>
            </a:prstGeom>
            <a:effectLst/>
          </p:spPr>
        </p:pic>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GPT-3…"/>
          <p:cNvSpPr txBox="1">
            <a:spLocks noGrp="1"/>
          </p:cNvSpPr>
          <p:nvPr>
            <p:ph type="body" idx="21"/>
          </p:nvPr>
        </p:nvSpPr>
        <p:spPr>
          <a:xfrm>
            <a:off x="1206500" y="2355185"/>
            <a:ext cx="9779000" cy="9347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pPr defTabSz="421004">
              <a:defRPr sz="2805"/>
            </a:pPr>
            <a:r>
              <a:t>GPT-3</a:t>
            </a:r>
          </a:p>
          <a:p>
            <a:pPr defTabSz="421004">
              <a:defRPr sz="2805"/>
            </a:pPr>
            <a:r>
              <a:t>Generative Pre-trained Transformer</a:t>
            </a:r>
          </a:p>
        </p:txBody>
      </p:sp>
      <p:sp>
        <p:nvSpPr>
          <p:cNvPr id="298" name="GPT-3es un modelo algorítmico de aprendizaje que analiza textos, datos, instrucciones y preguntas para predecir desde palabras hasta programas de software.…"/>
          <p:cNvSpPr txBox="1">
            <a:spLocks noGrp="1"/>
          </p:cNvSpPr>
          <p:nvPr>
            <p:ph type="body" sz="half" idx="1"/>
          </p:nvPr>
        </p:nvSpPr>
        <p:spPr>
          <a:prstGeom prst="rect">
            <a:avLst/>
          </a:prstGeom>
        </p:spPr>
        <p:txBody>
          <a:bodyPr/>
          <a:lstStyle/>
          <a:p>
            <a:pPr marL="481584" indent="-481584" defTabSz="1926287">
              <a:spcBef>
                <a:spcPts val="3500"/>
              </a:spcBef>
              <a:defRPr sz="3792"/>
            </a:pPr>
            <a:r>
              <a:t>GPT-3es un modelo algorítmico de aprendizaje que analiza textos, datos, instrucciones y preguntas para predecir desde palabras hasta programas de software.</a:t>
            </a:r>
          </a:p>
          <a:p>
            <a:pPr marL="481584" indent="-481584" defTabSz="1926287">
              <a:spcBef>
                <a:spcPts val="3500"/>
              </a:spcBef>
              <a:defRPr sz="3792"/>
            </a:pPr>
            <a:r>
              <a:t>Es un modelo de lenguaje auto-regresivo que emplea aprendizaje profundo para producir textos que simulan la redacción humana.</a:t>
            </a:r>
          </a:p>
          <a:p>
            <a:pPr marL="481584" indent="-481584" defTabSz="1926287">
              <a:spcBef>
                <a:spcPts val="3500"/>
              </a:spcBef>
              <a:defRPr sz="3792"/>
            </a:pPr>
            <a:r>
              <a:t>Características</a:t>
            </a:r>
          </a:p>
          <a:p>
            <a:pPr marL="963168" lvl="1" indent="-481584" defTabSz="1926287">
              <a:spcBef>
                <a:spcPts val="3500"/>
              </a:spcBef>
              <a:defRPr sz="3792"/>
            </a:pPr>
            <a:r>
              <a:t>175.000 millones de parámetros</a:t>
            </a:r>
          </a:p>
          <a:p>
            <a:pPr marL="963168" lvl="1" indent="-481584" defTabSz="1926287">
              <a:spcBef>
                <a:spcPts val="3500"/>
              </a:spcBef>
              <a:defRPr sz="3792"/>
            </a:pPr>
            <a:r>
              <a:t>El modelo ocupa 700 Gb</a:t>
            </a:r>
          </a:p>
        </p:txBody>
      </p:sp>
      <p:sp>
        <p:nvSpPr>
          <p:cNvPr id="299" name="Hablando con una IA"/>
          <p:cNvSpPr txBox="1">
            <a:spLocks noGrp="1"/>
          </p:cNvSpPr>
          <p:nvPr>
            <p:ph type="title"/>
          </p:nvPr>
        </p:nvSpPr>
        <p:spPr>
          <a:prstGeom prst="rect">
            <a:avLst/>
          </a:prstGeom>
        </p:spPr>
        <p:txBody>
          <a:bodyPr/>
          <a:lstStyle>
            <a:lvl1pPr defTabSz="2267655">
              <a:defRPr sz="7905" spc="-158"/>
            </a:lvl1pPr>
          </a:lstStyle>
          <a:p>
            <a:r>
              <a:t>Hablando con una IA</a:t>
            </a:r>
          </a:p>
        </p:txBody>
      </p:sp>
      <p:pic>
        <p:nvPicPr>
          <p:cNvPr id="300" name="GPT-3-1-1024x768.jpg" descr="GPT-3-1-1024x768.jpg"/>
          <p:cNvPicPr>
            <a:picLocks noChangeAspect="1"/>
          </p:cNvPicPr>
          <p:nvPr/>
        </p:nvPicPr>
        <p:blipFill>
          <a:blip r:embed="rId2"/>
          <a:stretch>
            <a:fillRect/>
          </a:stretch>
        </p:blipFill>
        <p:spPr>
          <a:xfrm>
            <a:off x="10770601" y="2283546"/>
            <a:ext cx="13004801" cy="9753601"/>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B430E0-2139-0F41-845F-4A43FE1DF404}"/>
              </a:ext>
            </a:extLst>
          </p:cNvPr>
          <p:cNvSpPr txBox="1"/>
          <p:nvPr/>
        </p:nvSpPr>
        <p:spPr>
          <a:xfrm>
            <a:off x="10790173" y="6252706"/>
            <a:ext cx="2803653"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s-ES" sz="7200" b="0" i="0" u="none" strike="noStrike" cap="none" spc="0" normalizeH="0" baseline="0" dirty="0">
                <a:ln>
                  <a:noFill/>
                </a:ln>
                <a:solidFill>
                  <a:srgbClr val="5E5E5E"/>
                </a:solidFill>
                <a:effectLst/>
                <a:uFillTx/>
                <a:latin typeface="+mn-lt"/>
                <a:ea typeface="+mn-ea"/>
                <a:cs typeface="+mn-cs"/>
                <a:sym typeface="Helvetica Neue"/>
              </a:rPr>
              <a:t>GPT-3</a:t>
            </a:r>
          </a:p>
        </p:txBody>
      </p:sp>
      <p:pic>
        <p:nvPicPr>
          <p:cNvPr id="4" name="Elementos multimedia en línea 3" title="video curso ivap_ GPT3">
            <a:hlinkClick r:id="" action="ppaction://media"/>
            <a:extLst>
              <a:ext uri="{FF2B5EF4-FFF2-40B4-BE49-F238E27FC236}">
                <a16:creationId xmlns:a16="http://schemas.microsoft.com/office/drawing/2014/main" id="{F481C27B-9578-4B3E-9A41-3A1EFE18CD7B}"/>
              </a:ext>
            </a:extLst>
          </p:cNvPr>
          <p:cNvPicPr>
            <a:picLocks noRot="1" noChangeAspect="1"/>
          </p:cNvPicPr>
          <p:nvPr>
            <a:videoFile r:link="rId1"/>
          </p:nvPr>
        </p:nvPicPr>
        <p:blipFill>
          <a:blip r:embed="rId3"/>
          <a:stretch>
            <a:fillRect/>
          </a:stretch>
        </p:blipFill>
        <p:spPr>
          <a:xfrm>
            <a:off x="3657600" y="461848"/>
            <a:ext cx="17334689" cy="12991576"/>
          </a:xfrm>
          <a:prstGeom prst="rect">
            <a:avLst/>
          </a:prstGeom>
        </p:spPr>
      </p:pic>
    </p:spTree>
    <p:extLst>
      <p:ext uri="{BB962C8B-B14F-4D97-AF65-F5344CB8AC3E}">
        <p14:creationId xmlns:p14="http://schemas.microsoft.com/office/powerpoint/2010/main" val="356672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Un poco de cuidado…"/>
          <p:cNvSpPr txBox="1">
            <a:spLocks noGrp="1"/>
          </p:cNvSpPr>
          <p:nvPr>
            <p:ph type="title"/>
          </p:nvPr>
        </p:nvSpPr>
        <p:spPr>
          <a:prstGeom prst="rect">
            <a:avLst/>
          </a:prstGeom>
        </p:spPr>
        <p:txBody>
          <a:bodyPr/>
          <a:lstStyle/>
          <a:p>
            <a:r>
              <a:t>Un poco de cuidado…</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Limitaciones actuale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Limitaciones actuales</a:t>
            </a:r>
          </a:p>
        </p:txBody>
      </p:sp>
      <p:sp>
        <p:nvSpPr>
          <p:cNvPr id="305" name="Texto de viñeta de la diapositiva"/>
          <p:cNvSpPr txBox="1">
            <a:spLocks noGrp="1"/>
          </p:cNvSpPr>
          <p:nvPr>
            <p:ph type="body" sz="half" idx="1"/>
          </p:nvPr>
        </p:nvSpPr>
        <p:spPr>
          <a:prstGeom prst="rect">
            <a:avLst/>
          </a:prstGeom>
        </p:spPr>
        <p:txBody>
          <a:bodyPr>
            <a:normAutofit lnSpcReduction="10000"/>
          </a:bodyPr>
          <a:lstStyle/>
          <a:p>
            <a:r>
              <a:rPr lang="es-ES_tradnl" dirty="0"/>
              <a:t>Estamos lejos de una “inteligencia general”</a:t>
            </a:r>
          </a:p>
          <a:p>
            <a:r>
              <a:rPr lang="es-ES_tradnl" dirty="0"/>
              <a:t>Los procesos serán tan buenos como son los datos sobre los que se sustentan.</a:t>
            </a:r>
          </a:p>
          <a:p>
            <a:r>
              <a:rPr lang="es-ES_tradnl" dirty="0"/>
              <a:t>La potencia de proceso que se necesita actualmente para obtener buenos resultados es muy elevada</a:t>
            </a:r>
          </a:p>
          <a:p>
            <a:r>
              <a:rPr lang="es-ES_tradnl" dirty="0"/>
              <a:t>Riesgo de producir sesgo y opacidad.</a:t>
            </a:r>
            <a:endParaRPr dirty="0"/>
          </a:p>
        </p:txBody>
      </p:sp>
      <p:pic>
        <p:nvPicPr>
          <p:cNvPr id="306" name="Imagen" descr="Imagen"/>
          <p:cNvPicPr>
            <a:picLocks noGrp="1" noChangeAspect="1"/>
          </p:cNvPicPr>
          <p:nvPr>
            <p:ph type="pic" idx="22"/>
          </p:nvPr>
        </p:nvPicPr>
        <p:blipFill>
          <a:blip r:embed="rId2"/>
          <a:srcRect t="11480" b="11655"/>
          <a:stretch>
            <a:fillRect/>
          </a:stretch>
        </p:blipFill>
        <p:spPr>
          <a:xfrm>
            <a:off x="12192000" y="1263848"/>
            <a:ext cx="10916874" cy="11188205"/>
          </a:xfrm>
          <a:prstGeom prst="rect">
            <a:avLst/>
          </a:prstGeom>
        </p:spPr>
      </p:pic>
      <p:sp>
        <p:nvSpPr>
          <p:cNvPr id="307" name="Conviviendo con IA’s"/>
          <p:cNvSpPr txBox="1">
            <a:spLocks noGrp="1"/>
          </p:cNvSpPr>
          <p:nvPr>
            <p:ph type="title"/>
          </p:nvPr>
        </p:nvSpPr>
        <p:spPr>
          <a:xfrm>
            <a:off x="1206499" y="1079500"/>
            <a:ext cx="10311423" cy="1435100"/>
          </a:xfrm>
          <a:prstGeom prst="rect">
            <a:avLst/>
          </a:prstGeom>
        </p:spPr>
        <p:txBody>
          <a:bodyPr/>
          <a:lstStyle>
            <a:lvl1pPr defTabSz="2292038">
              <a:defRPr sz="7990" spc="-159"/>
            </a:lvl1pPr>
          </a:lstStyle>
          <a:p>
            <a:r>
              <a:rPr dirty="0" err="1"/>
              <a:t>Conviviendo</a:t>
            </a:r>
            <a:r>
              <a:rPr dirty="0"/>
              <a:t> con IA’s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esgo"/>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Sesgo</a:t>
            </a:r>
          </a:p>
        </p:txBody>
      </p:sp>
      <p:sp>
        <p:nvSpPr>
          <p:cNvPr id="310" name="El sesgo (bias) es la tendencia a cometer errores, a favorecer unas respuestas frente a otras……"/>
          <p:cNvSpPr txBox="1">
            <a:spLocks noGrp="1"/>
          </p:cNvSpPr>
          <p:nvPr>
            <p:ph type="body" sz="half" idx="1"/>
          </p:nvPr>
        </p:nvSpPr>
        <p:spPr>
          <a:prstGeom prst="rect">
            <a:avLst/>
          </a:prstGeom>
        </p:spPr>
        <p:txBody>
          <a:bodyPr/>
          <a:lstStyle/>
          <a:p>
            <a:pPr marL="591312" indent="-591312" defTabSz="2365188">
              <a:spcBef>
                <a:spcPts val="4300"/>
              </a:spcBef>
              <a:defRPr sz="4656"/>
            </a:pPr>
            <a:r>
              <a:t>El sesgo (bias) es la tendencia a cometer errores, a favorecer unas respuestas frente a otras…</a:t>
            </a:r>
          </a:p>
          <a:p>
            <a:pPr marL="591312" indent="-591312" defTabSz="2365188">
              <a:spcBef>
                <a:spcPts val="4300"/>
              </a:spcBef>
              <a:defRPr sz="4656"/>
            </a:pPr>
            <a:r>
              <a:t>El sesgo depende grandemente de los datos con lo que el sistema es entrenado, pero no sólo, también en los propios algoritmos.</a:t>
            </a:r>
          </a:p>
          <a:p>
            <a:pPr marL="591312" indent="-591312" defTabSz="2365188">
              <a:spcBef>
                <a:spcPts val="4300"/>
              </a:spcBef>
              <a:defRPr sz="4656"/>
            </a:pPr>
            <a:r>
              <a:t>El sesgo en los algoritmos  refleja los valores implícitos de quienes los crean..</a:t>
            </a:r>
          </a:p>
        </p:txBody>
      </p:sp>
      <p:sp>
        <p:nvSpPr>
          <p:cNvPr id="311" name="Conviviendo con IA’s"/>
          <p:cNvSpPr txBox="1">
            <a:spLocks noGrp="1"/>
          </p:cNvSpPr>
          <p:nvPr>
            <p:ph type="title"/>
          </p:nvPr>
        </p:nvSpPr>
        <p:spPr>
          <a:xfrm>
            <a:off x="1206500" y="1079500"/>
            <a:ext cx="10100408" cy="1435100"/>
          </a:xfrm>
          <a:prstGeom prst="rect">
            <a:avLst/>
          </a:prstGeom>
        </p:spPr>
        <p:txBody>
          <a:bodyPr/>
          <a:lstStyle>
            <a:lvl1pPr defTabSz="2292038">
              <a:defRPr sz="7990" spc="-159"/>
            </a:lvl1pPr>
          </a:lstStyle>
          <a:p>
            <a:r>
              <a:rPr dirty="0" err="1"/>
              <a:t>Conviviendo</a:t>
            </a:r>
            <a:r>
              <a:rPr dirty="0"/>
              <a:t> con IA’s</a:t>
            </a:r>
          </a:p>
        </p:txBody>
      </p:sp>
      <p:grpSp>
        <p:nvGrpSpPr>
          <p:cNvPr id="314" name="Captura de pantalla 2020-10-06 a las 20.36.04.png"/>
          <p:cNvGrpSpPr/>
          <p:nvPr/>
        </p:nvGrpSpPr>
        <p:grpSpPr>
          <a:xfrm rot="139674">
            <a:off x="13702518" y="2808544"/>
            <a:ext cx="8877301" cy="7239001"/>
            <a:chOff x="0" y="0"/>
            <a:chExt cx="8877300" cy="7239000"/>
          </a:xfrm>
        </p:grpSpPr>
        <p:pic>
          <p:nvPicPr>
            <p:cNvPr id="313" name="Captura de pantalla 2020-10-06 a las 20.36.04.png" descr="Captura de pantalla 2020-10-06 a las 20.36.04.png"/>
            <p:cNvPicPr>
              <a:picLocks noChangeAspect="1"/>
            </p:cNvPicPr>
            <p:nvPr/>
          </p:nvPicPr>
          <p:blipFill>
            <a:blip r:embed="rId2"/>
            <a:stretch>
              <a:fillRect/>
            </a:stretch>
          </p:blipFill>
          <p:spPr>
            <a:xfrm>
              <a:off x="127000" y="88899"/>
              <a:ext cx="8623301" cy="6908801"/>
            </a:xfrm>
            <a:prstGeom prst="rect">
              <a:avLst/>
            </a:prstGeom>
            <a:ln>
              <a:noFill/>
            </a:ln>
            <a:effectLst/>
          </p:spPr>
        </p:pic>
        <p:pic>
          <p:nvPicPr>
            <p:cNvPr id="312" name="Captura de pantalla 2020-10-06 a las 20.36.04.png" descr="Captura de pantalla 2020-10-06 a las 20.36.04.png"/>
            <p:cNvPicPr>
              <a:picLocks/>
            </p:cNvPicPr>
            <p:nvPr/>
          </p:nvPicPr>
          <p:blipFill>
            <a:blip r:embed="rId3"/>
            <a:stretch>
              <a:fillRect/>
            </a:stretch>
          </p:blipFill>
          <p:spPr>
            <a:xfrm>
              <a:off x="0" y="-1"/>
              <a:ext cx="8877300" cy="7239001"/>
            </a:xfrm>
            <a:prstGeom prst="rect">
              <a:avLst/>
            </a:prstGeom>
            <a:effectLst/>
          </p:spPr>
        </p:pic>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ransparencia"/>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Transparencia</a:t>
            </a:r>
          </a:p>
        </p:txBody>
      </p:sp>
      <p:sp>
        <p:nvSpPr>
          <p:cNvPr id="317" name="Los procesos de la IA deben ser cognoscibles. Debemos saber por qué y cómo una IA “hace lo que hace”……"/>
          <p:cNvSpPr txBox="1">
            <a:spLocks noGrp="1"/>
          </p:cNvSpPr>
          <p:nvPr>
            <p:ph type="body" sz="half" idx="1"/>
          </p:nvPr>
        </p:nvSpPr>
        <p:spPr>
          <a:prstGeom prst="rect">
            <a:avLst/>
          </a:prstGeom>
        </p:spPr>
        <p:txBody>
          <a:bodyPr/>
          <a:lstStyle/>
          <a:p>
            <a:r>
              <a:t>Los procesos de la IA deben ser cognoscibles. Debemos saber por qué y cómo una IA “hace lo que hace”…</a:t>
            </a:r>
          </a:p>
          <a:p>
            <a:r>
              <a:t>La ciudadanía debe saber cómo  de qué manera es usada una IA cuando interviene en procesos que le afecten.</a:t>
            </a:r>
          </a:p>
        </p:txBody>
      </p:sp>
      <p:sp>
        <p:nvSpPr>
          <p:cNvPr id="318" name="Conviviendo con IA’s"/>
          <p:cNvSpPr txBox="1">
            <a:spLocks noGrp="1"/>
          </p:cNvSpPr>
          <p:nvPr>
            <p:ph type="title"/>
          </p:nvPr>
        </p:nvSpPr>
        <p:spPr>
          <a:xfrm>
            <a:off x="1206500" y="1079500"/>
            <a:ext cx="10575192" cy="1435100"/>
          </a:xfrm>
          <a:prstGeom prst="rect">
            <a:avLst/>
          </a:prstGeom>
        </p:spPr>
        <p:txBody>
          <a:bodyPr/>
          <a:lstStyle>
            <a:lvl1pPr defTabSz="2292038">
              <a:defRPr sz="7990" spc="-159"/>
            </a:lvl1pPr>
          </a:lstStyle>
          <a:p>
            <a:r>
              <a:rPr dirty="0" err="1"/>
              <a:t>Conviviendo</a:t>
            </a:r>
            <a:r>
              <a:rPr dirty="0"/>
              <a:t> con IA’s</a:t>
            </a:r>
          </a:p>
        </p:txBody>
      </p:sp>
      <p:grpSp>
        <p:nvGrpSpPr>
          <p:cNvPr id="321" name="Captura de pantalla 2020-10-06 a las 20.51.12.png"/>
          <p:cNvGrpSpPr/>
          <p:nvPr/>
        </p:nvGrpSpPr>
        <p:grpSpPr>
          <a:xfrm rot="179576">
            <a:off x="14289739" y="2358718"/>
            <a:ext cx="7674833" cy="7332958"/>
            <a:chOff x="0" y="0"/>
            <a:chExt cx="7674831" cy="7332957"/>
          </a:xfrm>
        </p:grpSpPr>
        <p:pic>
          <p:nvPicPr>
            <p:cNvPr id="320" name="Captura de pantalla 2020-10-06 a las 20.51.12.png" descr="Captura de pantalla 2020-10-06 a las 20.51.12.png"/>
            <p:cNvPicPr>
              <a:picLocks noChangeAspect="1"/>
            </p:cNvPicPr>
            <p:nvPr/>
          </p:nvPicPr>
          <p:blipFill>
            <a:blip r:embed="rId2"/>
            <a:stretch>
              <a:fillRect/>
            </a:stretch>
          </p:blipFill>
          <p:spPr>
            <a:xfrm>
              <a:off x="126999" y="88900"/>
              <a:ext cx="7420833" cy="7002758"/>
            </a:xfrm>
            <a:prstGeom prst="rect">
              <a:avLst/>
            </a:prstGeom>
            <a:ln>
              <a:noFill/>
            </a:ln>
            <a:effectLst/>
          </p:spPr>
        </p:pic>
        <p:pic>
          <p:nvPicPr>
            <p:cNvPr id="319" name="Captura de pantalla 2020-10-06 a las 20.51.12.png" descr="Captura de pantalla 2020-10-06 a las 20.51.12.png"/>
            <p:cNvPicPr>
              <a:picLocks/>
            </p:cNvPicPr>
            <p:nvPr/>
          </p:nvPicPr>
          <p:blipFill>
            <a:blip r:embed="rId3"/>
            <a:stretch>
              <a:fillRect/>
            </a:stretch>
          </p:blipFill>
          <p:spPr>
            <a:xfrm>
              <a:off x="0" y="0"/>
              <a:ext cx="7674832" cy="7332958"/>
            </a:xfrm>
            <a:prstGeom prst="rect">
              <a:avLst/>
            </a:prstGeom>
            <a:effectLst/>
          </p:spPr>
        </p:pic>
      </p:gr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Necesidad de un código ético"/>
          <p:cNvSpPr txBox="1">
            <a:spLocks noGrp="1"/>
          </p:cNvSpPr>
          <p:nvPr>
            <p:ph type="body" idx="21"/>
          </p:nvPr>
        </p:nvSpPr>
        <p:spPr>
          <a:xfrm>
            <a:off x="1206500" y="2355185"/>
            <a:ext cx="9779000" cy="9347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00735">
              <a:defRPr sz="5335"/>
            </a:lvl1pPr>
          </a:lstStyle>
          <a:p>
            <a:r>
              <a:t>Necesidad de un código ético</a:t>
            </a:r>
          </a:p>
        </p:txBody>
      </p:sp>
      <p:sp>
        <p:nvSpPr>
          <p:cNvPr id="324" name="EEUU gob, Google…"/>
          <p:cNvSpPr txBox="1">
            <a:spLocks noGrp="1"/>
          </p:cNvSpPr>
          <p:nvPr>
            <p:ph type="body" sz="half" idx="1"/>
          </p:nvPr>
        </p:nvSpPr>
        <p:spPr>
          <a:prstGeom prst="rect">
            <a:avLst/>
          </a:prstGeom>
        </p:spPr>
        <p:txBody>
          <a:bodyPr/>
          <a:lstStyle/>
          <a:p>
            <a:r>
              <a:t>EEUU gob, Google</a:t>
            </a:r>
          </a:p>
          <a:p>
            <a:r>
              <a:t>Código ético UE</a:t>
            </a:r>
          </a:p>
          <a:p>
            <a:r>
              <a:t>FATEN by N. Oliver</a:t>
            </a:r>
          </a:p>
        </p:txBody>
      </p:sp>
      <p:sp>
        <p:nvSpPr>
          <p:cNvPr id="325" name="Conviviendo con IA’s"/>
          <p:cNvSpPr txBox="1">
            <a:spLocks noGrp="1"/>
          </p:cNvSpPr>
          <p:nvPr>
            <p:ph type="title"/>
          </p:nvPr>
        </p:nvSpPr>
        <p:spPr>
          <a:xfrm>
            <a:off x="1206500" y="1079500"/>
            <a:ext cx="10504854" cy="1435100"/>
          </a:xfrm>
          <a:prstGeom prst="rect">
            <a:avLst/>
          </a:prstGeom>
        </p:spPr>
        <p:txBody>
          <a:bodyPr/>
          <a:lstStyle>
            <a:lvl1pPr defTabSz="2292038">
              <a:defRPr sz="7990" spc="-159"/>
            </a:lvl1pPr>
          </a:lstStyle>
          <a:p>
            <a:r>
              <a:rPr dirty="0" err="1"/>
              <a:t>Conviviendo</a:t>
            </a:r>
            <a:r>
              <a:rPr dirty="0"/>
              <a:t> con IA’s</a:t>
            </a:r>
          </a:p>
        </p:txBody>
      </p:sp>
      <p:pic>
        <p:nvPicPr>
          <p:cNvPr id="326" name="1024px-HAL9000.svg.png" descr="1024px-HAL9000.svg.png"/>
          <p:cNvPicPr>
            <a:picLocks noChangeAspect="1"/>
          </p:cNvPicPr>
          <p:nvPr/>
        </p:nvPicPr>
        <p:blipFill>
          <a:blip r:embed="rId2"/>
          <a:stretch>
            <a:fillRect/>
          </a:stretch>
        </p:blipFill>
        <p:spPr>
          <a:xfrm>
            <a:off x="13517484" y="2459319"/>
            <a:ext cx="8256630" cy="8256631"/>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Decálogo gobierno EEUU para la IA"/>
          <p:cNvSpPr txBox="1">
            <a:spLocks noGrp="1"/>
          </p:cNvSpPr>
          <p:nvPr>
            <p:ph type="title"/>
          </p:nvPr>
        </p:nvSpPr>
        <p:spPr>
          <a:prstGeom prst="rect">
            <a:avLst/>
          </a:prstGeom>
        </p:spPr>
        <p:txBody>
          <a:bodyPr/>
          <a:lstStyle/>
          <a:p>
            <a:r>
              <a:t>Decálogo gobierno EEUU para la IA</a:t>
            </a:r>
          </a:p>
        </p:txBody>
      </p:sp>
      <p:sp>
        <p:nvSpPr>
          <p:cNvPr id="329" name="Enero 2020"/>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Enero 2020</a:t>
            </a:r>
          </a:p>
        </p:txBody>
      </p:sp>
      <p:sp>
        <p:nvSpPr>
          <p:cNvPr id="330" name="Confianza pública en la IA. El Gobierno debe promover aplicaciones de IA fiables, sólidas y fidedignas.…"/>
          <p:cNvSpPr txBox="1">
            <a:spLocks noGrp="1"/>
          </p:cNvSpPr>
          <p:nvPr>
            <p:ph type="body" idx="1"/>
          </p:nvPr>
        </p:nvSpPr>
        <p:spPr>
          <a:xfrm>
            <a:off x="1147696" y="3501913"/>
            <a:ext cx="22451309" cy="9252519"/>
          </a:xfrm>
          <a:prstGeom prst="rect">
            <a:avLst/>
          </a:prstGeom>
        </p:spPr>
        <p:txBody>
          <a:bodyPr/>
          <a:lstStyle/>
          <a:p>
            <a:pPr marL="382270" indent="-382270" defTabSz="1048485">
              <a:spcBef>
                <a:spcPts val="1900"/>
              </a:spcBef>
              <a:buSzPct val="100000"/>
              <a:buAutoNum type="arabicPeriod"/>
              <a:defRPr sz="2494"/>
            </a:pPr>
            <a:r>
              <a:rPr b="1"/>
              <a:t>Confianza pública en la IA.</a:t>
            </a:r>
            <a:r>
              <a:t> El Gobierno debe promover aplicaciones de IA fiables, sólidas y fidedignas.</a:t>
            </a:r>
            <a:br/>
            <a:endParaRPr/>
          </a:p>
          <a:p>
            <a:pPr marL="382270" indent="-382270" defTabSz="1048485">
              <a:spcBef>
                <a:spcPts val="1900"/>
              </a:spcBef>
              <a:buSzPct val="100000"/>
              <a:buAutoNum type="arabicPeriod"/>
              <a:defRPr sz="2494"/>
            </a:pPr>
            <a:r>
              <a:rPr b="1"/>
              <a:t>Participación pública.</a:t>
            </a:r>
            <a:r>
              <a:t> La sociedad debería tener la oportunidad de dar su opinión en todas las etapas del proceso de la elaboración de normas.</a:t>
            </a:r>
            <a:br/>
            <a:endParaRPr/>
          </a:p>
          <a:p>
            <a:pPr marL="382270" indent="-382270" defTabSz="1048485">
              <a:spcBef>
                <a:spcPts val="1900"/>
              </a:spcBef>
              <a:buSzPct val="100000"/>
              <a:buAutoNum type="arabicPeriod"/>
              <a:defRPr sz="2494"/>
            </a:pPr>
            <a:r>
              <a:rPr b="1"/>
              <a:t>Integridad científica y calidad de la información.</a:t>
            </a:r>
            <a:r>
              <a:t> Las decisiones políticas se deben basar en la ciencia. </a:t>
            </a:r>
            <a:br/>
            <a:endParaRPr/>
          </a:p>
          <a:p>
            <a:pPr marL="382270" indent="-382270" defTabSz="1048485">
              <a:spcBef>
                <a:spcPts val="1900"/>
              </a:spcBef>
              <a:buSzPct val="100000"/>
              <a:buAutoNum type="arabicPeriod"/>
              <a:defRPr sz="2494"/>
            </a:pPr>
            <a:r>
              <a:rPr b="1"/>
              <a:t>Evaluación y gestión de riesgos</a:t>
            </a:r>
            <a:r>
              <a:t>. Las agencias deben decidir qué riesgos son aceptables y cuáles no.</a:t>
            </a:r>
            <a:br/>
            <a:endParaRPr/>
          </a:p>
          <a:p>
            <a:pPr marL="382270" indent="-382270" defTabSz="1048485">
              <a:spcBef>
                <a:spcPts val="1900"/>
              </a:spcBef>
              <a:buSzPct val="100000"/>
              <a:buAutoNum type="arabicPeriod"/>
              <a:defRPr sz="2494"/>
            </a:pPr>
            <a:r>
              <a:rPr b="1"/>
              <a:t>Beneficios y costes.</a:t>
            </a:r>
            <a:r>
              <a:t> Las agencias deben sopesar los impactos sociales de todas las regulaciones propuestas.</a:t>
            </a:r>
            <a:br/>
            <a:endParaRPr/>
          </a:p>
          <a:p>
            <a:pPr marL="382270" indent="-382270" defTabSz="1048485">
              <a:spcBef>
                <a:spcPts val="1900"/>
              </a:spcBef>
              <a:buSzPct val="100000"/>
              <a:buAutoNum type="arabicPeriod"/>
              <a:defRPr sz="2494"/>
            </a:pPr>
            <a:r>
              <a:rPr b="1"/>
              <a:t>Flexibilidad.</a:t>
            </a:r>
            <a:r>
              <a:t> Cualquier enfoque debe poder adaptarse a los rápidos cambios y actualizaciones de las aplicaciones de IA.</a:t>
            </a:r>
            <a:br/>
            <a:endParaRPr/>
          </a:p>
          <a:p>
            <a:pPr marL="382270" indent="-382270" defTabSz="1048485">
              <a:spcBef>
                <a:spcPts val="1900"/>
              </a:spcBef>
              <a:buSzPct val="100000"/>
              <a:buAutoNum type="arabicPeriod"/>
              <a:defRPr sz="2494"/>
            </a:pPr>
            <a:r>
              <a:rPr b="1"/>
              <a:t>Trato justo y sin discriminación.</a:t>
            </a:r>
            <a:r>
              <a:t> Las agencias deben asegurarse de que los sistemas de IA no discriminen.</a:t>
            </a:r>
            <a:br/>
            <a:endParaRPr/>
          </a:p>
          <a:p>
            <a:pPr marL="382270" indent="-382270" defTabSz="1048485">
              <a:spcBef>
                <a:spcPts val="1900"/>
              </a:spcBef>
              <a:buSzPct val="100000"/>
              <a:buAutoNum type="arabicPeriod"/>
              <a:defRPr sz="2494"/>
            </a:pPr>
            <a:r>
              <a:rPr b="1"/>
              <a:t>Divulgación y transparencia. </a:t>
            </a:r>
            <a:r>
              <a:t>La sociedad confiará en la inteligencia artificial solo cuando sepa cuándo y cómo se utiliza.</a:t>
            </a:r>
            <a:br/>
            <a:endParaRPr/>
          </a:p>
          <a:p>
            <a:pPr marL="382270" indent="-382270" defTabSz="1048485">
              <a:spcBef>
                <a:spcPts val="1900"/>
              </a:spcBef>
              <a:buSzPct val="100000"/>
              <a:buAutoNum type="arabicPeriod"/>
              <a:defRPr sz="2494"/>
            </a:pPr>
            <a:r>
              <a:rPr b="1"/>
              <a:t>Seguridad y protección.</a:t>
            </a:r>
            <a:r>
              <a:t> Las agencias deben mantener seguros y protegidos todos los datos utilizados por los sistemas de IA.</a:t>
            </a:r>
            <a:br/>
            <a:endParaRPr/>
          </a:p>
          <a:p>
            <a:pPr marL="382270" indent="-382270" defTabSz="1048485">
              <a:spcBef>
                <a:spcPts val="1900"/>
              </a:spcBef>
              <a:buSzPct val="100000"/>
              <a:buAutoNum type="arabicPeriod"/>
              <a:defRPr sz="2494"/>
            </a:pPr>
            <a:r>
              <a:rPr b="1"/>
              <a:t>Coordinación entre las agencias.</a:t>
            </a:r>
            <a:r>
              <a:t> Las agencias deben hablar entre ellas para ser coherentes y previsibles en las políticas relacionadas con la IA.</a:t>
            </a:r>
            <a:br/>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Código ético IA Google"/>
          <p:cNvSpPr txBox="1">
            <a:spLocks noGrp="1"/>
          </p:cNvSpPr>
          <p:nvPr>
            <p:ph type="title"/>
          </p:nvPr>
        </p:nvSpPr>
        <p:spPr>
          <a:prstGeom prst="rect">
            <a:avLst/>
          </a:prstGeom>
        </p:spPr>
        <p:txBody>
          <a:bodyPr/>
          <a:lstStyle/>
          <a:p>
            <a:r>
              <a:t>Código ético IA Google</a:t>
            </a:r>
          </a:p>
        </p:txBody>
      </p:sp>
      <p:sp>
        <p:nvSpPr>
          <p:cNvPr id="333" name="2018"/>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2018</a:t>
            </a:r>
          </a:p>
        </p:txBody>
      </p:sp>
      <p:sp>
        <p:nvSpPr>
          <p:cNvPr id="334" name="Que sea socialmente benéfica. Google dice que tomará en cuenta una amplia gama de factores sociales y económicos, y procederá en los casos en los que crean en los beneficios, como en áreas de atención médica, seguridad, energía, transporte, manufactura, "/>
          <p:cNvSpPr txBox="1">
            <a:spLocks noGrp="1"/>
          </p:cNvSpPr>
          <p:nvPr>
            <p:ph type="body" idx="1"/>
          </p:nvPr>
        </p:nvSpPr>
        <p:spPr>
          <a:xfrm>
            <a:off x="500853" y="3663853"/>
            <a:ext cx="22687903" cy="9134682"/>
          </a:xfrm>
          <a:prstGeom prst="rect">
            <a:avLst/>
          </a:prstGeom>
        </p:spPr>
        <p:txBody>
          <a:bodyPr>
            <a:normAutofit/>
          </a:bodyPr>
          <a:lstStyle/>
          <a:p>
            <a:pPr marL="243840" indent="-243840" defTabSz="975335">
              <a:spcBef>
                <a:spcPts val="1800"/>
              </a:spcBef>
              <a:defRPr sz="2440"/>
            </a:pPr>
            <a:r>
              <a:rPr b="1"/>
              <a:t>Que sea socialmente benéfica.</a:t>
            </a:r>
            <a:r>
              <a:t> Google dice que tomará en cuenta una amplia gama de factores sociales y económicos, y procederá en los casos en los que crean en los beneficios, como en áreas de atención médica, seguridad, energía, transporte, manufactura, entretenimiento y otras más.</a:t>
            </a:r>
            <a:br/>
            <a:endParaRPr/>
          </a:p>
          <a:p>
            <a:pPr marL="243840" indent="-243840" defTabSz="975335">
              <a:spcBef>
                <a:spcPts val="1800"/>
              </a:spcBef>
              <a:defRPr sz="2440"/>
            </a:pPr>
            <a:r>
              <a:rPr b="1"/>
              <a:t>Evitar crear o reforzar un sesgo injusto.</a:t>
            </a:r>
            <a:r>
              <a:t> Como lo veíamos con 'Norman', en este punto la compañía asegura que trabajará para evitar "impactos injustos" en sus algoritmos, donde evitarán inyectar sesgo racial, sexual o político en la toma de decisiones automatizada.</a:t>
            </a:r>
            <a:br/>
            <a:endParaRPr/>
          </a:p>
          <a:p>
            <a:pPr marL="243840" indent="-243840" defTabSz="975335">
              <a:spcBef>
                <a:spcPts val="1800"/>
              </a:spcBef>
              <a:defRPr sz="2440"/>
            </a:pPr>
            <a:r>
              <a:rPr b="1"/>
              <a:t>Estar construida y probada para ser segura.</a:t>
            </a:r>
            <a:r>
              <a:t> Aquí mencionan que seguirán implementando estrictas prácticas de seguridad y protección para evitar resultados que generen daño. Asegurando que probarán las tecnologías de IA en entornos controlados y supervisarán su funcionamiento después de su implementación.</a:t>
            </a:r>
            <a:br/>
            <a:endParaRPr/>
          </a:p>
          <a:p>
            <a:pPr marL="243840" indent="-243840" defTabSz="975335">
              <a:spcBef>
                <a:spcPts val="1800"/>
              </a:spcBef>
              <a:defRPr sz="2440"/>
            </a:pPr>
            <a:r>
              <a:rPr b="1"/>
              <a:t>Ser responsable con las personas.</a:t>
            </a:r>
            <a:r>
              <a:t> "Nuestras tecnologías de IA estarán sujetas a la apropiada dirección y control humano". Es decir, una inteligencia artificial que siempre estará respaldada y bajo el control de un ser humano.</a:t>
            </a:r>
            <a:br/>
            <a:endParaRPr/>
          </a:p>
          <a:p>
            <a:pPr marL="243840" indent="-243840" defTabSz="975335">
              <a:spcBef>
                <a:spcPts val="1800"/>
              </a:spcBef>
              <a:defRPr sz="2440"/>
            </a:pPr>
            <a:r>
              <a:rPr b="1"/>
              <a:t>Incorporar principios de diseño de privacidad.</a:t>
            </a:r>
            <a:r>
              <a:t> A raíz del escándalo de Facebook, Google busca blindarse al asegurar que su IA respetará la privacidad de los datos que obtiene. Sin duda un punto importante al saber que Google usa IA en casi todos sus servicios, desde Gmail hasta Fotos y mucho más.</a:t>
            </a:r>
            <a:br/>
            <a:endParaRPr/>
          </a:p>
          <a:p>
            <a:pPr marL="243840" indent="-243840" defTabSz="975335">
              <a:spcBef>
                <a:spcPts val="1800"/>
              </a:spcBef>
              <a:defRPr sz="2440"/>
            </a:pPr>
            <a:r>
              <a:rPr b="1"/>
              <a:t>Mantener altos estándares de excelencia científica.</a:t>
            </a:r>
            <a:r>
              <a:t> Google sabe que la inteligencia artificial tiene el potencial de ayudar en nuevos ámbitos científicos y de investigación, por lo que se comprometen a apoyar la investigación abierta, el rigor intelectual, la integridad y la colaboración.</a:t>
            </a:r>
            <a:br/>
            <a:endParaRPr/>
          </a:p>
          <a:p>
            <a:pPr marL="243840" indent="-243840" defTabSz="975335">
              <a:spcBef>
                <a:spcPts val="1800"/>
              </a:spcBef>
              <a:defRPr sz="2440"/>
            </a:pPr>
            <a:r>
              <a:rPr b="1"/>
              <a:t>Estar disponible para usos que vayan de acuerdo con estos principios.</a:t>
            </a:r>
            <a:r>
              <a:t> Este punto envuelve a todos los anteriores y deja claro el error de Project Maven, ya que si algún proyecto va en contra de estos principios, simplemente no lo tomarán. Aquí Google especifica escenarios potencialmente dañinos o abusivos que serán evaluados de acuerdo a cuatro puntos: Propósito y uso principal, naturaleza y singularidad, escala y la naturaleza de la participación de Google.</a:t>
            </a:r>
            <a:br/>
            <a:endParaRPr/>
          </a:p>
          <a:p>
            <a:pPr marL="243840" indent="-243840" defTabSz="975335">
              <a:spcBef>
                <a:spcPts val="1800"/>
              </a:spcBef>
              <a:defRPr sz="2440"/>
            </a:pP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Un poco de historia…"/>
          <p:cNvSpPr txBox="1">
            <a:spLocks noGrp="1"/>
          </p:cNvSpPr>
          <p:nvPr>
            <p:ph type="title"/>
          </p:nvPr>
        </p:nvSpPr>
        <p:spPr>
          <a:prstGeom prst="rect">
            <a:avLst/>
          </a:prstGeom>
        </p:spPr>
        <p:txBody>
          <a:bodyPr/>
          <a:lstStyle/>
          <a:p>
            <a:r>
              <a:t>Un poco de historia…</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ódigo Ético IA de la Unión Europea"/>
          <p:cNvSpPr txBox="1">
            <a:spLocks noGrp="1"/>
          </p:cNvSpPr>
          <p:nvPr>
            <p:ph type="title"/>
          </p:nvPr>
        </p:nvSpPr>
        <p:spPr>
          <a:prstGeom prst="rect">
            <a:avLst/>
          </a:prstGeom>
        </p:spPr>
        <p:txBody>
          <a:bodyPr/>
          <a:lstStyle/>
          <a:p>
            <a:r>
              <a:t>Código Ético IA de la Unión Europea</a:t>
            </a:r>
          </a:p>
        </p:txBody>
      </p:sp>
      <p:sp>
        <p:nvSpPr>
          <p:cNvPr id="337" name="2019"/>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2019</a:t>
            </a:r>
          </a:p>
        </p:txBody>
      </p:sp>
      <p:sp>
        <p:nvSpPr>
          <p:cNvPr id="338" name="Debe de ser supervisada por seres humanos, con las «apropiadas medidas de contingencia».…"/>
          <p:cNvSpPr txBox="1">
            <a:spLocks noGrp="1"/>
          </p:cNvSpPr>
          <p:nvPr>
            <p:ph type="body" idx="1"/>
          </p:nvPr>
        </p:nvSpPr>
        <p:spPr>
          <a:prstGeom prst="rect">
            <a:avLst/>
          </a:prstGeom>
        </p:spPr>
        <p:txBody>
          <a:bodyPr/>
          <a:lstStyle/>
          <a:p>
            <a:pPr marL="604520" indent="-604520" defTabSz="1658070">
              <a:spcBef>
                <a:spcPts val="3000"/>
              </a:spcBef>
              <a:buSzPct val="100000"/>
              <a:buAutoNum type="arabicPeriod"/>
              <a:defRPr sz="3264"/>
            </a:pPr>
            <a:r>
              <a:t>Debe de ser supervisada por seres humanos, con las «apropiadas medidas de contingencia».</a:t>
            </a:r>
          </a:p>
          <a:p>
            <a:pPr marL="604520" indent="-604520" defTabSz="1658070">
              <a:spcBef>
                <a:spcPts val="3000"/>
              </a:spcBef>
              <a:buSzPct val="100000"/>
              <a:buAutoNum type="arabicPeriod"/>
              <a:defRPr sz="3264"/>
            </a:pPr>
            <a:r>
              <a:t>Los sistemas deben de ser «resistentes» y «resilientes» ante eventuales intentos de manipulaciones o de pirateo y dotarse de planes de contingencia.</a:t>
            </a:r>
          </a:p>
          <a:p>
            <a:pPr marL="604520" indent="-604520" defTabSz="1658070">
              <a:spcBef>
                <a:spcPts val="3000"/>
              </a:spcBef>
              <a:buSzPct val="100000"/>
              <a:buAutoNum type="arabicPeriod"/>
              <a:defRPr sz="3264"/>
            </a:pPr>
            <a:r>
              <a:t>Se debe de garantizar la privacidad de los datos de los ciudadanos en todo el ciclo vital de la inteligencia artificial.</a:t>
            </a:r>
          </a:p>
          <a:p>
            <a:pPr marL="604520" indent="-604520" defTabSz="1658070">
              <a:spcBef>
                <a:spcPts val="3000"/>
              </a:spcBef>
              <a:buSzPct val="100000"/>
              <a:buAutoNum type="arabicPeriod"/>
              <a:defRPr sz="3264"/>
            </a:pPr>
            <a:r>
              <a:t>La IA debe de ser transparente, lo que supone poder reconstruir cómo y por qué se comporta de una determinada manera y quienes interactúen con esos sistemas deben de saber que se trata de inteligencia artificial así como qué personas son sus responsables.</a:t>
            </a:r>
          </a:p>
          <a:p>
            <a:pPr marL="604520" indent="-604520" defTabSz="1658070">
              <a:spcBef>
                <a:spcPts val="3000"/>
              </a:spcBef>
              <a:buSzPct val="100000"/>
              <a:buAutoNum type="arabicPeriod"/>
              <a:defRPr sz="3264"/>
            </a:pPr>
            <a:r>
              <a:t>La inteligencia artificial debe de tener en cuenta la diversidad social desde su desarrollo para garantizar que los algoritmos en que se base no tengan sesgos discriminatorios directos o indirectos.</a:t>
            </a:r>
          </a:p>
          <a:p>
            <a:pPr marL="604520" indent="-604520" defTabSz="1658070">
              <a:spcBef>
                <a:spcPts val="3000"/>
              </a:spcBef>
              <a:buSzPct val="100000"/>
              <a:buAutoNum type="arabicPeriod"/>
              <a:defRPr sz="3264"/>
            </a:pPr>
            <a:r>
              <a:t>El desarrollo tecnológico debe de tener en cuenta su impacto social y medioambiental de forma que sea sostenible y ecológicamente responsable.</a:t>
            </a:r>
          </a:p>
          <a:p>
            <a:pPr marL="604520" indent="-604520" defTabSz="1658070">
              <a:spcBef>
                <a:spcPts val="3000"/>
              </a:spcBef>
              <a:buSzPct val="100000"/>
              <a:buAutoNum type="arabicPeriod"/>
              <a:defRPr sz="3264"/>
            </a:pPr>
            <a:r>
              <a:t>La inteligencia artificial y sus resultados deben de rendir cuentas ante auditores externos e internos.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ódigo Ético IA de la Unión Europea"/>
          <p:cNvSpPr txBox="1">
            <a:spLocks noGrp="1"/>
          </p:cNvSpPr>
          <p:nvPr>
            <p:ph type="title"/>
          </p:nvPr>
        </p:nvSpPr>
        <p:spPr>
          <a:prstGeom prst="rect">
            <a:avLst/>
          </a:prstGeom>
        </p:spPr>
        <p:txBody>
          <a:bodyPr/>
          <a:lstStyle/>
          <a:p>
            <a:r>
              <a:rPr lang="es-ES" dirty="0"/>
              <a:t>FATEN </a:t>
            </a:r>
            <a:r>
              <a:rPr lang="es-ES" dirty="0" err="1"/>
              <a:t>by</a:t>
            </a:r>
            <a:r>
              <a:rPr lang="es-ES" dirty="0"/>
              <a:t> N. Oliver</a:t>
            </a:r>
            <a:endParaRPr dirty="0"/>
          </a:p>
        </p:txBody>
      </p:sp>
      <p:sp>
        <p:nvSpPr>
          <p:cNvPr id="338" name="Debe de ser supervisada por seres humanos, con las «apropiadas medidas de contingencia».…"/>
          <p:cNvSpPr txBox="1">
            <a:spLocks noGrp="1"/>
          </p:cNvSpPr>
          <p:nvPr>
            <p:ph type="body" idx="1"/>
          </p:nvPr>
        </p:nvSpPr>
        <p:spPr>
          <a:xfrm>
            <a:off x="3396806" y="3307742"/>
            <a:ext cx="16698728" cy="9952075"/>
          </a:xfrm>
          <a:prstGeom prst="rect">
            <a:avLst/>
          </a:prstGeom>
        </p:spPr>
        <p:txBody>
          <a:bodyPr>
            <a:normAutofit fontScale="92500" lnSpcReduction="10000"/>
          </a:bodyPr>
          <a:lstStyle/>
          <a:p>
            <a:pPr defTabSz="1658070">
              <a:spcBef>
                <a:spcPts val="3000"/>
              </a:spcBef>
              <a:buSzPct val="100000"/>
              <a:buFont typeface="Wingdings" pitchFamily="2" charset="2"/>
              <a:buChar char="Ø"/>
              <a:defRPr sz="3264"/>
            </a:pPr>
            <a:r>
              <a:rPr lang="es-ES" dirty="0" err="1"/>
              <a:t>Fairness</a:t>
            </a:r>
            <a:r>
              <a:rPr lang="es-ES" dirty="0"/>
              <a:t>, Justicia.</a:t>
            </a:r>
          </a:p>
          <a:p>
            <a:pPr lvl="1" defTabSz="1658070">
              <a:spcBef>
                <a:spcPts val="3000"/>
              </a:spcBef>
              <a:buSzPct val="100000"/>
              <a:buFont typeface="Wingdings" pitchFamily="2" charset="2"/>
              <a:buChar char="Ø"/>
              <a:defRPr sz="3264"/>
            </a:pPr>
            <a:r>
              <a:rPr lang="es-ES" dirty="0"/>
              <a:t>Justicia, solidaridad, no discriminación (sesgo). Las decisiones que tome la IA no deben discriminar</a:t>
            </a:r>
          </a:p>
          <a:p>
            <a:pPr defTabSz="1658070">
              <a:spcBef>
                <a:spcPts val="3000"/>
              </a:spcBef>
              <a:buSzPct val="100000"/>
              <a:buFont typeface="Wingdings" pitchFamily="2" charset="2"/>
              <a:buChar char="Ø"/>
              <a:defRPr sz="3264"/>
            </a:pPr>
            <a:r>
              <a:rPr lang="es-ES" dirty="0"/>
              <a:t>Autonomía, </a:t>
            </a:r>
            <a:r>
              <a:rPr lang="es-ES" dirty="0" err="1"/>
              <a:t>Atribution</a:t>
            </a:r>
            <a:r>
              <a:rPr lang="es-ES" dirty="0"/>
              <a:t> and </a:t>
            </a:r>
            <a:r>
              <a:rPr lang="es-ES" dirty="0" err="1"/>
              <a:t>Intelligence</a:t>
            </a:r>
            <a:r>
              <a:rPr lang="es-ES" dirty="0"/>
              <a:t> </a:t>
            </a:r>
            <a:r>
              <a:rPr lang="es-ES" dirty="0" err="1"/>
              <a:t>Augmentation</a:t>
            </a:r>
            <a:endParaRPr lang="es-ES" dirty="0"/>
          </a:p>
          <a:p>
            <a:pPr lvl="1" defTabSz="1658070">
              <a:spcBef>
                <a:spcPts val="3000"/>
              </a:spcBef>
              <a:buSzPct val="100000"/>
              <a:buFont typeface="Wingdings" pitchFamily="2" charset="2"/>
              <a:buChar char="Ø"/>
              <a:defRPr sz="3264"/>
            </a:pPr>
            <a:r>
              <a:rPr lang="es-ES" dirty="0"/>
              <a:t>Autonomía (deben seguirse códigos de conducta) </a:t>
            </a:r>
          </a:p>
          <a:p>
            <a:pPr lvl="1" defTabSz="1658070">
              <a:spcBef>
                <a:spcPts val="3000"/>
              </a:spcBef>
              <a:buSzPct val="100000"/>
              <a:buFont typeface="Wingdings" pitchFamily="2" charset="2"/>
              <a:buChar char="Ø"/>
              <a:defRPr sz="3264"/>
            </a:pPr>
            <a:r>
              <a:rPr lang="es-ES" dirty="0"/>
              <a:t>Atribución de la responsabilidad</a:t>
            </a:r>
          </a:p>
          <a:p>
            <a:pPr lvl="1" defTabSz="1658070">
              <a:spcBef>
                <a:spcPts val="3000"/>
              </a:spcBef>
              <a:buSzPct val="100000"/>
              <a:buFont typeface="Wingdings" pitchFamily="2" charset="2"/>
              <a:buChar char="Ø"/>
              <a:defRPr sz="3264"/>
            </a:pPr>
            <a:r>
              <a:rPr lang="es-ES" dirty="0"/>
              <a:t>Aumento de la inteligencia</a:t>
            </a:r>
          </a:p>
          <a:p>
            <a:pPr defTabSz="1658070">
              <a:spcBef>
                <a:spcPts val="3000"/>
              </a:spcBef>
              <a:buSzPct val="100000"/>
              <a:buFont typeface="Wingdings" pitchFamily="2" charset="2"/>
              <a:buChar char="Ø"/>
              <a:defRPr sz="3264"/>
            </a:pPr>
            <a:r>
              <a:rPr lang="es-ES" dirty="0"/>
              <a:t>Trust &amp; </a:t>
            </a:r>
            <a:r>
              <a:rPr lang="es-ES" dirty="0" err="1"/>
              <a:t>Transparency</a:t>
            </a:r>
            <a:endParaRPr lang="es-ES" dirty="0"/>
          </a:p>
          <a:p>
            <a:pPr lvl="1" defTabSz="1658070">
              <a:spcBef>
                <a:spcPts val="3000"/>
              </a:spcBef>
              <a:buSzPct val="100000"/>
              <a:buFont typeface="Wingdings" pitchFamily="2" charset="2"/>
              <a:buChar char="Ø"/>
              <a:defRPr sz="3264"/>
            </a:pPr>
            <a:r>
              <a:rPr lang="es-ES" dirty="0"/>
              <a:t>Confianza en la tecnología que se gana con Competencia, Fiabilidad y</a:t>
            </a:r>
          </a:p>
          <a:p>
            <a:pPr lvl="1" defTabSz="1658070">
              <a:spcBef>
                <a:spcPts val="3000"/>
              </a:spcBef>
              <a:buSzPct val="100000"/>
              <a:buFont typeface="Wingdings" pitchFamily="2" charset="2"/>
              <a:buChar char="Ø"/>
              <a:defRPr sz="3264"/>
            </a:pPr>
            <a:r>
              <a:rPr lang="es-ES" dirty="0"/>
              <a:t>Transparencia (honestidad)</a:t>
            </a:r>
          </a:p>
          <a:p>
            <a:pPr defTabSz="1658070">
              <a:spcBef>
                <a:spcPts val="3000"/>
              </a:spcBef>
              <a:buSzPct val="100000"/>
              <a:buFont typeface="Wingdings" pitchFamily="2" charset="2"/>
              <a:buChar char="Ø"/>
              <a:defRPr sz="3264"/>
            </a:pPr>
            <a:r>
              <a:rPr lang="es-ES" dirty="0" err="1"/>
              <a:t>Education</a:t>
            </a:r>
            <a:r>
              <a:rPr lang="es-ES" dirty="0"/>
              <a:t>, </a:t>
            </a:r>
            <a:r>
              <a:rPr lang="es-ES" dirty="0" err="1"/>
              <a:t>bEneficience</a:t>
            </a:r>
            <a:r>
              <a:rPr lang="es-ES" dirty="0"/>
              <a:t> &amp; </a:t>
            </a:r>
            <a:r>
              <a:rPr lang="es-ES" dirty="0" err="1"/>
              <a:t>Equity</a:t>
            </a:r>
            <a:endParaRPr lang="es-ES" dirty="0"/>
          </a:p>
          <a:p>
            <a:pPr lvl="1" defTabSz="1658070">
              <a:spcBef>
                <a:spcPts val="3000"/>
              </a:spcBef>
              <a:buSzPct val="100000"/>
              <a:buFont typeface="Wingdings" pitchFamily="2" charset="2"/>
              <a:buChar char="Ø"/>
              <a:defRPr sz="3264"/>
            </a:pPr>
            <a:r>
              <a:rPr lang="es-ES" dirty="0"/>
              <a:t>Formar para la sostenibilidad,  identificar malos usos y reducir la brecha </a:t>
            </a:r>
            <a:r>
              <a:rPr lang="es-ES" dirty="0" err="1"/>
              <a:t>digial</a:t>
            </a:r>
            <a:endParaRPr lang="es-ES" dirty="0"/>
          </a:p>
          <a:p>
            <a:pPr defTabSz="1658070">
              <a:spcBef>
                <a:spcPts val="3000"/>
              </a:spcBef>
              <a:buSzPct val="100000"/>
              <a:buFont typeface="Wingdings" pitchFamily="2" charset="2"/>
              <a:buChar char="Ø"/>
              <a:defRPr sz="3264"/>
            </a:pPr>
            <a:r>
              <a:rPr lang="es-ES" dirty="0"/>
              <a:t>Non-</a:t>
            </a:r>
            <a:r>
              <a:rPr lang="es-ES" dirty="0" err="1"/>
              <a:t>Maleficience</a:t>
            </a:r>
            <a:endParaRPr lang="es-ES" dirty="0"/>
          </a:p>
          <a:p>
            <a:pPr lvl="1" defTabSz="1658070">
              <a:spcBef>
                <a:spcPts val="3000"/>
              </a:spcBef>
              <a:buSzPct val="100000"/>
              <a:buFont typeface="Wingdings" pitchFamily="2" charset="2"/>
              <a:buChar char="Ø"/>
              <a:defRPr sz="3264"/>
            </a:pPr>
            <a:r>
              <a:rPr lang="es-ES" dirty="0"/>
              <a:t>Minimizar el impacto negativo</a:t>
            </a:r>
          </a:p>
          <a:p>
            <a:pPr lvl="1" defTabSz="1658070">
              <a:spcBef>
                <a:spcPts val="3000"/>
              </a:spcBef>
              <a:buSzPct val="100000"/>
              <a:buFont typeface="Wingdings" pitchFamily="2" charset="2"/>
              <a:buChar char="Ø"/>
              <a:defRPr sz="3264"/>
            </a:pPr>
            <a:endParaRPr dirty="0"/>
          </a:p>
        </p:txBody>
      </p:sp>
      <p:sp>
        <p:nvSpPr>
          <p:cNvPr id="2" name="CuadroTexto 1">
            <a:extLst>
              <a:ext uri="{FF2B5EF4-FFF2-40B4-BE49-F238E27FC236}">
                <a16:creationId xmlns:a16="http://schemas.microsoft.com/office/drawing/2014/main" id="{384A4A94-5DB8-E849-8574-1B9C9DFA70A5}"/>
              </a:ext>
            </a:extLst>
          </p:cNvPr>
          <p:cNvSpPr txBox="1"/>
          <p:nvPr/>
        </p:nvSpPr>
        <p:spPr>
          <a:xfrm>
            <a:off x="1514844" y="3028341"/>
            <a:ext cx="1573618"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s-ES" sz="9600" b="0" i="0" u="none" strike="noStrike" cap="none" spc="0" normalizeH="0" baseline="0" dirty="0">
                <a:ln>
                  <a:noFill/>
                </a:ln>
                <a:solidFill>
                  <a:srgbClr val="5E5E5E"/>
                </a:solidFill>
                <a:effectLst/>
                <a:uFillTx/>
                <a:latin typeface="+mn-lt"/>
                <a:ea typeface="+mn-ea"/>
                <a:cs typeface="+mn-cs"/>
                <a:sym typeface="Helvetica Neue"/>
              </a:rPr>
              <a:t>F </a:t>
            </a:r>
          </a:p>
        </p:txBody>
      </p:sp>
      <p:sp>
        <p:nvSpPr>
          <p:cNvPr id="6" name="CuadroTexto 5">
            <a:extLst>
              <a:ext uri="{FF2B5EF4-FFF2-40B4-BE49-F238E27FC236}">
                <a16:creationId xmlns:a16="http://schemas.microsoft.com/office/drawing/2014/main" id="{576AADBE-F897-7F47-86A6-05391C7594B9}"/>
              </a:ext>
            </a:extLst>
          </p:cNvPr>
          <p:cNvSpPr txBox="1"/>
          <p:nvPr/>
        </p:nvSpPr>
        <p:spPr>
          <a:xfrm>
            <a:off x="1514844" y="5017152"/>
            <a:ext cx="1573618"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s-ES" sz="9600" dirty="0"/>
              <a:t>A</a:t>
            </a:r>
            <a:r>
              <a:rPr kumimoji="0" lang="es-ES" sz="9600" b="0" i="0" u="none" strike="noStrike" cap="none" spc="0" normalizeH="0" baseline="0" dirty="0">
                <a:ln>
                  <a:noFill/>
                </a:ln>
                <a:solidFill>
                  <a:srgbClr val="5E5E5E"/>
                </a:solidFill>
                <a:effectLst/>
                <a:uFillTx/>
                <a:latin typeface="+mn-lt"/>
                <a:ea typeface="+mn-ea"/>
                <a:cs typeface="+mn-cs"/>
                <a:sym typeface="Helvetica Neue"/>
              </a:rPr>
              <a:t> </a:t>
            </a:r>
          </a:p>
        </p:txBody>
      </p:sp>
      <p:sp>
        <p:nvSpPr>
          <p:cNvPr id="7" name="CuadroTexto 6">
            <a:extLst>
              <a:ext uri="{FF2B5EF4-FFF2-40B4-BE49-F238E27FC236}">
                <a16:creationId xmlns:a16="http://schemas.microsoft.com/office/drawing/2014/main" id="{F83B62AE-54E1-3848-87A9-4BB98A68358A}"/>
              </a:ext>
            </a:extLst>
          </p:cNvPr>
          <p:cNvSpPr txBox="1"/>
          <p:nvPr/>
        </p:nvSpPr>
        <p:spPr>
          <a:xfrm>
            <a:off x="1514844" y="7784583"/>
            <a:ext cx="1573618"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s-ES" sz="9600" dirty="0"/>
              <a:t>T</a:t>
            </a:r>
            <a:r>
              <a:rPr kumimoji="0" lang="es-ES" sz="9600" b="0" i="0" u="none" strike="noStrike" cap="none" spc="0" normalizeH="0" baseline="0" dirty="0">
                <a:ln>
                  <a:noFill/>
                </a:ln>
                <a:solidFill>
                  <a:srgbClr val="5E5E5E"/>
                </a:solidFill>
                <a:effectLst/>
                <a:uFillTx/>
                <a:latin typeface="+mn-lt"/>
                <a:ea typeface="+mn-ea"/>
                <a:cs typeface="+mn-cs"/>
                <a:sym typeface="Helvetica Neue"/>
              </a:rPr>
              <a:t> </a:t>
            </a:r>
          </a:p>
        </p:txBody>
      </p:sp>
      <p:sp>
        <p:nvSpPr>
          <p:cNvPr id="8" name="CuadroTexto 7">
            <a:extLst>
              <a:ext uri="{FF2B5EF4-FFF2-40B4-BE49-F238E27FC236}">
                <a16:creationId xmlns:a16="http://schemas.microsoft.com/office/drawing/2014/main" id="{48C8A1BF-195B-9549-841A-5930E53E943F}"/>
              </a:ext>
            </a:extLst>
          </p:cNvPr>
          <p:cNvSpPr txBox="1"/>
          <p:nvPr/>
        </p:nvSpPr>
        <p:spPr>
          <a:xfrm>
            <a:off x="1514844" y="9897699"/>
            <a:ext cx="1573618"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s-ES" sz="9600" dirty="0"/>
              <a:t>E</a:t>
            </a:r>
            <a:r>
              <a:rPr kumimoji="0" lang="es-ES" sz="9600" b="0" i="0" u="none" strike="noStrike" cap="none" spc="0" normalizeH="0" baseline="0" dirty="0">
                <a:ln>
                  <a:noFill/>
                </a:ln>
                <a:solidFill>
                  <a:srgbClr val="5E5E5E"/>
                </a:solidFill>
                <a:effectLst/>
                <a:uFillTx/>
                <a:latin typeface="+mn-lt"/>
                <a:ea typeface="+mn-ea"/>
                <a:cs typeface="+mn-cs"/>
                <a:sym typeface="Helvetica Neue"/>
              </a:rPr>
              <a:t> </a:t>
            </a:r>
          </a:p>
        </p:txBody>
      </p:sp>
      <p:sp>
        <p:nvSpPr>
          <p:cNvPr id="9" name="CuadroTexto 8">
            <a:extLst>
              <a:ext uri="{FF2B5EF4-FFF2-40B4-BE49-F238E27FC236}">
                <a16:creationId xmlns:a16="http://schemas.microsoft.com/office/drawing/2014/main" id="{409E0852-87A3-B04C-9844-755CDCA1007D}"/>
              </a:ext>
            </a:extLst>
          </p:cNvPr>
          <p:cNvSpPr txBox="1"/>
          <p:nvPr/>
        </p:nvSpPr>
        <p:spPr>
          <a:xfrm>
            <a:off x="1514844" y="11679897"/>
            <a:ext cx="1573618"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s-ES" sz="9600" dirty="0"/>
              <a:t>N</a:t>
            </a:r>
            <a:r>
              <a:rPr kumimoji="0" lang="es-ES" sz="9600" b="0" i="0" u="none" strike="noStrike" cap="none" spc="0" normalizeH="0" baseline="0" dirty="0">
                <a:ln>
                  <a:noFill/>
                </a:ln>
                <a:solidFill>
                  <a:srgbClr val="5E5E5E"/>
                </a:solidFill>
                <a:effectLst/>
                <a:uFillTx/>
                <a:latin typeface="+mn-lt"/>
                <a:ea typeface="+mn-ea"/>
                <a:cs typeface="+mn-cs"/>
                <a:sym typeface="Helvetica Neue"/>
              </a:rPr>
              <a:t> </a:t>
            </a:r>
          </a:p>
        </p:txBody>
      </p:sp>
    </p:spTree>
    <p:extLst>
      <p:ext uri="{BB962C8B-B14F-4D97-AF65-F5344CB8AC3E}">
        <p14:creationId xmlns:p14="http://schemas.microsoft.com/office/powerpoint/2010/main" val="69327303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Un poco de paella…"/>
          <p:cNvSpPr txBox="1">
            <a:spLocks noGrp="1"/>
          </p:cNvSpPr>
          <p:nvPr>
            <p:ph type="title"/>
          </p:nvPr>
        </p:nvSpPr>
        <p:spPr>
          <a:prstGeom prst="rect">
            <a:avLst/>
          </a:prstGeom>
        </p:spPr>
        <p:txBody>
          <a:bodyPr/>
          <a:lstStyle/>
          <a:p>
            <a:r>
              <a:t>Un poco de paella…</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Diciembre 2019"/>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Diciembre 2019</a:t>
            </a:r>
          </a:p>
        </p:txBody>
      </p:sp>
      <p:sp>
        <p:nvSpPr>
          <p:cNvPr id="343" name="Características de la estrategia IA de la CV"/>
          <p:cNvSpPr txBox="1">
            <a:spLocks noGrp="1"/>
          </p:cNvSpPr>
          <p:nvPr>
            <p:ph type="body" sz="half" idx="1"/>
          </p:nvPr>
        </p:nvSpPr>
        <p:spPr>
          <a:xfrm>
            <a:off x="574158" y="4248504"/>
            <a:ext cx="13390503" cy="8256630"/>
          </a:xfrm>
          <a:prstGeom prst="rect">
            <a:avLst/>
          </a:prstGeom>
        </p:spPr>
        <p:txBody>
          <a:bodyPr/>
          <a:lstStyle/>
          <a:p>
            <a:r>
              <a:rPr lang="es-ES" dirty="0"/>
              <a:t>La IA, para la </a:t>
            </a:r>
            <a:r>
              <a:rPr dirty="0"/>
              <a:t>CV</a:t>
            </a:r>
            <a:endParaRPr lang="es-ES" dirty="0"/>
          </a:p>
          <a:p>
            <a:pPr lvl="1"/>
            <a:r>
              <a:rPr lang="es-ES" dirty="0"/>
              <a:t>Competitiva</a:t>
            </a:r>
          </a:p>
          <a:p>
            <a:pPr lvl="1"/>
            <a:r>
              <a:rPr lang="es-ES" dirty="0"/>
              <a:t>Centrada en las personas y la sostenibilidad</a:t>
            </a:r>
          </a:p>
          <a:p>
            <a:pPr lvl="1"/>
            <a:r>
              <a:rPr lang="es-ES" dirty="0"/>
              <a:t>Inclusiva</a:t>
            </a:r>
            <a:endParaRPr dirty="0"/>
          </a:p>
        </p:txBody>
      </p:sp>
      <p:sp>
        <p:nvSpPr>
          <p:cNvPr id="344" name="La estrategia IA de la CV"/>
          <p:cNvSpPr txBox="1">
            <a:spLocks noGrp="1"/>
          </p:cNvSpPr>
          <p:nvPr>
            <p:ph type="title"/>
          </p:nvPr>
        </p:nvSpPr>
        <p:spPr>
          <a:prstGeom prst="rect">
            <a:avLst/>
          </a:prstGeom>
        </p:spPr>
        <p:txBody>
          <a:bodyPr/>
          <a:lstStyle>
            <a:lvl1pPr defTabSz="1926287">
              <a:defRPr sz="6715" spc="-134"/>
            </a:lvl1pPr>
          </a:lstStyle>
          <a:p>
            <a:r>
              <a:t>La estrategia IA de la CV</a:t>
            </a:r>
          </a:p>
        </p:txBody>
      </p:sp>
      <p:grpSp>
        <p:nvGrpSpPr>
          <p:cNvPr id="347" name="Captura de pantalla 2020-10-06 a las 20.31.00.png"/>
          <p:cNvGrpSpPr/>
          <p:nvPr/>
        </p:nvGrpSpPr>
        <p:grpSpPr>
          <a:xfrm rot="147660">
            <a:off x="14044354" y="1908122"/>
            <a:ext cx="8509001" cy="10287001"/>
            <a:chOff x="0" y="0"/>
            <a:chExt cx="8509000" cy="10287000"/>
          </a:xfrm>
        </p:grpSpPr>
        <p:pic>
          <p:nvPicPr>
            <p:cNvPr id="346" name="Captura de pantalla 2020-10-06 a las 20.31.00.png" descr="Captura de pantalla 2020-10-06 a las 20.31.00.png"/>
            <p:cNvPicPr>
              <a:picLocks noChangeAspect="1"/>
            </p:cNvPicPr>
            <p:nvPr/>
          </p:nvPicPr>
          <p:blipFill>
            <a:blip r:embed="rId2"/>
            <a:stretch>
              <a:fillRect/>
            </a:stretch>
          </p:blipFill>
          <p:spPr>
            <a:xfrm>
              <a:off x="126999" y="88900"/>
              <a:ext cx="8255001" cy="9956801"/>
            </a:xfrm>
            <a:prstGeom prst="rect">
              <a:avLst/>
            </a:prstGeom>
            <a:ln>
              <a:noFill/>
            </a:ln>
            <a:effectLst/>
          </p:spPr>
        </p:pic>
        <p:pic>
          <p:nvPicPr>
            <p:cNvPr id="345" name="Captura de pantalla 2020-10-06 a las 20.31.00.png" descr="Captura de pantalla 2020-10-06 a las 20.31.00.png"/>
            <p:cNvPicPr>
              <a:picLocks/>
            </p:cNvPicPr>
            <p:nvPr/>
          </p:nvPicPr>
          <p:blipFill>
            <a:blip r:embed="rId3"/>
            <a:stretch>
              <a:fillRect/>
            </a:stretch>
          </p:blipFill>
          <p:spPr>
            <a:xfrm>
              <a:off x="0" y="-1"/>
              <a:ext cx="8509000" cy="10287001"/>
            </a:xfrm>
            <a:prstGeom prst="rect">
              <a:avLst/>
            </a:prstGeom>
            <a:effectLst/>
          </p:spPr>
        </p:pic>
      </p:gr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aracterísticas de la estrategia IA de la CV"/>
          <p:cNvSpPr txBox="1">
            <a:spLocks noGrp="1"/>
          </p:cNvSpPr>
          <p:nvPr>
            <p:ph type="body" sz="half" idx="1"/>
          </p:nvPr>
        </p:nvSpPr>
        <p:spPr>
          <a:xfrm>
            <a:off x="574158" y="2339163"/>
            <a:ext cx="23093916" cy="10165971"/>
          </a:xfrm>
          <a:prstGeom prst="rect">
            <a:avLst/>
          </a:prstGeom>
        </p:spPr>
        <p:txBody>
          <a:bodyPr>
            <a:normAutofit fontScale="92500" lnSpcReduction="10000"/>
          </a:bodyPr>
          <a:lstStyle/>
          <a:p>
            <a:r>
              <a:rPr lang="es-ES" dirty="0"/>
              <a:t>Creación de un ecosistema innovador para reforzar la competitividad en la cadena de valor de la IA</a:t>
            </a:r>
          </a:p>
          <a:p>
            <a:pPr lvl="1"/>
            <a:r>
              <a:rPr lang="es-ES" dirty="0"/>
              <a:t>Inversión en investigación</a:t>
            </a:r>
          </a:p>
          <a:p>
            <a:pPr lvl="1"/>
            <a:r>
              <a:rPr lang="es-ES" dirty="0"/>
              <a:t>Promoción del emprendimiento</a:t>
            </a:r>
          </a:p>
          <a:p>
            <a:pPr lvl="1"/>
            <a:r>
              <a:rPr lang="es-ES" dirty="0"/>
              <a:t>Formación en IA</a:t>
            </a:r>
          </a:p>
          <a:p>
            <a:pPr lvl="1"/>
            <a:r>
              <a:rPr lang="es-ES" dirty="0"/>
              <a:t>Establecimiento de marcos legales</a:t>
            </a:r>
          </a:p>
          <a:p>
            <a:pPr lvl="1"/>
            <a:r>
              <a:rPr lang="es-ES" dirty="0"/>
              <a:t>Atracción de financiación</a:t>
            </a:r>
          </a:p>
          <a:p>
            <a:pPr lvl="1"/>
            <a:r>
              <a:rPr lang="es-ES" dirty="0"/>
              <a:t>Impulso político</a:t>
            </a:r>
          </a:p>
          <a:p>
            <a:pPr lvl="1"/>
            <a:r>
              <a:rPr lang="es-ES" dirty="0"/>
              <a:t>Desarrollo de infraestructuras como base de la innovación</a:t>
            </a:r>
          </a:p>
          <a:p>
            <a:pPr lvl="1"/>
            <a:r>
              <a:rPr lang="es-ES" dirty="0"/>
              <a:t>Marco adecuado para gestionar los datos</a:t>
            </a:r>
          </a:p>
          <a:p>
            <a:endParaRPr dirty="0"/>
          </a:p>
        </p:txBody>
      </p:sp>
      <p:sp>
        <p:nvSpPr>
          <p:cNvPr id="344" name="La estrategia IA de la CV"/>
          <p:cNvSpPr txBox="1">
            <a:spLocks noGrp="1"/>
          </p:cNvSpPr>
          <p:nvPr>
            <p:ph type="title"/>
          </p:nvPr>
        </p:nvSpPr>
        <p:spPr>
          <a:prstGeom prst="rect">
            <a:avLst/>
          </a:prstGeom>
        </p:spPr>
        <p:txBody>
          <a:bodyPr>
            <a:normAutofit fontScale="90000"/>
          </a:bodyPr>
          <a:lstStyle>
            <a:lvl1pPr defTabSz="1926287">
              <a:defRPr sz="6715" spc="-134"/>
            </a:lvl1pPr>
          </a:lstStyle>
          <a:p>
            <a:r>
              <a:rPr dirty="0"/>
              <a:t>La </a:t>
            </a:r>
            <a:r>
              <a:rPr dirty="0" err="1"/>
              <a:t>estrategia</a:t>
            </a:r>
            <a:r>
              <a:rPr dirty="0"/>
              <a:t> IA de la CV</a:t>
            </a:r>
            <a:r>
              <a:rPr lang="es-ES" dirty="0"/>
              <a:t> (1)</a:t>
            </a:r>
            <a:endParaRPr dirty="0"/>
          </a:p>
        </p:txBody>
      </p:sp>
    </p:spTree>
    <p:extLst>
      <p:ext uri="{BB962C8B-B14F-4D97-AF65-F5344CB8AC3E}">
        <p14:creationId xmlns:p14="http://schemas.microsoft.com/office/powerpoint/2010/main" val="402247511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Características de la estrategia IA de la CV"/>
          <p:cNvSpPr txBox="1">
            <a:spLocks noGrp="1"/>
          </p:cNvSpPr>
          <p:nvPr>
            <p:ph type="body" sz="half" idx="1"/>
          </p:nvPr>
        </p:nvSpPr>
        <p:spPr>
          <a:xfrm>
            <a:off x="574158" y="2339163"/>
            <a:ext cx="23093916" cy="10165971"/>
          </a:xfrm>
          <a:prstGeom prst="rect">
            <a:avLst/>
          </a:prstGeom>
        </p:spPr>
        <p:txBody>
          <a:bodyPr>
            <a:normAutofit/>
          </a:bodyPr>
          <a:lstStyle/>
          <a:p>
            <a:r>
              <a:rPr lang="es-ES" dirty="0"/>
              <a:t>Preparación para los cambios socio-económicos</a:t>
            </a:r>
          </a:p>
          <a:p>
            <a:pPr lvl="1"/>
            <a:r>
              <a:rPr lang="es-ES" dirty="0"/>
              <a:t>Apuesta por trabajo de calidad, compatible con la IA</a:t>
            </a:r>
          </a:p>
          <a:p>
            <a:pPr lvl="1"/>
            <a:r>
              <a:rPr lang="es-ES" dirty="0"/>
              <a:t>Formación laboral para convivir con las </a:t>
            </a:r>
            <a:r>
              <a:rPr lang="es-ES" dirty="0" err="1"/>
              <a:t>IA’s</a:t>
            </a:r>
            <a:endParaRPr lang="es-ES" dirty="0"/>
          </a:p>
          <a:p>
            <a:pPr lvl="1"/>
            <a:r>
              <a:rPr lang="es-ES" dirty="0"/>
              <a:t>Lucha contra la brecha digital de género</a:t>
            </a:r>
          </a:p>
          <a:p>
            <a:pPr lvl="1"/>
            <a:r>
              <a:rPr lang="es-ES" dirty="0"/>
              <a:t>Previsión de las consecuencias del envejecimiento</a:t>
            </a:r>
          </a:p>
          <a:p>
            <a:pPr lvl="1"/>
            <a:endParaRPr lang="es-ES" dirty="0"/>
          </a:p>
          <a:p>
            <a:r>
              <a:rPr lang="es-ES" dirty="0"/>
              <a:t>Adopción de la IA en la administración pública</a:t>
            </a:r>
          </a:p>
          <a:p>
            <a:pPr lvl="1"/>
            <a:r>
              <a:rPr lang="es-ES" dirty="0"/>
              <a:t>Preparar la administración para los cambios que conllevará la IA</a:t>
            </a:r>
          </a:p>
          <a:p>
            <a:endParaRPr lang="es-ES" dirty="0"/>
          </a:p>
          <a:p>
            <a:endParaRPr dirty="0"/>
          </a:p>
        </p:txBody>
      </p:sp>
      <p:sp>
        <p:nvSpPr>
          <p:cNvPr id="344" name="La estrategia IA de la CV"/>
          <p:cNvSpPr txBox="1">
            <a:spLocks noGrp="1"/>
          </p:cNvSpPr>
          <p:nvPr>
            <p:ph type="title"/>
          </p:nvPr>
        </p:nvSpPr>
        <p:spPr>
          <a:prstGeom prst="rect">
            <a:avLst/>
          </a:prstGeom>
        </p:spPr>
        <p:txBody>
          <a:bodyPr>
            <a:normAutofit fontScale="90000"/>
          </a:bodyPr>
          <a:lstStyle>
            <a:lvl1pPr defTabSz="1926287">
              <a:defRPr sz="6715" spc="-134"/>
            </a:lvl1pPr>
          </a:lstStyle>
          <a:p>
            <a:r>
              <a:rPr dirty="0"/>
              <a:t>La </a:t>
            </a:r>
            <a:r>
              <a:rPr dirty="0" err="1"/>
              <a:t>estrategia</a:t>
            </a:r>
            <a:r>
              <a:rPr dirty="0"/>
              <a:t> IA de la CV</a:t>
            </a:r>
            <a:r>
              <a:rPr lang="es-ES" dirty="0"/>
              <a:t> (2)</a:t>
            </a:r>
            <a:endParaRPr dirty="0"/>
          </a:p>
        </p:txBody>
      </p:sp>
    </p:spTree>
    <p:extLst>
      <p:ext uri="{BB962C8B-B14F-4D97-AF65-F5344CB8AC3E}">
        <p14:creationId xmlns:p14="http://schemas.microsoft.com/office/powerpoint/2010/main" val="3850708543"/>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3DFC991-BCD2-3F4F-BB99-1D240BA6C2CC}"/>
              </a:ext>
            </a:extLst>
          </p:cNvPr>
          <p:cNvSpPr>
            <a:spLocks noGrp="1"/>
          </p:cNvSpPr>
          <p:nvPr>
            <p:ph type="body" sz="quarter" idx="21"/>
          </p:nvPr>
        </p:nvSpPr>
        <p:spPr>
          <a:xfrm>
            <a:off x="972580" y="11604680"/>
            <a:ext cx="21971003" cy="636979"/>
          </a:xfrm>
        </p:spPr>
        <p:txBody>
          <a:bodyPr>
            <a:normAutofit lnSpcReduction="10000"/>
          </a:bodyPr>
          <a:lstStyle/>
          <a:p>
            <a:r>
              <a:rPr lang="es-ES" dirty="0"/>
              <a:t>Octubre, 2020</a:t>
            </a:r>
          </a:p>
        </p:txBody>
      </p:sp>
      <p:sp>
        <p:nvSpPr>
          <p:cNvPr id="3" name="Título 2">
            <a:extLst>
              <a:ext uri="{FF2B5EF4-FFF2-40B4-BE49-F238E27FC236}">
                <a16:creationId xmlns:a16="http://schemas.microsoft.com/office/drawing/2014/main" id="{7FAAAF47-876C-3248-88E1-1F97A099D46A}"/>
              </a:ext>
            </a:extLst>
          </p:cNvPr>
          <p:cNvSpPr>
            <a:spLocks noGrp="1"/>
          </p:cNvSpPr>
          <p:nvPr>
            <p:ph type="title"/>
          </p:nvPr>
        </p:nvSpPr>
        <p:spPr>
          <a:xfrm>
            <a:off x="972579" y="895048"/>
            <a:ext cx="21971004" cy="1678032"/>
          </a:xfrm>
        </p:spPr>
        <p:txBody>
          <a:bodyPr/>
          <a:lstStyle/>
          <a:p>
            <a:r>
              <a:rPr lang="es-ES" dirty="0"/>
              <a:t>¡Gracias!</a:t>
            </a:r>
          </a:p>
        </p:txBody>
      </p:sp>
      <p:sp>
        <p:nvSpPr>
          <p:cNvPr id="4" name="Marcador de texto 3">
            <a:extLst>
              <a:ext uri="{FF2B5EF4-FFF2-40B4-BE49-F238E27FC236}">
                <a16:creationId xmlns:a16="http://schemas.microsoft.com/office/drawing/2014/main" id="{6CAD9BE5-A7F0-9C43-97DC-992C63A73905}"/>
              </a:ext>
            </a:extLst>
          </p:cNvPr>
          <p:cNvSpPr>
            <a:spLocks noGrp="1"/>
          </p:cNvSpPr>
          <p:nvPr>
            <p:ph type="body" sz="quarter" idx="1"/>
          </p:nvPr>
        </p:nvSpPr>
        <p:spPr>
          <a:xfrm>
            <a:off x="972582" y="5905499"/>
            <a:ext cx="21971001" cy="1905001"/>
          </a:xfrm>
        </p:spPr>
        <p:txBody>
          <a:bodyPr>
            <a:normAutofit fontScale="62500" lnSpcReduction="20000"/>
          </a:bodyPr>
          <a:lstStyle/>
          <a:p>
            <a:r>
              <a:rPr lang="es-ES" dirty="0"/>
              <a:t>Pedro A. </a:t>
            </a:r>
            <a:r>
              <a:rPr lang="es-ES" dirty="0" err="1"/>
              <a:t>Pernías</a:t>
            </a:r>
            <a:r>
              <a:rPr lang="es-ES" dirty="0"/>
              <a:t> Peco</a:t>
            </a:r>
          </a:p>
          <a:p>
            <a:r>
              <a:rPr lang="es-ES" dirty="0"/>
              <a:t>Director General para el Avance de la Sociedad Digital</a:t>
            </a:r>
          </a:p>
          <a:p>
            <a:endParaRPr lang="es-ES" dirty="0"/>
          </a:p>
          <a:p>
            <a:r>
              <a:rPr lang="es-ES" dirty="0" err="1"/>
              <a:t>pernias_ped@gva.es</a:t>
            </a:r>
            <a:endParaRPr lang="es-ES" dirty="0"/>
          </a:p>
        </p:txBody>
      </p:sp>
    </p:spTree>
    <p:extLst>
      <p:ext uri="{BB962C8B-B14F-4D97-AF65-F5344CB8AC3E}">
        <p14:creationId xmlns:p14="http://schemas.microsoft.com/office/powerpoint/2010/main" val="176984193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Jugando a ser dioses.…"/>
          <p:cNvSpPr txBox="1">
            <a:spLocks noGrp="1"/>
          </p:cNvSpPr>
          <p:nvPr>
            <p:ph type="title"/>
          </p:nvPr>
        </p:nvSpPr>
        <p:spPr>
          <a:xfrm>
            <a:off x="1191795" y="1167379"/>
            <a:ext cx="16124844" cy="4666806"/>
          </a:xfrm>
          <a:prstGeom prst="rect">
            <a:avLst/>
          </a:prstGeom>
        </p:spPr>
        <p:txBody>
          <a:bodyPr/>
          <a:lstStyle/>
          <a:p>
            <a:pPr defTabSz="1536153">
              <a:defRPr sz="7308" spc="-146"/>
            </a:pPr>
            <a:r>
              <a:t>Jugando a ser dioses. </a:t>
            </a:r>
          </a:p>
          <a:p>
            <a:pPr defTabSz="1536153">
              <a:defRPr sz="7308" spc="-146"/>
            </a:pPr>
            <a:endParaRPr/>
          </a:p>
          <a:p>
            <a:pPr defTabSz="1536153">
              <a:defRPr sz="6740" i="1" spc="-134">
                <a:latin typeface="+mn-lt"/>
                <a:ea typeface="+mn-ea"/>
                <a:cs typeface="+mn-cs"/>
                <a:sym typeface="Helvetica Neue"/>
              </a:defRPr>
            </a:pPr>
            <a:r>
              <a:t>Desde siempre hemos buscado cómo insuflar capacidades humanas a otras cosas</a:t>
            </a:r>
          </a:p>
        </p:txBody>
      </p:sp>
      <p:grpSp>
        <p:nvGrpSpPr>
          <p:cNvPr id="164" name="zcap_cis_creacion_adan_detalle-445x320.jpg"/>
          <p:cNvGrpSpPr/>
          <p:nvPr/>
        </p:nvGrpSpPr>
        <p:grpSpPr>
          <a:xfrm rot="228928">
            <a:off x="18361321" y="688217"/>
            <a:ext cx="5085280" cy="3804379"/>
            <a:chOff x="0" y="0"/>
            <a:chExt cx="5085278" cy="3804377"/>
          </a:xfrm>
        </p:grpSpPr>
        <p:pic>
          <p:nvPicPr>
            <p:cNvPr id="163" name="zcap_cis_creacion_adan_detalle-445x320.jpg" descr="zcap_cis_creacion_adan_detalle-445x320.jpg"/>
            <p:cNvPicPr>
              <a:picLocks noChangeAspect="1"/>
            </p:cNvPicPr>
            <p:nvPr/>
          </p:nvPicPr>
          <p:blipFill>
            <a:blip r:embed="rId2"/>
            <a:stretch>
              <a:fillRect/>
            </a:stretch>
          </p:blipFill>
          <p:spPr>
            <a:xfrm>
              <a:off x="126999" y="88900"/>
              <a:ext cx="4831280" cy="3474178"/>
            </a:xfrm>
            <a:prstGeom prst="rect">
              <a:avLst/>
            </a:prstGeom>
            <a:ln>
              <a:noFill/>
            </a:ln>
            <a:effectLst/>
          </p:spPr>
        </p:pic>
        <p:pic>
          <p:nvPicPr>
            <p:cNvPr id="162" name="zcap_cis_creacion_adan_detalle-445x320.jpg" descr="zcap_cis_creacion_adan_detalle-445x320.jpg"/>
            <p:cNvPicPr>
              <a:picLocks/>
            </p:cNvPicPr>
            <p:nvPr/>
          </p:nvPicPr>
          <p:blipFill>
            <a:blip r:embed="rId3"/>
            <a:stretch>
              <a:fillRect/>
            </a:stretch>
          </p:blipFill>
          <p:spPr>
            <a:xfrm>
              <a:off x="0" y="0"/>
              <a:ext cx="5085279" cy="3804378"/>
            </a:xfrm>
            <a:prstGeom prst="rect">
              <a:avLst/>
            </a:prstGeom>
            <a:effectLst/>
          </p:spPr>
        </p:pic>
      </p:grpSp>
      <p:grpSp>
        <p:nvGrpSpPr>
          <p:cNvPr id="167" name="pigmalion.jpg"/>
          <p:cNvGrpSpPr/>
          <p:nvPr/>
        </p:nvGrpSpPr>
        <p:grpSpPr>
          <a:xfrm rot="21333146">
            <a:off x="1997902" y="6812616"/>
            <a:ext cx="7973466" cy="6196994"/>
            <a:chOff x="0" y="0"/>
            <a:chExt cx="7973464" cy="6196993"/>
          </a:xfrm>
        </p:grpSpPr>
        <p:pic>
          <p:nvPicPr>
            <p:cNvPr id="166" name="pigmalion.jpg" descr="pigmalion.jpg"/>
            <p:cNvPicPr>
              <a:picLocks noChangeAspect="1"/>
            </p:cNvPicPr>
            <p:nvPr/>
          </p:nvPicPr>
          <p:blipFill>
            <a:blip r:embed="rId4"/>
            <a:stretch>
              <a:fillRect/>
            </a:stretch>
          </p:blipFill>
          <p:spPr>
            <a:xfrm>
              <a:off x="126999" y="88900"/>
              <a:ext cx="7719466" cy="5866794"/>
            </a:xfrm>
            <a:prstGeom prst="rect">
              <a:avLst/>
            </a:prstGeom>
            <a:ln>
              <a:noFill/>
            </a:ln>
            <a:effectLst/>
          </p:spPr>
        </p:pic>
        <p:pic>
          <p:nvPicPr>
            <p:cNvPr id="165" name="pigmalion.jpg" descr="pigmalion.jpg"/>
            <p:cNvPicPr>
              <a:picLocks/>
            </p:cNvPicPr>
            <p:nvPr/>
          </p:nvPicPr>
          <p:blipFill>
            <a:blip r:embed="rId5"/>
            <a:stretch>
              <a:fillRect/>
            </a:stretch>
          </p:blipFill>
          <p:spPr>
            <a:xfrm>
              <a:off x="0" y="0"/>
              <a:ext cx="7973465" cy="6196994"/>
            </a:xfrm>
            <a:prstGeom prst="rect">
              <a:avLst/>
            </a:prstGeom>
            <a:effectLst/>
          </p:spPr>
        </p:pic>
      </p:grpSp>
      <p:grpSp>
        <p:nvGrpSpPr>
          <p:cNvPr id="170" name="download.jpg"/>
          <p:cNvGrpSpPr/>
          <p:nvPr/>
        </p:nvGrpSpPr>
        <p:grpSpPr>
          <a:xfrm rot="288287">
            <a:off x="15298357" y="5573600"/>
            <a:ext cx="4990890" cy="7631813"/>
            <a:chOff x="0" y="0"/>
            <a:chExt cx="4990888" cy="7631812"/>
          </a:xfrm>
        </p:grpSpPr>
        <p:pic>
          <p:nvPicPr>
            <p:cNvPr id="169" name="download.jpg" descr="download.jpg"/>
            <p:cNvPicPr>
              <a:picLocks noChangeAspect="1"/>
            </p:cNvPicPr>
            <p:nvPr/>
          </p:nvPicPr>
          <p:blipFill>
            <a:blip r:embed="rId6"/>
            <a:stretch>
              <a:fillRect/>
            </a:stretch>
          </p:blipFill>
          <p:spPr>
            <a:xfrm>
              <a:off x="126999" y="88900"/>
              <a:ext cx="4736890" cy="7301613"/>
            </a:xfrm>
            <a:prstGeom prst="rect">
              <a:avLst/>
            </a:prstGeom>
            <a:ln>
              <a:noFill/>
            </a:ln>
            <a:effectLst/>
          </p:spPr>
        </p:pic>
        <p:pic>
          <p:nvPicPr>
            <p:cNvPr id="168" name="download.jpg" descr="download.jpg"/>
            <p:cNvPicPr>
              <a:picLocks/>
            </p:cNvPicPr>
            <p:nvPr/>
          </p:nvPicPr>
          <p:blipFill>
            <a:blip r:embed="rId7"/>
            <a:stretch>
              <a:fillRect/>
            </a:stretch>
          </p:blipFill>
          <p:spPr>
            <a:xfrm>
              <a:off x="0" y="0"/>
              <a:ext cx="4990889" cy="7631813"/>
            </a:xfrm>
            <a:prstGeom prst="rect">
              <a:avLst/>
            </a:prstGeom>
            <a:effectLst/>
          </p:spPr>
        </p:pic>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Años 50’"/>
          <p:cNvSpPr txBox="1">
            <a:spLocks noGrp="1"/>
          </p:cNvSpPr>
          <p:nvPr>
            <p:ph type="title"/>
          </p:nvPr>
        </p:nvSpPr>
        <p:spPr>
          <a:xfrm>
            <a:off x="1030088" y="299736"/>
            <a:ext cx="9779001" cy="2926346"/>
          </a:xfrm>
          <a:prstGeom prst="rect">
            <a:avLst/>
          </a:prstGeom>
        </p:spPr>
        <p:txBody>
          <a:bodyPr/>
          <a:lstStyle/>
          <a:p>
            <a:r>
              <a:t>Años 50’</a:t>
            </a:r>
          </a:p>
        </p:txBody>
      </p:sp>
      <p:sp>
        <p:nvSpPr>
          <p:cNvPr id="173" name="Alan Turing:…"/>
          <p:cNvSpPr txBox="1">
            <a:spLocks noGrp="1"/>
          </p:cNvSpPr>
          <p:nvPr>
            <p:ph type="body" sz="half" idx="1"/>
          </p:nvPr>
        </p:nvSpPr>
        <p:spPr>
          <a:xfrm>
            <a:off x="883078" y="3750333"/>
            <a:ext cx="9779001" cy="8034124"/>
          </a:xfrm>
          <a:prstGeom prst="rect">
            <a:avLst/>
          </a:prstGeom>
        </p:spPr>
        <p:txBody>
          <a:bodyPr/>
          <a:lstStyle/>
          <a:p>
            <a:r>
              <a:t>Alan Turing:</a:t>
            </a:r>
          </a:p>
          <a:p>
            <a:r>
              <a:t>“Computing Machinery and Intelligence”</a:t>
            </a:r>
          </a:p>
          <a:p>
            <a:endParaRPr/>
          </a:p>
          <a:p>
            <a:r>
              <a:t>1956 “</a:t>
            </a:r>
            <a:r>
              <a:rPr>
                <a:solidFill>
                  <a:srgbClr val="5F6368"/>
                </a:solidFill>
              </a:rPr>
              <a:t>Dartmouth</a:t>
            </a:r>
            <a:r>
              <a:t> Summer Research Project on Artificial Intelligence”: Nace la IA</a:t>
            </a:r>
          </a:p>
        </p:txBody>
      </p:sp>
      <p:grpSp>
        <p:nvGrpSpPr>
          <p:cNvPr id="176" name="alan-mathison-turing_d8b50689.jpg"/>
          <p:cNvGrpSpPr/>
          <p:nvPr/>
        </p:nvGrpSpPr>
        <p:grpSpPr>
          <a:xfrm rot="334190">
            <a:off x="19073580" y="373820"/>
            <a:ext cx="4141358" cy="5823036"/>
            <a:chOff x="0" y="0"/>
            <a:chExt cx="4141356" cy="5823035"/>
          </a:xfrm>
        </p:grpSpPr>
        <p:pic>
          <p:nvPicPr>
            <p:cNvPr id="175" name="alan-mathison-turing_d8b50689.jpg" descr="alan-mathison-turing_d8b50689.jpg"/>
            <p:cNvPicPr>
              <a:picLocks noChangeAspect="1"/>
            </p:cNvPicPr>
            <p:nvPr/>
          </p:nvPicPr>
          <p:blipFill>
            <a:blip r:embed="rId2"/>
            <a:stretch>
              <a:fillRect/>
            </a:stretch>
          </p:blipFill>
          <p:spPr>
            <a:xfrm>
              <a:off x="126999" y="88900"/>
              <a:ext cx="3887358" cy="5492836"/>
            </a:xfrm>
            <a:prstGeom prst="rect">
              <a:avLst/>
            </a:prstGeom>
            <a:ln>
              <a:noFill/>
            </a:ln>
            <a:effectLst/>
          </p:spPr>
        </p:pic>
        <p:pic>
          <p:nvPicPr>
            <p:cNvPr id="174" name="alan-mathison-turing_d8b50689.jpg" descr="alan-mathison-turing_d8b50689.jpg"/>
            <p:cNvPicPr>
              <a:picLocks/>
            </p:cNvPicPr>
            <p:nvPr/>
          </p:nvPicPr>
          <p:blipFill>
            <a:blip r:embed="rId3"/>
            <a:stretch>
              <a:fillRect/>
            </a:stretch>
          </p:blipFill>
          <p:spPr>
            <a:xfrm>
              <a:off x="-1" y="0"/>
              <a:ext cx="4141358" cy="5823036"/>
            </a:xfrm>
            <a:prstGeom prst="rect">
              <a:avLst/>
            </a:prstGeom>
            <a:effectLst/>
          </p:spPr>
        </p:pic>
      </p:grpSp>
      <p:grpSp>
        <p:nvGrpSpPr>
          <p:cNvPr id="179" name="darmouth conference ia.jpg"/>
          <p:cNvGrpSpPr/>
          <p:nvPr/>
        </p:nvGrpSpPr>
        <p:grpSpPr>
          <a:xfrm rot="21418885">
            <a:off x="12220887" y="6607561"/>
            <a:ext cx="9798387" cy="6714335"/>
            <a:chOff x="0" y="0"/>
            <a:chExt cx="9798386" cy="6714334"/>
          </a:xfrm>
        </p:grpSpPr>
        <p:pic>
          <p:nvPicPr>
            <p:cNvPr id="178" name="darmouth conference ia.jpg" descr="darmouth conference ia.jpg"/>
            <p:cNvPicPr>
              <a:picLocks noChangeAspect="1"/>
            </p:cNvPicPr>
            <p:nvPr/>
          </p:nvPicPr>
          <p:blipFill>
            <a:blip r:embed="rId4"/>
            <a:stretch>
              <a:fillRect/>
            </a:stretch>
          </p:blipFill>
          <p:spPr>
            <a:xfrm>
              <a:off x="127000" y="88900"/>
              <a:ext cx="9544387" cy="6384135"/>
            </a:xfrm>
            <a:prstGeom prst="rect">
              <a:avLst/>
            </a:prstGeom>
            <a:ln>
              <a:noFill/>
            </a:ln>
            <a:effectLst/>
          </p:spPr>
        </p:pic>
        <p:pic>
          <p:nvPicPr>
            <p:cNvPr id="177" name="darmouth conference ia.jpg" descr="darmouth conference ia.jpg"/>
            <p:cNvPicPr>
              <a:picLocks/>
            </p:cNvPicPr>
            <p:nvPr/>
          </p:nvPicPr>
          <p:blipFill>
            <a:blip r:embed="rId5"/>
            <a:stretch>
              <a:fillRect/>
            </a:stretch>
          </p:blipFill>
          <p:spPr>
            <a:xfrm>
              <a:off x="0" y="0"/>
              <a:ext cx="9798387" cy="6714335"/>
            </a:xfrm>
            <a:prstGeom prst="rect">
              <a:avLst/>
            </a:prstGeom>
            <a:effectLst/>
          </p:spPr>
        </p:pic>
      </p:grpSp>
      <p:sp>
        <p:nvSpPr>
          <p:cNvPr id="180" name="Marvin Minsky, John McCarthy ,Claude Shannon y Nathan Rochester."/>
          <p:cNvSpPr txBox="1"/>
          <p:nvPr/>
        </p:nvSpPr>
        <p:spPr>
          <a:xfrm>
            <a:off x="808160" y="10780675"/>
            <a:ext cx="9928838" cy="298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defRPr sz="1400" b="1">
                <a:solidFill>
                  <a:srgbClr val="5F6368"/>
                </a:solidFill>
                <a:latin typeface="Arial"/>
                <a:ea typeface="Arial"/>
                <a:cs typeface="Arial"/>
                <a:sym typeface="Arial"/>
              </a:defRPr>
            </a:lvl1pPr>
          </a:lstStyle>
          <a:p>
            <a:pPr>
              <a:defRPr b="0">
                <a:solidFill>
                  <a:srgbClr val="4D5156"/>
                </a:solidFill>
              </a:defRPr>
            </a:pPr>
            <a:r>
              <a:rPr b="1">
                <a:solidFill>
                  <a:srgbClr val="5F6368"/>
                </a:solidFill>
              </a:rPr>
              <a:t>Marvin Minsky, John McCarthy ,Claude Shannon y Nathan Rochester.</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Años 60’"/>
          <p:cNvSpPr txBox="1">
            <a:spLocks noGrp="1"/>
          </p:cNvSpPr>
          <p:nvPr>
            <p:ph type="title"/>
          </p:nvPr>
        </p:nvSpPr>
        <p:spPr>
          <a:prstGeom prst="rect">
            <a:avLst/>
          </a:prstGeom>
        </p:spPr>
        <p:txBody>
          <a:bodyPr/>
          <a:lstStyle/>
          <a:p>
            <a:r>
              <a:t>Años 60’</a:t>
            </a:r>
          </a:p>
        </p:txBody>
      </p:sp>
      <p:sp>
        <p:nvSpPr>
          <p:cNvPr id="183" name="Optimismo:…"/>
          <p:cNvSpPr txBox="1">
            <a:spLocks noGrp="1"/>
          </p:cNvSpPr>
          <p:nvPr>
            <p:ph type="body" sz="quarter" idx="1"/>
          </p:nvPr>
        </p:nvSpPr>
        <p:spPr>
          <a:xfrm>
            <a:off x="1206500" y="7057052"/>
            <a:ext cx="9779000" cy="5385424"/>
          </a:xfrm>
          <a:prstGeom prst="rect">
            <a:avLst/>
          </a:prstGeom>
        </p:spPr>
        <p:txBody>
          <a:bodyPr/>
          <a:lstStyle/>
          <a:p>
            <a:pPr defTabSz="726440">
              <a:defRPr sz="4840"/>
            </a:pPr>
            <a:r>
              <a:t>Optimismo:</a:t>
            </a:r>
          </a:p>
          <a:p>
            <a:pPr defTabSz="726440">
              <a:defRPr sz="4840"/>
            </a:pPr>
            <a:r>
              <a:t>Las computadoras evolucionarán. ¿Es que no son las personas sino máquinas sofisticadas?</a:t>
            </a:r>
          </a:p>
          <a:p>
            <a:pPr defTabSz="726440">
              <a:defRPr sz="4840"/>
            </a:pPr>
            <a:r>
              <a:t>“Pensar”: capacidad de resolver un problema.</a:t>
            </a:r>
          </a:p>
        </p:txBody>
      </p:sp>
      <p:grpSp>
        <p:nvGrpSpPr>
          <p:cNvPr id="186" name="250px-SRI_Shakey_with_callouts.jpg"/>
          <p:cNvGrpSpPr/>
          <p:nvPr/>
        </p:nvGrpSpPr>
        <p:grpSpPr>
          <a:xfrm rot="141514">
            <a:off x="15726357" y="2004181"/>
            <a:ext cx="6716876" cy="10619098"/>
            <a:chOff x="0" y="0"/>
            <a:chExt cx="6716875" cy="10619097"/>
          </a:xfrm>
        </p:grpSpPr>
        <p:pic>
          <p:nvPicPr>
            <p:cNvPr id="185" name="250px-SRI_Shakey_with_callouts.jpg" descr="250px-SRI_Shakey_with_callouts.jpg"/>
            <p:cNvPicPr>
              <a:picLocks noChangeAspect="1"/>
            </p:cNvPicPr>
            <p:nvPr/>
          </p:nvPicPr>
          <p:blipFill>
            <a:blip r:embed="rId2"/>
            <a:stretch>
              <a:fillRect/>
            </a:stretch>
          </p:blipFill>
          <p:spPr>
            <a:xfrm>
              <a:off x="126999" y="88900"/>
              <a:ext cx="6462876" cy="10288898"/>
            </a:xfrm>
            <a:prstGeom prst="rect">
              <a:avLst/>
            </a:prstGeom>
            <a:ln>
              <a:noFill/>
            </a:ln>
            <a:effectLst/>
          </p:spPr>
        </p:pic>
        <p:pic>
          <p:nvPicPr>
            <p:cNvPr id="184" name="250px-SRI_Shakey_with_callouts.jpg" descr="250px-SRI_Shakey_with_callouts.jpg"/>
            <p:cNvPicPr>
              <a:picLocks/>
            </p:cNvPicPr>
            <p:nvPr/>
          </p:nvPicPr>
          <p:blipFill>
            <a:blip r:embed="rId3"/>
            <a:stretch>
              <a:fillRect/>
            </a:stretch>
          </p:blipFill>
          <p:spPr>
            <a:xfrm>
              <a:off x="-1" y="0"/>
              <a:ext cx="6716877" cy="10619098"/>
            </a:xfrm>
            <a:prstGeom prst="rect">
              <a:avLst/>
            </a:prstGeom>
            <a:effectLst/>
          </p:spPr>
        </p:pic>
      </p:grpSp>
      <p:grpSp>
        <p:nvGrpSpPr>
          <p:cNvPr id="189" name="Captura de pantalla 2016-10-25 a las 18.55.37.png"/>
          <p:cNvGrpSpPr/>
          <p:nvPr/>
        </p:nvGrpSpPr>
        <p:grpSpPr>
          <a:xfrm rot="21224066">
            <a:off x="1071152" y="773617"/>
            <a:ext cx="3759536" cy="4798656"/>
            <a:chOff x="0" y="0"/>
            <a:chExt cx="3759534" cy="4798654"/>
          </a:xfrm>
        </p:grpSpPr>
        <p:pic>
          <p:nvPicPr>
            <p:cNvPr id="188" name="Captura de pantalla 2016-10-25 a las 18.55.37.png" descr="Captura de pantalla 2016-10-25 a las 18.55.37.png"/>
            <p:cNvPicPr>
              <a:picLocks noChangeAspect="1"/>
            </p:cNvPicPr>
            <p:nvPr/>
          </p:nvPicPr>
          <p:blipFill>
            <a:blip r:embed="rId4"/>
            <a:stretch>
              <a:fillRect/>
            </a:stretch>
          </p:blipFill>
          <p:spPr>
            <a:xfrm>
              <a:off x="126999" y="88900"/>
              <a:ext cx="3505536" cy="4468455"/>
            </a:xfrm>
            <a:prstGeom prst="rect">
              <a:avLst/>
            </a:prstGeom>
            <a:ln>
              <a:noFill/>
            </a:ln>
            <a:effectLst/>
          </p:spPr>
        </p:pic>
        <p:pic>
          <p:nvPicPr>
            <p:cNvPr id="187" name="Captura de pantalla 2016-10-25 a las 18.55.37.png" descr="Captura de pantalla 2016-10-25 a las 18.55.37.png"/>
            <p:cNvPicPr>
              <a:picLocks/>
            </p:cNvPicPr>
            <p:nvPr/>
          </p:nvPicPr>
          <p:blipFill>
            <a:blip r:embed="rId5"/>
            <a:stretch>
              <a:fillRect/>
            </a:stretch>
          </p:blipFill>
          <p:spPr>
            <a:xfrm>
              <a:off x="0" y="0"/>
              <a:ext cx="3759535" cy="4798655"/>
            </a:xfrm>
            <a:prstGeom prst="rect">
              <a:avLst/>
            </a:prstGeom>
            <a:effectLst/>
          </p:spPr>
        </p:pic>
      </p:grpSp>
      <p:grpSp>
        <p:nvGrpSpPr>
          <p:cNvPr id="192" name="baf226b4cb2bf6b13f248d15bc974a4a.jpg"/>
          <p:cNvGrpSpPr/>
          <p:nvPr/>
        </p:nvGrpSpPr>
        <p:grpSpPr>
          <a:xfrm rot="286577">
            <a:off x="4315130" y="326722"/>
            <a:ext cx="3561740" cy="4740519"/>
            <a:chOff x="0" y="0"/>
            <a:chExt cx="3561738" cy="4740518"/>
          </a:xfrm>
        </p:grpSpPr>
        <p:pic>
          <p:nvPicPr>
            <p:cNvPr id="191" name="baf226b4cb2bf6b13f248d15bc974a4a.jpg" descr="baf226b4cb2bf6b13f248d15bc974a4a.jpg"/>
            <p:cNvPicPr>
              <a:picLocks noChangeAspect="1"/>
            </p:cNvPicPr>
            <p:nvPr/>
          </p:nvPicPr>
          <p:blipFill>
            <a:blip r:embed="rId6"/>
            <a:stretch>
              <a:fillRect/>
            </a:stretch>
          </p:blipFill>
          <p:spPr>
            <a:xfrm>
              <a:off x="127000" y="88900"/>
              <a:ext cx="3307739" cy="4410319"/>
            </a:xfrm>
            <a:prstGeom prst="rect">
              <a:avLst/>
            </a:prstGeom>
            <a:ln>
              <a:noFill/>
            </a:ln>
            <a:effectLst/>
          </p:spPr>
        </p:pic>
        <p:pic>
          <p:nvPicPr>
            <p:cNvPr id="190" name="baf226b4cb2bf6b13f248d15bc974a4a.jpg" descr="baf226b4cb2bf6b13f248d15bc974a4a.jpg"/>
            <p:cNvPicPr>
              <a:picLocks/>
            </p:cNvPicPr>
            <p:nvPr/>
          </p:nvPicPr>
          <p:blipFill>
            <a:blip r:embed="rId7"/>
            <a:stretch>
              <a:fillRect/>
            </a:stretch>
          </p:blipFill>
          <p:spPr>
            <a:xfrm>
              <a:off x="0" y="0"/>
              <a:ext cx="3561739" cy="4740519"/>
            </a:xfrm>
            <a:prstGeom prst="rect">
              <a:avLst/>
            </a:prstGeom>
            <a:effectLst/>
          </p:spPr>
        </p:pic>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Años 70’"/>
          <p:cNvSpPr txBox="1">
            <a:spLocks noGrp="1"/>
          </p:cNvSpPr>
          <p:nvPr>
            <p:ph type="title"/>
          </p:nvPr>
        </p:nvSpPr>
        <p:spPr>
          <a:xfrm>
            <a:off x="1206500" y="-2346438"/>
            <a:ext cx="9779001" cy="5882274"/>
          </a:xfrm>
          <a:prstGeom prst="rect">
            <a:avLst/>
          </a:prstGeom>
        </p:spPr>
        <p:txBody>
          <a:bodyPr/>
          <a:lstStyle/>
          <a:p>
            <a:r>
              <a:t>Años 70’</a:t>
            </a:r>
          </a:p>
        </p:txBody>
      </p:sp>
      <p:sp>
        <p:nvSpPr>
          <p:cNvPr id="195" name="Decepción y el fin del optimismo.…"/>
          <p:cNvSpPr txBox="1">
            <a:spLocks noGrp="1"/>
          </p:cNvSpPr>
          <p:nvPr>
            <p:ph type="body" sz="quarter" idx="1"/>
          </p:nvPr>
        </p:nvSpPr>
        <p:spPr>
          <a:xfrm>
            <a:off x="1103593" y="4263868"/>
            <a:ext cx="9779001" cy="2839976"/>
          </a:xfrm>
          <a:prstGeom prst="rect">
            <a:avLst/>
          </a:prstGeom>
        </p:spPr>
        <p:txBody>
          <a:bodyPr/>
          <a:lstStyle/>
          <a:p>
            <a:r>
              <a:t>Decepción y el fin del optimismo. </a:t>
            </a:r>
          </a:p>
          <a:p>
            <a:r>
              <a:t>“1er invierno de la IA”</a:t>
            </a:r>
          </a:p>
        </p:txBody>
      </p:sp>
      <p:grpSp>
        <p:nvGrpSpPr>
          <p:cNvPr id="198" name="Captura de pantalla 2020-10-06 a las 10.03.05.png"/>
          <p:cNvGrpSpPr/>
          <p:nvPr/>
        </p:nvGrpSpPr>
        <p:grpSpPr>
          <a:xfrm rot="77206">
            <a:off x="14257433" y="1625599"/>
            <a:ext cx="8128001" cy="10464801"/>
            <a:chOff x="0" y="0"/>
            <a:chExt cx="8128000" cy="10464800"/>
          </a:xfrm>
        </p:grpSpPr>
        <p:pic>
          <p:nvPicPr>
            <p:cNvPr id="197" name="Captura de pantalla 2020-10-06 a las 10.03.05.png" descr="Captura de pantalla 2020-10-06 a las 10.03.05.png"/>
            <p:cNvPicPr>
              <a:picLocks noChangeAspect="1"/>
            </p:cNvPicPr>
            <p:nvPr/>
          </p:nvPicPr>
          <p:blipFill>
            <a:blip r:embed="rId2"/>
            <a:stretch>
              <a:fillRect/>
            </a:stretch>
          </p:blipFill>
          <p:spPr>
            <a:xfrm>
              <a:off x="127000" y="88899"/>
              <a:ext cx="7874001" cy="10134601"/>
            </a:xfrm>
            <a:prstGeom prst="rect">
              <a:avLst/>
            </a:prstGeom>
            <a:ln>
              <a:noFill/>
            </a:ln>
            <a:effectLst/>
          </p:spPr>
        </p:pic>
        <p:pic>
          <p:nvPicPr>
            <p:cNvPr id="196" name="Captura de pantalla 2020-10-06 a las 10.03.05.png" descr="Captura de pantalla 2020-10-06 a las 10.03.05.png"/>
            <p:cNvPicPr>
              <a:picLocks/>
            </p:cNvPicPr>
            <p:nvPr/>
          </p:nvPicPr>
          <p:blipFill>
            <a:blip r:embed="rId3"/>
            <a:stretch>
              <a:fillRect/>
            </a:stretch>
          </p:blipFill>
          <p:spPr>
            <a:xfrm>
              <a:off x="0" y="0"/>
              <a:ext cx="8128001" cy="10464800"/>
            </a:xfrm>
            <a:prstGeom prst="rect">
              <a:avLst/>
            </a:prstGeom>
            <a:effectLst/>
          </p:spPr>
        </p:pic>
      </p:grpSp>
      <p:sp>
        <p:nvSpPr>
          <p:cNvPr id="199" name="&quot;In no part of the field have the discoveries made so far produced the major impact that was then promised&quot;"/>
          <p:cNvSpPr txBox="1"/>
          <p:nvPr/>
        </p:nvSpPr>
        <p:spPr>
          <a:xfrm>
            <a:off x="1017929" y="8075158"/>
            <a:ext cx="10843022" cy="238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defRPr sz="5000" i="1">
                <a:solidFill>
                  <a:srgbClr val="202122"/>
                </a:solidFill>
                <a:latin typeface="Helvetica"/>
                <a:ea typeface="Helvetica"/>
                <a:cs typeface="Helvetica"/>
                <a:sym typeface="Helvetica"/>
              </a:defRPr>
            </a:lvl1pPr>
          </a:lstStyle>
          <a:p>
            <a:r>
              <a:t>"In no part of the field have the discoveries made so far produced the major impact that was then promised"</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Renacimiento de la IA"/>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Renacimiento de la IA</a:t>
            </a:r>
          </a:p>
        </p:txBody>
      </p:sp>
      <p:sp>
        <p:nvSpPr>
          <p:cNvPr id="202" name="Ordenadores de 5ª generación…"/>
          <p:cNvSpPr txBox="1">
            <a:spLocks noGrp="1"/>
          </p:cNvSpPr>
          <p:nvPr>
            <p:ph type="body" sz="quarter" idx="1"/>
          </p:nvPr>
        </p:nvSpPr>
        <p:spPr>
          <a:xfrm>
            <a:off x="1206500" y="4248504"/>
            <a:ext cx="9779000" cy="2804410"/>
          </a:xfrm>
          <a:prstGeom prst="rect">
            <a:avLst/>
          </a:prstGeom>
        </p:spPr>
        <p:txBody>
          <a:bodyPr/>
          <a:lstStyle/>
          <a:p>
            <a:r>
              <a:t>Ordenadores de 5ª generación</a:t>
            </a:r>
          </a:p>
          <a:p>
            <a:r>
              <a:t>Resurgimiento de los sistemas expertos</a:t>
            </a:r>
          </a:p>
        </p:txBody>
      </p:sp>
      <p:sp>
        <p:nvSpPr>
          <p:cNvPr id="203" name="Años 80"/>
          <p:cNvSpPr txBox="1">
            <a:spLocks noGrp="1"/>
          </p:cNvSpPr>
          <p:nvPr>
            <p:ph type="title"/>
          </p:nvPr>
        </p:nvSpPr>
        <p:spPr>
          <a:prstGeom prst="rect">
            <a:avLst/>
          </a:prstGeom>
        </p:spPr>
        <p:txBody>
          <a:bodyPr/>
          <a:lstStyle/>
          <a:p>
            <a:r>
              <a:t>Años 80</a:t>
            </a:r>
          </a:p>
        </p:txBody>
      </p:sp>
      <p:grpSp>
        <p:nvGrpSpPr>
          <p:cNvPr id="206" name="unnamed.jpg"/>
          <p:cNvGrpSpPr/>
          <p:nvPr/>
        </p:nvGrpSpPr>
        <p:grpSpPr>
          <a:xfrm rot="272007">
            <a:off x="17742072" y="1689803"/>
            <a:ext cx="4457701" cy="6832601"/>
            <a:chOff x="0" y="0"/>
            <a:chExt cx="4457700" cy="6832600"/>
          </a:xfrm>
        </p:grpSpPr>
        <p:pic>
          <p:nvPicPr>
            <p:cNvPr id="205" name="unnamed.jpg" descr="unnamed.jpg"/>
            <p:cNvPicPr>
              <a:picLocks noChangeAspect="1"/>
            </p:cNvPicPr>
            <p:nvPr/>
          </p:nvPicPr>
          <p:blipFill>
            <a:blip r:embed="rId2"/>
            <a:stretch>
              <a:fillRect/>
            </a:stretch>
          </p:blipFill>
          <p:spPr>
            <a:xfrm>
              <a:off x="127000" y="88900"/>
              <a:ext cx="4203701" cy="6502400"/>
            </a:xfrm>
            <a:prstGeom prst="rect">
              <a:avLst/>
            </a:prstGeom>
            <a:ln>
              <a:noFill/>
            </a:ln>
            <a:effectLst/>
          </p:spPr>
        </p:pic>
        <p:pic>
          <p:nvPicPr>
            <p:cNvPr id="204" name="unnamed.jpg" descr="unnamed.jpg"/>
            <p:cNvPicPr>
              <a:picLocks/>
            </p:cNvPicPr>
            <p:nvPr/>
          </p:nvPicPr>
          <p:blipFill>
            <a:blip r:embed="rId3"/>
            <a:stretch>
              <a:fillRect/>
            </a:stretch>
          </p:blipFill>
          <p:spPr>
            <a:xfrm>
              <a:off x="-1" y="0"/>
              <a:ext cx="4457701" cy="6832600"/>
            </a:xfrm>
            <a:prstGeom prst="rect">
              <a:avLst/>
            </a:prstGeom>
            <a:effectLst/>
          </p:spPr>
        </p:pic>
      </p:grpSp>
      <p:grpSp>
        <p:nvGrpSpPr>
          <p:cNvPr id="209" name="download-1.jpg"/>
          <p:cNvGrpSpPr/>
          <p:nvPr/>
        </p:nvGrpSpPr>
        <p:grpSpPr>
          <a:xfrm rot="21255566">
            <a:off x="12968264" y="2783194"/>
            <a:ext cx="3982572" cy="6077556"/>
            <a:chOff x="0" y="0"/>
            <a:chExt cx="3982570" cy="6077555"/>
          </a:xfrm>
        </p:grpSpPr>
        <p:pic>
          <p:nvPicPr>
            <p:cNvPr id="208" name="download-1.jpg" descr="download-1.jpg"/>
            <p:cNvPicPr>
              <a:picLocks noChangeAspect="1"/>
            </p:cNvPicPr>
            <p:nvPr/>
          </p:nvPicPr>
          <p:blipFill>
            <a:blip r:embed="rId4"/>
            <a:stretch>
              <a:fillRect/>
            </a:stretch>
          </p:blipFill>
          <p:spPr>
            <a:xfrm>
              <a:off x="127000" y="88900"/>
              <a:ext cx="3728571" cy="5747356"/>
            </a:xfrm>
            <a:prstGeom prst="rect">
              <a:avLst/>
            </a:prstGeom>
            <a:ln>
              <a:noFill/>
            </a:ln>
            <a:effectLst/>
          </p:spPr>
        </p:pic>
        <p:pic>
          <p:nvPicPr>
            <p:cNvPr id="207" name="download-1.jpg" descr="download-1.jpg"/>
            <p:cNvPicPr>
              <a:picLocks/>
            </p:cNvPicPr>
            <p:nvPr/>
          </p:nvPicPr>
          <p:blipFill>
            <a:blip r:embed="rId5"/>
            <a:stretch>
              <a:fillRect/>
            </a:stretch>
          </p:blipFill>
          <p:spPr>
            <a:xfrm>
              <a:off x="0" y="0"/>
              <a:ext cx="3982571" cy="6077556"/>
            </a:xfrm>
            <a:prstGeom prst="rect">
              <a:avLst/>
            </a:prstGeom>
            <a:effectLst/>
          </p:spPr>
        </p:pic>
      </p:grpSp>
      <p:grpSp>
        <p:nvGrpSpPr>
          <p:cNvPr id="212" name="Bloques-de-un-sistema-experto.png"/>
          <p:cNvGrpSpPr/>
          <p:nvPr/>
        </p:nvGrpSpPr>
        <p:grpSpPr>
          <a:xfrm rot="129455">
            <a:off x="10682138" y="9485040"/>
            <a:ext cx="7144451" cy="3264322"/>
            <a:chOff x="0" y="0"/>
            <a:chExt cx="7144450" cy="3264320"/>
          </a:xfrm>
        </p:grpSpPr>
        <p:pic>
          <p:nvPicPr>
            <p:cNvPr id="211" name="Bloques-de-un-sistema-experto.png" descr="Bloques-de-un-sistema-experto.png"/>
            <p:cNvPicPr>
              <a:picLocks noChangeAspect="1"/>
            </p:cNvPicPr>
            <p:nvPr/>
          </p:nvPicPr>
          <p:blipFill>
            <a:blip r:embed="rId6"/>
            <a:stretch>
              <a:fillRect/>
            </a:stretch>
          </p:blipFill>
          <p:spPr>
            <a:xfrm>
              <a:off x="126999" y="88900"/>
              <a:ext cx="6890452" cy="2934121"/>
            </a:xfrm>
            <a:prstGeom prst="rect">
              <a:avLst/>
            </a:prstGeom>
            <a:ln>
              <a:noFill/>
            </a:ln>
            <a:effectLst/>
          </p:spPr>
        </p:pic>
        <p:pic>
          <p:nvPicPr>
            <p:cNvPr id="210" name="Bloques-de-un-sistema-experto.png" descr="Bloques-de-un-sistema-experto.png"/>
            <p:cNvPicPr>
              <a:picLocks/>
            </p:cNvPicPr>
            <p:nvPr/>
          </p:nvPicPr>
          <p:blipFill>
            <a:blip r:embed="rId7"/>
            <a:stretch>
              <a:fillRect/>
            </a:stretch>
          </p:blipFill>
          <p:spPr>
            <a:xfrm>
              <a:off x="0" y="0"/>
              <a:ext cx="7144451" cy="3264321"/>
            </a:xfrm>
            <a:prstGeom prst="rect">
              <a:avLst/>
            </a:prstGeom>
            <a:effectLst/>
          </p:spPr>
        </p:pic>
      </p:grpSp>
      <p:sp>
        <p:nvSpPr>
          <p:cNvPr id="213" name="Problemas:…"/>
          <p:cNvSpPr txBox="1"/>
          <p:nvPr/>
        </p:nvSpPr>
        <p:spPr>
          <a:xfrm>
            <a:off x="381994" y="8551591"/>
            <a:ext cx="9683497" cy="19345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Problemas:</a:t>
            </a:r>
          </a:p>
          <a:p>
            <a:r>
              <a:t>Baja capacidad de proceso</a:t>
            </a:r>
          </a:p>
          <a:p>
            <a:r>
              <a:t>Complejidad de los problemas exponencial</a:t>
            </a:r>
          </a:p>
          <a:p>
            <a:r>
              <a:t>Incapacidad de manejar grandes cantidades de información necesaria</a:t>
            </a:r>
          </a:p>
        </p:txBody>
      </p:sp>
      <p:sp>
        <p:nvSpPr>
          <p:cNvPr id="214" name="II invierno de la IA…"/>
          <p:cNvSpPr txBox="1"/>
          <p:nvPr/>
        </p:nvSpPr>
        <p:spPr>
          <a:xfrm>
            <a:off x="2543196" y="10679102"/>
            <a:ext cx="6066740" cy="18840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5900"/>
            </a:pPr>
            <a:r>
              <a:t>II invierno de la IA</a:t>
            </a:r>
          </a:p>
          <a:p>
            <a:pPr>
              <a:defRPr sz="5900"/>
            </a:pPr>
            <a:r>
              <a:t>1987-1993</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Años 90 y 2000"/>
          <p:cNvSpPr txBox="1">
            <a:spLocks noGrp="1"/>
          </p:cNvSpPr>
          <p:nvPr>
            <p:ph type="title"/>
          </p:nvPr>
        </p:nvSpPr>
        <p:spPr>
          <a:prstGeom prst="rect">
            <a:avLst/>
          </a:prstGeom>
        </p:spPr>
        <p:txBody>
          <a:bodyPr/>
          <a:lstStyle/>
          <a:p>
            <a:r>
              <a:t>Años 90 y 2000</a:t>
            </a:r>
          </a:p>
        </p:txBody>
      </p:sp>
      <p:sp>
        <p:nvSpPr>
          <p:cNvPr id="217" name="Agentes inteligentes…"/>
          <p:cNvSpPr txBox="1">
            <a:spLocks noGrp="1"/>
          </p:cNvSpPr>
          <p:nvPr>
            <p:ph type="body" sz="quarter" idx="1"/>
          </p:nvPr>
        </p:nvSpPr>
        <p:spPr>
          <a:prstGeom prst="rect">
            <a:avLst/>
          </a:prstGeom>
        </p:spPr>
        <p:txBody>
          <a:bodyPr/>
          <a:lstStyle/>
          <a:p>
            <a:r>
              <a:t>Agentes inteligentes</a:t>
            </a:r>
          </a:p>
          <a:p>
            <a:r>
              <a:t>Robótica</a:t>
            </a:r>
          </a:p>
          <a:p>
            <a:endParaRPr/>
          </a:p>
        </p:txBody>
      </p:sp>
      <p:grpSp>
        <p:nvGrpSpPr>
          <p:cNvPr id="220" name="1996-deep-blue_42404ea4_1200x734.jpg"/>
          <p:cNvGrpSpPr/>
          <p:nvPr/>
        </p:nvGrpSpPr>
        <p:grpSpPr>
          <a:xfrm rot="135555">
            <a:off x="14316812" y="1912014"/>
            <a:ext cx="8825928" cy="5573362"/>
            <a:chOff x="0" y="0"/>
            <a:chExt cx="8825927" cy="5573361"/>
          </a:xfrm>
        </p:grpSpPr>
        <p:pic>
          <p:nvPicPr>
            <p:cNvPr id="219" name="1996-deep-blue_42404ea4_1200x734.jpg" descr="1996-deep-blue_42404ea4_1200x734.jpg"/>
            <p:cNvPicPr>
              <a:picLocks noChangeAspect="1"/>
            </p:cNvPicPr>
            <p:nvPr/>
          </p:nvPicPr>
          <p:blipFill>
            <a:blip r:embed="rId2"/>
            <a:stretch>
              <a:fillRect/>
            </a:stretch>
          </p:blipFill>
          <p:spPr>
            <a:xfrm>
              <a:off x="127000" y="88900"/>
              <a:ext cx="8571928" cy="5243162"/>
            </a:xfrm>
            <a:prstGeom prst="rect">
              <a:avLst/>
            </a:prstGeom>
            <a:ln>
              <a:noFill/>
            </a:ln>
            <a:effectLst/>
          </p:spPr>
        </p:pic>
        <p:pic>
          <p:nvPicPr>
            <p:cNvPr id="218" name="1996-deep-blue_42404ea4_1200x734.jpg" descr="1996-deep-blue_42404ea4_1200x734.jpg"/>
            <p:cNvPicPr>
              <a:picLocks/>
            </p:cNvPicPr>
            <p:nvPr/>
          </p:nvPicPr>
          <p:blipFill>
            <a:blip r:embed="rId3"/>
            <a:stretch>
              <a:fillRect/>
            </a:stretch>
          </p:blipFill>
          <p:spPr>
            <a:xfrm>
              <a:off x="0" y="0"/>
              <a:ext cx="8825928" cy="5573362"/>
            </a:xfrm>
            <a:prstGeom prst="rect">
              <a:avLst/>
            </a:prstGeom>
            <a:effectLst/>
          </p:spPr>
        </p:pic>
      </p:grpSp>
      <p:grpSp>
        <p:nvGrpSpPr>
          <p:cNvPr id="223" name="Kismet_robot_20051016.jpg"/>
          <p:cNvGrpSpPr/>
          <p:nvPr/>
        </p:nvGrpSpPr>
        <p:grpSpPr>
          <a:xfrm rot="452611">
            <a:off x="12527679" y="5887717"/>
            <a:ext cx="3851272" cy="5121766"/>
            <a:chOff x="0" y="0"/>
            <a:chExt cx="3851270" cy="5121764"/>
          </a:xfrm>
        </p:grpSpPr>
        <p:pic>
          <p:nvPicPr>
            <p:cNvPr id="222" name="Kismet_robot_20051016.jpg" descr="Kismet_robot_20051016.jpg"/>
            <p:cNvPicPr>
              <a:picLocks noChangeAspect="1"/>
            </p:cNvPicPr>
            <p:nvPr/>
          </p:nvPicPr>
          <p:blipFill>
            <a:blip r:embed="rId4"/>
            <a:stretch>
              <a:fillRect/>
            </a:stretch>
          </p:blipFill>
          <p:spPr>
            <a:xfrm>
              <a:off x="127000" y="88899"/>
              <a:ext cx="3597271" cy="4791566"/>
            </a:xfrm>
            <a:prstGeom prst="rect">
              <a:avLst/>
            </a:prstGeom>
            <a:ln>
              <a:noFill/>
            </a:ln>
            <a:effectLst/>
          </p:spPr>
        </p:pic>
        <p:pic>
          <p:nvPicPr>
            <p:cNvPr id="221" name="Kismet_robot_20051016.jpg" descr="Kismet_robot_20051016.jpg"/>
            <p:cNvPicPr>
              <a:picLocks/>
            </p:cNvPicPr>
            <p:nvPr/>
          </p:nvPicPr>
          <p:blipFill>
            <a:blip r:embed="rId5"/>
            <a:stretch>
              <a:fillRect/>
            </a:stretch>
          </p:blipFill>
          <p:spPr>
            <a:xfrm>
              <a:off x="0" y="0"/>
              <a:ext cx="3851271" cy="5121765"/>
            </a:xfrm>
            <a:prstGeom prst="rect">
              <a:avLst/>
            </a:prstGeom>
            <a:effectLst/>
          </p:spPr>
        </p:pic>
      </p:grpSp>
      <p:sp>
        <p:nvSpPr>
          <p:cNvPr id="224" name="Kismet, 1998"/>
          <p:cNvSpPr txBox="1"/>
          <p:nvPr/>
        </p:nvSpPr>
        <p:spPr>
          <a:xfrm rot="422451">
            <a:off x="13136076" y="10831793"/>
            <a:ext cx="1904696"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Kismet, 1998</a:t>
            </a:r>
          </a:p>
        </p:txBody>
      </p:sp>
      <p:sp>
        <p:nvSpPr>
          <p:cNvPr id="225" name="1997: Kasparov pierde frente a deep blue"/>
          <p:cNvSpPr txBox="1"/>
          <p:nvPr/>
        </p:nvSpPr>
        <p:spPr>
          <a:xfrm rot="136815">
            <a:off x="16158866" y="1555484"/>
            <a:ext cx="5738166" cy="461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1997: Kasparov pierde frente a deep blue</a:t>
            </a:r>
          </a:p>
        </p:txBody>
      </p:sp>
      <p:grpSp>
        <p:nvGrpSpPr>
          <p:cNvPr id="228" name="1024px-DesertToCity.jpg"/>
          <p:cNvGrpSpPr/>
          <p:nvPr/>
        </p:nvGrpSpPr>
        <p:grpSpPr>
          <a:xfrm rot="21364918">
            <a:off x="16835599" y="7513722"/>
            <a:ext cx="5472246" cy="4631177"/>
            <a:chOff x="0" y="0"/>
            <a:chExt cx="5472245" cy="4631175"/>
          </a:xfrm>
        </p:grpSpPr>
        <p:pic>
          <p:nvPicPr>
            <p:cNvPr id="227" name="1024px-DesertToCity.jpg" descr="1024px-DesertToCity.jpg"/>
            <p:cNvPicPr>
              <a:picLocks noChangeAspect="1"/>
            </p:cNvPicPr>
            <p:nvPr/>
          </p:nvPicPr>
          <p:blipFill>
            <a:blip r:embed="rId6"/>
            <a:stretch>
              <a:fillRect/>
            </a:stretch>
          </p:blipFill>
          <p:spPr>
            <a:xfrm>
              <a:off x="126999" y="88900"/>
              <a:ext cx="5218247" cy="4300976"/>
            </a:xfrm>
            <a:prstGeom prst="rect">
              <a:avLst/>
            </a:prstGeom>
            <a:ln>
              <a:noFill/>
            </a:ln>
            <a:effectLst/>
          </p:spPr>
        </p:pic>
        <p:pic>
          <p:nvPicPr>
            <p:cNvPr id="226" name="1024px-DesertToCity.jpg" descr="1024px-DesertToCity.jpg"/>
            <p:cNvPicPr>
              <a:picLocks/>
            </p:cNvPicPr>
            <p:nvPr/>
          </p:nvPicPr>
          <p:blipFill>
            <a:blip r:embed="rId7"/>
            <a:stretch>
              <a:fillRect/>
            </a:stretch>
          </p:blipFill>
          <p:spPr>
            <a:xfrm>
              <a:off x="0" y="0"/>
              <a:ext cx="5472246" cy="4631176"/>
            </a:xfrm>
            <a:prstGeom prst="rect">
              <a:avLst/>
            </a:prstGeom>
            <a:effectLst/>
          </p:spPr>
        </p:pic>
      </p:grpSp>
      <p:sp>
        <p:nvSpPr>
          <p:cNvPr id="229" name="2004 DARPA grand Challenge"/>
          <p:cNvSpPr txBox="1"/>
          <p:nvPr/>
        </p:nvSpPr>
        <p:spPr>
          <a:xfrm rot="21385933">
            <a:off x="17726605" y="12022571"/>
            <a:ext cx="4190391" cy="461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2004 DARPA grand Challenge</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TotalTime>
  <Words>1400</Words>
  <Application>Microsoft Office PowerPoint</Application>
  <PresentationFormat>Personalizado</PresentationFormat>
  <Paragraphs>211</Paragraphs>
  <Slides>36</Slides>
  <Notes>0</Notes>
  <HiddenSlides>0</HiddenSlides>
  <MMClips>3</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Arial</vt:lpstr>
      <vt:lpstr>Helvetica</vt:lpstr>
      <vt:lpstr>Helvetica Neue</vt:lpstr>
      <vt:lpstr>Helvetica Neue Medium</vt:lpstr>
      <vt:lpstr>Wingdings</vt:lpstr>
      <vt:lpstr>21_BasicWhite</vt:lpstr>
      <vt:lpstr>Inteligencia Artificial</vt:lpstr>
      <vt:lpstr>INTELIGENCIA  ARTIFICIAL</vt:lpstr>
      <vt:lpstr>Un poco de historia…</vt:lpstr>
      <vt:lpstr>Jugando a ser dioses.   Desde siempre hemos buscado cómo insuflar capacidades humanas a otras cosas</vt:lpstr>
      <vt:lpstr>Años 50’</vt:lpstr>
      <vt:lpstr>Años 60’</vt:lpstr>
      <vt:lpstr>Años 70’</vt:lpstr>
      <vt:lpstr>Años 80</vt:lpstr>
      <vt:lpstr>Años 90 y 2000</vt:lpstr>
      <vt:lpstr>2010 hasta hoy</vt:lpstr>
      <vt:lpstr>Un poco de vocabulario…</vt:lpstr>
      <vt:lpstr>Machine Learning</vt:lpstr>
      <vt:lpstr>Tipos de Machine Learning</vt:lpstr>
      <vt:lpstr>DEEP LEARNING</vt:lpstr>
      <vt:lpstr>Para poder aplicar el machine learning</vt:lpstr>
      <vt:lpstr>Presentación de PowerPoint</vt:lpstr>
      <vt:lpstr>Unos pocos ejemplos…</vt:lpstr>
      <vt:lpstr>Chatbots</vt:lpstr>
      <vt:lpstr>CHATBOTS</vt:lpstr>
      <vt:lpstr>Chatbots</vt:lpstr>
      <vt:lpstr>Hablando con una IA</vt:lpstr>
      <vt:lpstr>Presentación de PowerPoint</vt:lpstr>
      <vt:lpstr>Un poco de cuidado…</vt:lpstr>
      <vt:lpstr>Conviviendo con IA’s</vt:lpstr>
      <vt:lpstr>Conviviendo con IA’s</vt:lpstr>
      <vt:lpstr>Conviviendo con IA’s</vt:lpstr>
      <vt:lpstr>Conviviendo con IA’s</vt:lpstr>
      <vt:lpstr>Decálogo gobierno EEUU para la IA</vt:lpstr>
      <vt:lpstr>Código ético IA Google</vt:lpstr>
      <vt:lpstr>Código Ético IA de la Unión Europea</vt:lpstr>
      <vt:lpstr>FATEN by N. Oliver</vt:lpstr>
      <vt:lpstr>Un poco de paella…</vt:lpstr>
      <vt:lpstr>La estrategia IA de la CV</vt:lpstr>
      <vt:lpstr>La estrategia IA de la CV (1)</vt:lpstr>
      <vt:lpstr>La estrategia IA de la CV (2)</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Inteligencia Artificial</dc:title>
  <cp:lastModifiedBy>PERNÍAS PECO, PEDRO AGUSTÍN</cp:lastModifiedBy>
  <cp:revision>7</cp:revision>
  <dcterms:modified xsi:type="dcterms:W3CDTF">2020-10-08T07:56:50Z</dcterms:modified>
</cp:coreProperties>
</file>