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8" r:id="rId5"/>
    <p:sldId id="260" r:id="rId6"/>
    <p:sldId id="268" r:id="rId7"/>
    <p:sldId id="269" r:id="rId8"/>
    <p:sldId id="270" r:id="rId9"/>
    <p:sldId id="259" r:id="rId10"/>
    <p:sldId id="271" r:id="rId11"/>
    <p:sldId id="272" r:id="rId12"/>
    <p:sldId id="273" r:id="rId13"/>
    <p:sldId id="261" r:id="rId14"/>
    <p:sldId id="262" r:id="rId15"/>
    <p:sldId id="263" r:id="rId16"/>
    <p:sldId id="264" r:id="rId17"/>
    <p:sldId id="265" r:id="rId18"/>
    <p:sldId id="266" r:id="rId19"/>
    <p:sldId id="275" r:id="rId20"/>
    <p:sldId id="274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8" autoAdjust="0"/>
    <p:restoredTop sz="94660"/>
  </p:normalViewPr>
  <p:slideViewPr>
    <p:cSldViewPr snapToGrid="0">
      <p:cViewPr varScale="1">
        <p:scale>
          <a:sx n="77" d="100"/>
          <a:sy n="77" d="100"/>
        </p:scale>
        <p:origin x="10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034B5-695C-4C88-A460-939948F27C0B}" type="datetimeFigureOut">
              <a:rPr lang="es-ES" smtClean="0"/>
              <a:t>24/03/2021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D763-D893-488E-ABCA-C79A8CDA66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3360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034B5-695C-4C88-A460-939948F27C0B}" type="datetimeFigureOut">
              <a:rPr lang="es-ES" smtClean="0"/>
              <a:t>24/03/2021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D763-D893-488E-ABCA-C79A8CDA66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9357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034B5-695C-4C88-A460-939948F27C0B}" type="datetimeFigureOut">
              <a:rPr lang="es-ES" smtClean="0"/>
              <a:t>24/03/2021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D763-D893-488E-ABCA-C79A8CDA66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7740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034B5-695C-4C88-A460-939948F27C0B}" type="datetimeFigureOut">
              <a:rPr lang="es-ES" smtClean="0"/>
              <a:t>24/03/2021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D763-D893-488E-ABCA-C79A8CDA66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5148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034B5-695C-4C88-A460-939948F27C0B}" type="datetimeFigureOut">
              <a:rPr lang="es-ES" smtClean="0"/>
              <a:t>24/03/2021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D763-D893-488E-ABCA-C79A8CDA66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4498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034B5-695C-4C88-A460-939948F27C0B}" type="datetimeFigureOut">
              <a:rPr lang="es-ES" smtClean="0"/>
              <a:t>24/03/2021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D763-D893-488E-ABCA-C79A8CDA66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159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034B5-695C-4C88-A460-939948F27C0B}" type="datetimeFigureOut">
              <a:rPr lang="es-ES" smtClean="0"/>
              <a:t>24/03/2021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D763-D893-488E-ABCA-C79A8CDA66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0222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034B5-695C-4C88-A460-939948F27C0B}" type="datetimeFigureOut">
              <a:rPr lang="es-ES" smtClean="0"/>
              <a:t>24/03/2021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D763-D893-488E-ABCA-C79A8CDA66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2633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034B5-695C-4C88-A460-939948F27C0B}" type="datetimeFigureOut">
              <a:rPr lang="es-ES" smtClean="0"/>
              <a:t>24/03/2021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D763-D893-488E-ABCA-C79A8CDA66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3474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034B5-695C-4C88-A460-939948F27C0B}" type="datetimeFigureOut">
              <a:rPr lang="es-ES" smtClean="0"/>
              <a:t>24/03/2021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D763-D893-488E-ABCA-C79A8CDA66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3288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034B5-695C-4C88-A460-939948F27C0B}" type="datetimeFigureOut">
              <a:rPr lang="es-ES" smtClean="0"/>
              <a:t>24/03/2021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D763-D893-488E-ABCA-C79A8CDA66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263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034B5-695C-4C88-A460-939948F27C0B}" type="datetimeFigureOut">
              <a:rPr lang="es-ES" smtClean="0"/>
              <a:t>24/03/2021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BD763-D893-488E-ABCA-C79A8CDA66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0205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mailto:Pau.rausell@uv.es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hyperlink" Target="https://vimeo.com/138072086" TargetMode="External"/><Relationship Id="rId4" Type="http://schemas.openxmlformats.org/officeDocument/2006/relationships/image" Target="../media/image7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7" Type="http://schemas.microsoft.com/office/2007/relationships/hdphoto" Target="../media/hdphoto1.wd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tmp"/><Relationship Id="rId4" Type="http://schemas.openxmlformats.org/officeDocument/2006/relationships/hyperlink" Target="https://youtu.be/_Vyudw23pFk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vimeo.com/138072086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255797" y="6243781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Sesión 24/03/2021</a:t>
            </a:r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t="13713"/>
          <a:stretch/>
        </p:blipFill>
        <p:spPr>
          <a:xfrm>
            <a:off x="2599502" y="210319"/>
            <a:ext cx="7156361" cy="4158664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4257927" y="3178627"/>
            <a:ext cx="3839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err="1" smtClean="0">
                <a:solidFill>
                  <a:srgbClr val="FFC00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Economia</a:t>
            </a:r>
            <a:r>
              <a:rPr lang="en-GB" sz="3600" b="1" dirty="0" smtClean="0">
                <a:solidFill>
                  <a:srgbClr val="FFC00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en-GB" sz="3600" b="1" dirty="0" err="1" smtClean="0">
                <a:solidFill>
                  <a:srgbClr val="FFC00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Naranja</a:t>
            </a:r>
            <a:endParaRPr lang="en-GB" sz="3600" b="1" dirty="0">
              <a:solidFill>
                <a:srgbClr val="FFC000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0" name="Elipse 9"/>
          <p:cNvSpPr/>
          <p:nvPr/>
        </p:nvSpPr>
        <p:spPr>
          <a:xfrm>
            <a:off x="521304" y="4099523"/>
            <a:ext cx="1962151" cy="1552576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uadroTexto 10"/>
          <p:cNvSpPr txBox="1"/>
          <p:nvPr/>
        </p:nvSpPr>
        <p:spPr>
          <a:xfrm>
            <a:off x="3240335" y="4240820"/>
            <a:ext cx="618630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Montserrat" panose="02000505000000020004" pitchFamily="2" charset="0"/>
              </a:rPr>
              <a:t>PAU RAUSELL KÖSTER.</a:t>
            </a:r>
          </a:p>
          <a:p>
            <a:endParaRPr lang="en-GB" dirty="0">
              <a:latin typeface="Montserrat" panose="02000505000000020004" pitchFamily="2" charset="0"/>
            </a:endParaRPr>
          </a:p>
          <a:p>
            <a:r>
              <a:rPr lang="en-GB" dirty="0" smtClean="0">
                <a:latin typeface="Montserrat" panose="02000505000000020004" pitchFamily="2" charset="0"/>
              </a:rPr>
              <a:t>Professor Titular </a:t>
            </a:r>
            <a:r>
              <a:rPr lang="en-GB" dirty="0" err="1" smtClean="0">
                <a:latin typeface="Montserrat" panose="02000505000000020004" pitchFamily="2" charset="0"/>
              </a:rPr>
              <a:t>d’Economia</a:t>
            </a:r>
            <a:r>
              <a:rPr lang="en-GB" dirty="0" smtClean="0">
                <a:latin typeface="Montserrat" panose="02000505000000020004" pitchFamily="2" charset="0"/>
              </a:rPr>
              <a:t> </a:t>
            </a:r>
            <a:r>
              <a:rPr lang="en-GB" dirty="0" err="1" smtClean="0">
                <a:latin typeface="Montserrat" panose="02000505000000020004" pitchFamily="2" charset="0"/>
              </a:rPr>
              <a:t>Aplicada</a:t>
            </a:r>
            <a:endParaRPr lang="en-GB" dirty="0" smtClean="0">
              <a:latin typeface="Montserrat" panose="02000505000000020004" pitchFamily="2" charset="0"/>
            </a:endParaRPr>
          </a:p>
          <a:p>
            <a:endParaRPr lang="en-GB" dirty="0">
              <a:latin typeface="Montserrat" panose="02000505000000020004" pitchFamily="2" charset="0"/>
            </a:endParaRPr>
          </a:p>
          <a:p>
            <a:r>
              <a:rPr lang="en-GB" dirty="0" smtClean="0">
                <a:latin typeface="Montserrat" panose="02000505000000020004" pitchFamily="2" charset="0"/>
                <a:hlinkClick r:id="rId4"/>
              </a:rPr>
              <a:t>Pau.rausell@uv.es</a:t>
            </a:r>
            <a:r>
              <a:rPr lang="en-GB" dirty="0" smtClean="0">
                <a:latin typeface="Montserrat" panose="02000505000000020004" pitchFamily="2" charset="0"/>
              </a:rPr>
              <a:t> @</a:t>
            </a:r>
            <a:r>
              <a:rPr lang="en-GB" dirty="0" err="1" smtClean="0">
                <a:latin typeface="Montserrat" panose="02000505000000020004" pitchFamily="2" charset="0"/>
              </a:rPr>
              <a:t>PauRausell</a:t>
            </a:r>
            <a:r>
              <a:rPr lang="en-GB" dirty="0" smtClean="0">
                <a:latin typeface="Montserrat" panose="02000505000000020004" pitchFamily="2" charset="0"/>
              </a:rPr>
              <a:t> http://econcult.eu </a:t>
            </a:r>
            <a:endParaRPr lang="en-GB" dirty="0">
              <a:latin typeface="Montserrat" panose="02000505000000020004" pitchFamily="2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630" y="541898"/>
            <a:ext cx="15621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81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59014" y="0"/>
            <a:ext cx="6699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>
              <a:defRPr sz="3600">
                <a:latin typeface="Oswald SemiBold" pitchFamily="2" charset="0"/>
                <a:ea typeface="Roboto Medium" panose="02000000000000000000" pitchFamily="2" charset="0"/>
              </a:defRPr>
            </a:lvl1pPr>
          </a:lstStyle>
          <a:p>
            <a:r>
              <a:rPr lang="es-ES" dirty="0" smtClean="0"/>
              <a:t>IV</a:t>
            </a:r>
            <a:r>
              <a:rPr lang="es-ES" dirty="0" smtClean="0"/>
              <a:t>. Dinámicas de análisis territorial</a:t>
            </a:r>
            <a:endParaRPr lang="es-ES" dirty="0"/>
          </a:p>
        </p:txBody>
      </p:sp>
      <p:cxnSp>
        <p:nvCxnSpPr>
          <p:cNvPr id="6" name="Conector recto 5"/>
          <p:cNvCxnSpPr/>
          <p:nvPr/>
        </p:nvCxnSpPr>
        <p:spPr>
          <a:xfrm>
            <a:off x="9081370" y="2141951"/>
            <a:ext cx="200416" cy="2505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Imagen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745" y="728980"/>
            <a:ext cx="7636510" cy="540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00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59014" y="0"/>
            <a:ext cx="6699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>
              <a:defRPr sz="3600">
                <a:latin typeface="Oswald SemiBold" pitchFamily="2" charset="0"/>
                <a:ea typeface="Roboto Medium" panose="02000000000000000000" pitchFamily="2" charset="0"/>
              </a:defRPr>
            </a:lvl1pPr>
          </a:lstStyle>
          <a:p>
            <a:r>
              <a:rPr lang="es-ES" dirty="0" smtClean="0"/>
              <a:t>IV</a:t>
            </a:r>
            <a:r>
              <a:rPr lang="es-ES" dirty="0" smtClean="0"/>
              <a:t>. Dinámicas de análisis territorial</a:t>
            </a:r>
            <a:endParaRPr lang="es-ES" dirty="0"/>
          </a:p>
        </p:txBody>
      </p:sp>
      <p:cxnSp>
        <p:nvCxnSpPr>
          <p:cNvPr id="6" name="Conector recto 5"/>
          <p:cNvCxnSpPr/>
          <p:nvPr/>
        </p:nvCxnSpPr>
        <p:spPr>
          <a:xfrm>
            <a:off x="9081370" y="2141951"/>
            <a:ext cx="200416" cy="2505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Imagen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745" y="728980"/>
            <a:ext cx="7636510" cy="5400040"/>
          </a:xfrm>
          <a:prstGeom prst="rect">
            <a:avLst/>
          </a:prstGeom>
        </p:spPr>
      </p:pic>
      <p:pic>
        <p:nvPicPr>
          <p:cNvPr id="3" name="Imagen 2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809" y="585390"/>
            <a:ext cx="9726382" cy="568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6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59014" y="0"/>
            <a:ext cx="6699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>
              <a:defRPr sz="3600">
                <a:latin typeface="Oswald SemiBold" pitchFamily="2" charset="0"/>
                <a:ea typeface="Roboto Medium" panose="02000000000000000000" pitchFamily="2" charset="0"/>
              </a:defRPr>
            </a:lvl1pPr>
          </a:lstStyle>
          <a:p>
            <a:r>
              <a:rPr lang="es-ES" dirty="0" smtClean="0"/>
              <a:t>IV</a:t>
            </a:r>
            <a:r>
              <a:rPr lang="es-ES" dirty="0" smtClean="0"/>
              <a:t>. Dinámicas de análisis territorial</a:t>
            </a:r>
            <a:endParaRPr lang="es-ES" dirty="0"/>
          </a:p>
        </p:txBody>
      </p:sp>
      <p:cxnSp>
        <p:nvCxnSpPr>
          <p:cNvPr id="6" name="Conector recto 5"/>
          <p:cNvCxnSpPr/>
          <p:nvPr/>
        </p:nvCxnSpPr>
        <p:spPr>
          <a:xfrm>
            <a:off x="9081370" y="2141951"/>
            <a:ext cx="200416" cy="2505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Imagen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284" y="87681"/>
            <a:ext cx="4678187" cy="660121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7062" y="734012"/>
            <a:ext cx="4345848" cy="614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9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48282" y="254431"/>
            <a:ext cx="117375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>
              <a:defRPr sz="3600">
                <a:latin typeface="Oswald SemiBold" pitchFamily="2" charset="0"/>
                <a:ea typeface="Roboto Medium" panose="02000000000000000000" pitchFamily="2" charset="0"/>
              </a:defRPr>
            </a:lvl1pPr>
          </a:lstStyle>
          <a:p>
            <a:r>
              <a:rPr lang="es-ES" dirty="0"/>
              <a:t>VI Propuestas de actuación para impulsar la Economía Naranja</a:t>
            </a:r>
          </a:p>
          <a:p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801674" y="1716688"/>
            <a:ext cx="1576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latin typeface="Oswald Medium" pitchFamily="2" charset="0"/>
              </a:rPr>
              <a:t>Iniciativa de la </a:t>
            </a:r>
            <a:endParaRPr lang="es-ES" dirty="0">
              <a:latin typeface="Oswald Medium" pitchFamily="2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104" y="2528650"/>
            <a:ext cx="2798307" cy="143878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282" y="3967431"/>
            <a:ext cx="5429250" cy="1762125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173892" y="6203092"/>
            <a:ext cx="2190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latin typeface="Roboto" panose="02000000000000000000" pitchFamily="2" charset="0"/>
                <a:ea typeface="Roboto" panose="02000000000000000000" pitchFamily="2" charset="0"/>
              </a:rPr>
              <a:t>Noviembre de 2017</a:t>
            </a:r>
            <a:endParaRPr lang="es-E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0" name="Flecha derecha 19"/>
          <p:cNvSpPr/>
          <p:nvPr/>
        </p:nvSpPr>
        <p:spPr>
          <a:xfrm>
            <a:off x="5985178" y="3248040"/>
            <a:ext cx="978408" cy="48463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1" name="Imagen 20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9718">
            <a:off x="7616582" y="1678632"/>
            <a:ext cx="2865368" cy="4115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CuadroTexto 21"/>
          <p:cNvSpPr txBox="1"/>
          <p:nvPr/>
        </p:nvSpPr>
        <p:spPr>
          <a:xfrm>
            <a:off x="7739449" y="6151897"/>
            <a:ext cx="2515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latin typeface="Roboto" panose="02000000000000000000" pitchFamily="2" charset="0"/>
                <a:ea typeface="Roboto" panose="02000000000000000000" pitchFamily="2" charset="0"/>
              </a:rPr>
              <a:t>Enero-Febrero de 2018</a:t>
            </a:r>
            <a:endParaRPr lang="es-E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3" name="Flecha derecha 22"/>
          <p:cNvSpPr/>
          <p:nvPr/>
        </p:nvSpPr>
        <p:spPr>
          <a:xfrm>
            <a:off x="10806997" y="3482799"/>
            <a:ext cx="978408" cy="48463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uadroTexto 23"/>
          <p:cNvSpPr txBox="1"/>
          <p:nvPr/>
        </p:nvSpPr>
        <p:spPr>
          <a:xfrm>
            <a:off x="480290" y="1235676"/>
            <a:ext cx="1332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EL PROCESO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1326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801674" y="1716688"/>
            <a:ext cx="1576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latin typeface="Oswald Medium" pitchFamily="2" charset="0"/>
              </a:rPr>
              <a:t>Iniciativa de la </a:t>
            </a:r>
            <a:endParaRPr lang="es-ES" dirty="0">
              <a:latin typeface="Oswald Medium" pitchFamily="2" charset="0"/>
            </a:endParaRPr>
          </a:p>
        </p:txBody>
      </p:sp>
      <p:sp>
        <p:nvSpPr>
          <p:cNvPr id="20" name="Flecha derecha 19"/>
          <p:cNvSpPr/>
          <p:nvPr/>
        </p:nvSpPr>
        <p:spPr>
          <a:xfrm>
            <a:off x="801674" y="3566168"/>
            <a:ext cx="978408" cy="48463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52" y="2154947"/>
            <a:ext cx="1705231" cy="87676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27785" y="5263979"/>
            <a:ext cx="2278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algn="ctr"/>
            <a:r>
              <a:rPr lang="es-ES" dirty="0"/>
              <a:t>Encargo del Estudio 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544617" y="5840338"/>
            <a:ext cx="2244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 smtClean="0">
                <a:latin typeface="Roboto" panose="02000000000000000000" pitchFamily="2" charset="0"/>
                <a:ea typeface="Roboto" panose="02000000000000000000" pitchFamily="2" charset="0"/>
              </a:rPr>
              <a:t>Septiembre de 2018</a:t>
            </a:r>
            <a:endParaRPr lang="es-E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5" name="Imagen 4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280" y="2183291"/>
            <a:ext cx="3514257" cy="2953265"/>
          </a:xfrm>
          <a:prstGeom prst="rect">
            <a:avLst/>
          </a:prstGeom>
        </p:spPr>
      </p:pic>
      <p:sp>
        <p:nvSpPr>
          <p:cNvPr id="15" name="Flecha derecha 14"/>
          <p:cNvSpPr/>
          <p:nvPr/>
        </p:nvSpPr>
        <p:spPr>
          <a:xfrm>
            <a:off x="6536619" y="3566168"/>
            <a:ext cx="978408" cy="48463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8080109" y="3659923"/>
            <a:ext cx="1325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ELECCIONES</a:t>
            </a:r>
            <a:endParaRPr lang="es-ES" dirty="0"/>
          </a:p>
        </p:txBody>
      </p:sp>
      <p:sp>
        <p:nvSpPr>
          <p:cNvPr id="12" name="CuadroTexto 11"/>
          <p:cNvSpPr txBox="1"/>
          <p:nvPr/>
        </p:nvSpPr>
        <p:spPr>
          <a:xfrm>
            <a:off x="148282" y="254431"/>
            <a:ext cx="117375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>
              <a:defRPr sz="3600">
                <a:latin typeface="Oswald SemiBold" pitchFamily="2" charset="0"/>
                <a:ea typeface="Roboto Medium" panose="02000000000000000000" pitchFamily="2" charset="0"/>
              </a:defRPr>
            </a:lvl1pPr>
          </a:lstStyle>
          <a:p>
            <a:r>
              <a:rPr lang="es-ES" dirty="0"/>
              <a:t>VI Propuestas de actuación para impulsar la Economía Naranja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3874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0703" y="1708973"/>
            <a:ext cx="1908347" cy="37573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233" y="2831549"/>
            <a:ext cx="5277002" cy="16357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4421" y="4532457"/>
            <a:ext cx="2200275" cy="207645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5"/>
          <a:srcRect t="38908" b="21509"/>
          <a:stretch/>
        </p:blipFill>
        <p:spPr>
          <a:xfrm>
            <a:off x="6419510" y="5430451"/>
            <a:ext cx="5338023" cy="1408670"/>
          </a:xfrm>
          <a:prstGeom prst="rect">
            <a:avLst/>
          </a:prstGeom>
        </p:spPr>
      </p:pic>
      <p:sp>
        <p:nvSpPr>
          <p:cNvPr id="18" name="Flecha a la derecha con bandas 17"/>
          <p:cNvSpPr/>
          <p:nvPr/>
        </p:nvSpPr>
        <p:spPr>
          <a:xfrm rot="1926979">
            <a:off x="4699755" y="2521508"/>
            <a:ext cx="1876912" cy="484632"/>
          </a:xfrm>
          <a:prstGeom prst="strip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Flecha a la derecha con bandas 18"/>
          <p:cNvSpPr/>
          <p:nvPr/>
        </p:nvSpPr>
        <p:spPr>
          <a:xfrm>
            <a:off x="5298748" y="3725298"/>
            <a:ext cx="978408" cy="484632"/>
          </a:xfrm>
          <a:prstGeom prst="strip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Flecha a la derecha con bandas 21"/>
          <p:cNvSpPr/>
          <p:nvPr/>
        </p:nvSpPr>
        <p:spPr>
          <a:xfrm rot="19973282">
            <a:off x="5347842" y="4860212"/>
            <a:ext cx="1555220" cy="484632"/>
          </a:xfrm>
          <a:prstGeom prst="strip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6897" y="3309497"/>
            <a:ext cx="3232839" cy="1321881"/>
          </a:xfrm>
          <a:prstGeom prst="rect">
            <a:avLst/>
          </a:prstGeom>
        </p:spPr>
      </p:pic>
      <p:sp>
        <p:nvSpPr>
          <p:cNvPr id="23" name="Flecha a la derecha con bandas 22"/>
          <p:cNvSpPr/>
          <p:nvPr/>
        </p:nvSpPr>
        <p:spPr>
          <a:xfrm rot="3072236">
            <a:off x="7075804" y="2481396"/>
            <a:ext cx="978408" cy="484632"/>
          </a:xfrm>
          <a:prstGeom prst="strip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Flecha a la derecha con bandas 24"/>
          <p:cNvSpPr/>
          <p:nvPr/>
        </p:nvSpPr>
        <p:spPr>
          <a:xfrm rot="16200000">
            <a:off x="8754606" y="5096367"/>
            <a:ext cx="667831" cy="484632"/>
          </a:xfrm>
          <a:prstGeom prst="strip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53316" y="124242"/>
            <a:ext cx="2562225" cy="1781175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80542" y="1148905"/>
            <a:ext cx="3828002" cy="1276001"/>
          </a:xfrm>
          <a:prstGeom prst="rect">
            <a:avLst/>
          </a:prstGeom>
        </p:spPr>
      </p:pic>
      <p:sp>
        <p:nvSpPr>
          <p:cNvPr id="27" name="Flecha a la derecha con bandas 26"/>
          <p:cNvSpPr/>
          <p:nvPr/>
        </p:nvSpPr>
        <p:spPr>
          <a:xfrm rot="5400000">
            <a:off x="9592408" y="2110621"/>
            <a:ext cx="1447789" cy="484632"/>
          </a:xfrm>
          <a:prstGeom prst="strip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8964" y="4067211"/>
            <a:ext cx="2105304" cy="1128333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3327"/>
            <a:ext cx="2583487" cy="1007156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2290483"/>
            <a:ext cx="2397876" cy="843697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2327" y="5499042"/>
            <a:ext cx="2055549" cy="391153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4756" y="6084840"/>
            <a:ext cx="2775947" cy="573171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148282" y="254431"/>
            <a:ext cx="117375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>
              <a:defRPr sz="3600">
                <a:latin typeface="Oswald SemiBold" pitchFamily="2" charset="0"/>
                <a:ea typeface="Roboto Medium" panose="02000000000000000000" pitchFamily="2" charset="0"/>
              </a:defRPr>
            </a:lvl1pPr>
          </a:lstStyle>
          <a:p>
            <a:r>
              <a:rPr lang="es-ES" dirty="0"/>
              <a:t>VI Propuestas de actuación para impulsar la Economía Naranja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8217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36586" y="1741767"/>
            <a:ext cx="46072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Roboto" panose="02000000000000000000" pitchFamily="2" charset="0"/>
                <a:ea typeface="Roboto" panose="02000000000000000000" pitchFamily="2" charset="0"/>
              </a:rPr>
              <a:t>1. Identificación, activación y promoción de aquellas iniciativas facilitadoras de la Estrategia Naranja en el conjunto de la cuádruple hélice </a:t>
            </a:r>
            <a:endParaRPr lang="es-ES" sz="2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Estrella de 7 puntas 3"/>
          <p:cNvSpPr/>
          <p:nvPr/>
        </p:nvSpPr>
        <p:spPr>
          <a:xfrm>
            <a:off x="827902" y="4609070"/>
            <a:ext cx="580769" cy="481915"/>
          </a:xfrm>
          <a:prstGeom prst="star7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7" name="Conector recto de flecha 6"/>
          <p:cNvCxnSpPr>
            <a:stCxn id="4" idx="3"/>
          </p:cNvCxnSpPr>
          <p:nvPr/>
        </p:nvCxnSpPr>
        <p:spPr>
          <a:xfrm flipH="1">
            <a:off x="123568" y="5090988"/>
            <a:ext cx="865486" cy="1112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trella de 7 puntas 10"/>
          <p:cNvSpPr/>
          <p:nvPr/>
        </p:nvSpPr>
        <p:spPr>
          <a:xfrm>
            <a:off x="1309817" y="5622325"/>
            <a:ext cx="518984" cy="566230"/>
          </a:xfrm>
          <a:prstGeom prst="star7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5" name="Conector recto de flecha 14"/>
          <p:cNvCxnSpPr>
            <a:stCxn id="11" idx="0"/>
          </p:cNvCxnSpPr>
          <p:nvPr/>
        </p:nvCxnSpPr>
        <p:spPr>
          <a:xfrm>
            <a:off x="1777406" y="5734474"/>
            <a:ext cx="904010" cy="6045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strella de 7 puntas 23"/>
          <p:cNvSpPr/>
          <p:nvPr/>
        </p:nvSpPr>
        <p:spPr>
          <a:xfrm>
            <a:off x="236586" y="5424616"/>
            <a:ext cx="914400" cy="914400"/>
          </a:xfrm>
          <a:prstGeom prst="star7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7" name="Conector recto de flecha 26"/>
          <p:cNvCxnSpPr>
            <a:stCxn id="24" idx="6"/>
          </p:cNvCxnSpPr>
          <p:nvPr/>
        </p:nvCxnSpPr>
        <p:spPr>
          <a:xfrm flipH="1" flipV="1">
            <a:off x="681429" y="4831490"/>
            <a:ext cx="12357" cy="5931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strella de 7 puntas 27"/>
          <p:cNvSpPr/>
          <p:nvPr/>
        </p:nvSpPr>
        <p:spPr>
          <a:xfrm>
            <a:off x="1927655" y="4609070"/>
            <a:ext cx="308918" cy="368498"/>
          </a:xfrm>
          <a:prstGeom prst="star7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0" name="Conector recto de flecha 29"/>
          <p:cNvCxnSpPr>
            <a:stCxn id="28" idx="3"/>
          </p:cNvCxnSpPr>
          <p:nvPr/>
        </p:nvCxnSpPr>
        <p:spPr>
          <a:xfrm>
            <a:off x="2013374" y="4977570"/>
            <a:ext cx="124345" cy="4099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uadroTexto 31"/>
          <p:cNvSpPr txBox="1"/>
          <p:nvPr/>
        </p:nvSpPr>
        <p:spPr>
          <a:xfrm>
            <a:off x="5531883" y="1803334"/>
            <a:ext cx="62564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s-ES" dirty="0" smtClean="0"/>
              <a:t>2. </a:t>
            </a:r>
            <a:r>
              <a:rPr lang="es-ES" dirty="0"/>
              <a:t>alinearlas, con estructuras formales e informales y encajarlas en políticas  de regulación a nivel local y regional e insertarlas en las directrices europeas con el objetivo inicial de consolidar una nube de acciones con suficiente masa crítica para tener efectos transformadores a nivel de </a:t>
            </a:r>
            <a:r>
              <a:rPr lang="es-ES" dirty="0" smtClean="0"/>
              <a:t>nicho</a:t>
            </a:r>
            <a:endParaRPr lang="es-ES" dirty="0"/>
          </a:p>
        </p:txBody>
      </p:sp>
      <p:sp>
        <p:nvSpPr>
          <p:cNvPr id="33" name="Estrella de 7 puntas 32"/>
          <p:cNvSpPr/>
          <p:nvPr/>
        </p:nvSpPr>
        <p:spPr>
          <a:xfrm>
            <a:off x="840773" y="3645712"/>
            <a:ext cx="580769" cy="481915"/>
          </a:xfrm>
          <a:prstGeom prst="star7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4" name="Conector recto de flecha 33"/>
          <p:cNvCxnSpPr>
            <a:stCxn id="33" idx="3"/>
          </p:cNvCxnSpPr>
          <p:nvPr/>
        </p:nvCxnSpPr>
        <p:spPr>
          <a:xfrm flipH="1">
            <a:off x="136439" y="4127630"/>
            <a:ext cx="865486" cy="1112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strella de 7 puntas 34"/>
          <p:cNvSpPr/>
          <p:nvPr/>
        </p:nvSpPr>
        <p:spPr>
          <a:xfrm>
            <a:off x="1322688" y="4658967"/>
            <a:ext cx="518984" cy="566230"/>
          </a:xfrm>
          <a:prstGeom prst="star7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6" name="Conector recto de flecha 35"/>
          <p:cNvCxnSpPr>
            <a:stCxn id="35" idx="0"/>
          </p:cNvCxnSpPr>
          <p:nvPr/>
        </p:nvCxnSpPr>
        <p:spPr>
          <a:xfrm>
            <a:off x="1790277" y="4771116"/>
            <a:ext cx="904010" cy="6045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Estrella de 7 puntas 36"/>
          <p:cNvSpPr/>
          <p:nvPr/>
        </p:nvSpPr>
        <p:spPr>
          <a:xfrm>
            <a:off x="2842569" y="4238838"/>
            <a:ext cx="914400" cy="914400"/>
          </a:xfrm>
          <a:prstGeom prst="star7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8" name="Conector recto de flecha 37"/>
          <p:cNvCxnSpPr>
            <a:stCxn id="37" idx="6"/>
          </p:cNvCxnSpPr>
          <p:nvPr/>
        </p:nvCxnSpPr>
        <p:spPr>
          <a:xfrm flipH="1" flipV="1">
            <a:off x="3287412" y="3645712"/>
            <a:ext cx="12357" cy="5931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Estrella de 7 puntas 38"/>
          <p:cNvSpPr/>
          <p:nvPr/>
        </p:nvSpPr>
        <p:spPr>
          <a:xfrm>
            <a:off x="2373012" y="3791969"/>
            <a:ext cx="308918" cy="368498"/>
          </a:xfrm>
          <a:prstGeom prst="star7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40" name="Conector recto de flecha 39"/>
          <p:cNvCxnSpPr>
            <a:stCxn id="39" idx="3"/>
          </p:cNvCxnSpPr>
          <p:nvPr/>
        </p:nvCxnSpPr>
        <p:spPr>
          <a:xfrm>
            <a:off x="2458731" y="4160469"/>
            <a:ext cx="124345" cy="4099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Estrella de 7 puntas 40"/>
          <p:cNvSpPr/>
          <p:nvPr/>
        </p:nvSpPr>
        <p:spPr>
          <a:xfrm>
            <a:off x="5721179" y="4829936"/>
            <a:ext cx="580769" cy="481915"/>
          </a:xfrm>
          <a:prstGeom prst="star7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42" name="Conector recto de flecha 41"/>
          <p:cNvCxnSpPr/>
          <p:nvPr/>
        </p:nvCxnSpPr>
        <p:spPr>
          <a:xfrm flipV="1">
            <a:off x="5895202" y="4236801"/>
            <a:ext cx="1284076" cy="11306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Estrella de 7 puntas 42"/>
          <p:cNvSpPr/>
          <p:nvPr/>
        </p:nvSpPr>
        <p:spPr>
          <a:xfrm>
            <a:off x="6203094" y="5843191"/>
            <a:ext cx="518984" cy="566230"/>
          </a:xfrm>
          <a:prstGeom prst="star7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44" name="Conector recto de flecha 43"/>
          <p:cNvCxnSpPr/>
          <p:nvPr/>
        </p:nvCxnSpPr>
        <p:spPr>
          <a:xfrm flipV="1">
            <a:off x="6635492" y="5495960"/>
            <a:ext cx="1137035" cy="4301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Estrella de 7 puntas 44"/>
          <p:cNvSpPr/>
          <p:nvPr/>
        </p:nvSpPr>
        <p:spPr>
          <a:xfrm>
            <a:off x="5123081" y="5645482"/>
            <a:ext cx="914400" cy="914400"/>
          </a:xfrm>
          <a:prstGeom prst="star7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46" name="Conector recto de flecha 45"/>
          <p:cNvCxnSpPr>
            <a:stCxn id="45" idx="6"/>
          </p:cNvCxnSpPr>
          <p:nvPr/>
        </p:nvCxnSpPr>
        <p:spPr>
          <a:xfrm flipV="1">
            <a:off x="5580281" y="5014185"/>
            <a:ext cx="562127" cy="6312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Estrella de 7 puntas 46"/>
          <p:cNvSpPr/>
          <p:nvPr/>
        </p:nvSpPr>
        <p:spPr>
          <a:xfrm>
            <a:off x="6820932" y="4829936"/>
            <a:ext cx="308918" cy="368498"/>
          </a:xfrm>
          <a:prstGeom prst="star7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48" name="Conector recto de flecha 47"/>
          <p:cNvCxnSpPr>
            <a:stCxn id="47" idx="3"/>
          </p:cNvCxnSpPr>
          <p:nvPr/>
        </p:nvCxnSpPr>
        <p:spPr>
          <a:xfrm>
            <a:off x="6906651" y="5198436"/>
            <a:ext cx="124345" cy="4099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Estrella de 7 puntas 48"/>
          <p:cNvSpPr/>
          <p:nvPr/>
        </p:nvSpPr>
        <p:spPr>
          <a:xfrm>
            <a:off x="5734050" y="3866578"/>
            <a:ext cx="580769" cy="481915"/>
          </a:xfrm>
          <a:prstGeom prst="star7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0" name="Conector recto de flecha 49"/>
          <p:cNvCxnSpPr>
            <a:stCxn id="49" idx="3"/>
          </p:cNvCxnSpPr>
          <p:nvPr/>
        </p:nvCxnSpPr>
        <p:spPr>
          <a:xfrm flipV="1">
            <a:off x="5895202" y="3732366"/>
            <a:ext cx="1234648" cy="6161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Estrella de 7 puntas 50"/>
          <p:cNvSpPr/>
          <p:nvPr/>
        </p:nvSpPr>
        <p:spPr>
          <a:xfrm>
            <a:off x="6215965" y="4879833"/>
            <a:ext cx="518984" cy="566230"/>
          </a:xfrm>
          <a:prstGeom prst="star7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2" name="Conector recto de flecha 51"/>
          <p:cNvCxnSpPr>
            <a:stCxn id="51" idx="0"/>
          </p:cNvCxnSpPr>
          <p:nvPr/>
        </p:nvCxnSpPr>
        <p:spPr>
          <a:xfrm flipV="1">
            <a:off x="6683554" y="4636375"/>
            <a:ext cx="928122" cy="3556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Estrella de 7 puntas 52"/>
          <p:cNvSpPr/>
          <p:nvPr/>
        </p:nvSpPr>
        <p:spPr>
          <a:xfrm>
            <a:off x="7735846" y="4459704"/>
            <a:ext cx="914400" cy="914400"/>
          </a:xfrm>
          <a:prstGeom prst="star7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4" name="Conector recto de flecha 53"/>
          <p:cNvCxnSpPr>
            <a:stCxn id="53" idx="6"/>
          </p:cNvCxnSpPr>
          <p:nvPr/>
        </p:nvCxnSpPr>
        <p:spPr>
          <a:xfrm flipV="1">
            <a:off x="8193046" y="4107535"/>
            <a:ext cx="816059" cy="3521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Estrella de 7 puntas 54"/>
          <p:cNvSpPr/>
          <p:nvPr/>
        </p:nvSpPr>
        <p:spPr>
          <a:xfrm>
            <a:off x="7266289" y="4012835"/>
            <a:ext cx="308918" cy="368498"/>
          </a:xfrm>
          <a:prstGeom prst="star7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6" name="Conector recto de flecha 55"/>
          <p:cNvCxnSpPr>
            <a:stCxn id="55" idx="3"/>
          </p:cNvCxnSpPr>
          <p:nvPr/>
        </p:nvCxnSpPr>
        <p:spPr>
          <a:xfrm flipV="1">
            <a:off x="7352008" y="3643675"/>
            <a:ext cx="841038" cy="7376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CuadroTexto 64"/>
          <p:cNvSpPr txBox="1"/>
          <p:nvPr/>
        </p:nvSpPr>
        <p:spPr>
          <a:xfrm>
            <a:off x="608607" y="1284823"/>
            <a:ext cx="209615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dirty="0" smtClean="0"/>
              <a:t>ACCIONES AISLADAS</a:t>
            </a:r>
            <a:endParaRPr lang="es-ES" dirty="0"/>
          </a:p>
        </p:txBody>
      </p:sp>
      <p:sp>
        <p:nvSpPr>
          <p:cNvPr id="66" name="CuadroTexto 65"/>
          <p:cNvSpPr txBox="1"/>
          <p:nvPr/>
        </p:nvSpPr>
        <p:spPr>
          <a:xfrm>
            <a:off x="7463750" y="1379549"/>
            <a:ext cx="204254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dirty="0" smtClean="0"/>
              <a:t>IMPACTO DE NICHO</a:t>
            </a:r>
            <a:endParaRPr lang="es-ES" dirty="0"/>
          </a:p>
        </p:txBody>
      </p:sp>
      <p:sp>
        <p:nvSpPr>
          <p:cNvPr id="57" name="CuadroTexto 56"/>
          <p:cNvSpPr txBox="1"/>
          <p:nvPr/>
        </p:nvSpPr>
        <p:spPr>
          <a:xfrm>
            <a:off x="148282" y="254431"/>
            <a:ext cx="117375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>
              <a:defRPr sz="3600">
                <a:latin typeface="Oswald SemiBold" pitchFamily="2" charset="0"/>
                <a:ea typeface="Roboto Medium" panose="02000000000000000000" pitchFamily="2" charset="0"/>
              </a:defRPr>
            </a:lvl1pPr>
          </a:lstStyle>
          <a:p>
            <a:r>
              <a:rPr lang="es-ES" dirty="0"/>
              <a:t>VI Propuestas de actuación para impulsar la Economía Naranja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9090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36586" y="1741767"/>
            <a:ext cx="114776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Roboto" panose="02000000000000000000" pitchFamily="2" charset="0"/>
                <a:ea typeface="Roboto" panose="02000000000000000000" pitchFamily="2" charset="0"/>
              </a:rPr>
              <a:t>3. </a:t>
            </a:r>
            <a:r>
              <a:rPr lang="es-ES" sz="2000" dirty="0">
                <a:latin typeface="Roboto" panose="02000000000000000000" pitchFamily="2" charset="0"/>
                <a:ea typeface="Roboto" panose="02000000000000000000" pitchFamily="2" charset="0"/>
              </a:rPr>
              <a:t>U</a:t>
            </a:r>
            <a:r>
              <a:rPr lang="es-ES" sz="2000" dirty="0" smtClean="0">
                <a:latin typeface="Roboto" panose="02000000000000000000" pitchFamily="2" charset="0"/>
                <a:ea typeface="Roboto" panose="02000000000000000000" pitchFamily="2" charset="0"/>
              </a:rPr>
              <a:t>na </a:t>
            </a:r>
            <a:r>
              <a:rPr lang="es-ES" sz="2000" dirty="0">
                <a:latin typeface="Roboto" panose="02000000000000000000" pitchFamily="2" charset="0"/>
                <a:ea typeface="Roboto" panose="02000000000000000000" pitchFamily="2" charset="0"/>
              </a:rPr>
              <a:t>acción política decidida, dirigieran los recursos necesarios (especialmente del gobierno central y de la financiación europea) para acometer inversiones y gasto en innovación, sistema educativo, política industrial, infraestructuras estratégicas, atracción de talento e inversión directa extranjera.</a:t>
            </a:r>
          </a:p>
        </p:txBody>
      </p:sp>
      <p:sp>
        <p:nvSpPr>
          <p:cNvPr id="41" name="Estrella de 7 puntas 40"/>
          <p:cNvSpPr/>
          <p:nvPr/>
        </p:nvSpPr>
        <p:spPr>
          <a:xfrm>
            <a:off x="4399006" y="4857376"/>
            <a:ext cx="580769" cy="481915"/>
          </a:xfrm>
          <a:prstGeom prst="star7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42" name="Conector recto de flecha 41"/>
          <p:cNvCxnSpPr/>
          <p:nvPr/>
        </p:nvCxnSpPr>
        <p:spPr>
          <a:xfrm flipV="1">
            <a:off x="4573029" y="4264241"/>
            <a:ext cx="1284076" cy="11306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Estrella de 7 puntas 42"/>
          <p:cNvSpPr/>
          <p:nvPr/>
        </p:nvSpPr>
        <p:spPr>
          <a:xfrm>
            <a:off x="4880921" y="5870631"/>
            <a:ext cx="518984" cy="566230"/>
          </a:xfrm>
          <a:prstGeom prst="star7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44" name="Conector recto de flecha 43"/>
          <p:cNvCxnSpPr/>
          <p:nvPr/>
        </p:nvCxnSpPr>
        <p:spPr>
          <a:xfrm flipV="1">
            <a:off x="5313319" y="5523400"/>
            <a:ext cx="1137035" cy="4301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Estrella de 7 puntas 44"/>
          <p:cNvSpPr/>
          <p:nvPr/>
        </p:nvSpPr>
        <p:spPr>
          <a:xfrm>
            <a:off x="3800908" y="5672922"/>
            <a:ext cx="914400" cy="914400"/>
          </a:xfrm>
          <a:prstGeom prst="star7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46" name="Conector recto de flecha 45"/>
          <p:cNvCxnSpPr>
            <a:stCxn id="45" idx="6"/>
          </p:cNvCxnSpPr>
          <p:nvPr/>
        </p:nvCxnSpPr>
        <p:spPr>
          <a:xfrm flipV="1">
            <a:off x="4258108" y="5041625"/>
            <a:ext cx="562127" cy="6312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Estrella de 7 puntas 46"/>
          <p:cNvSpPr/>
          <p:nvPr/>
        </p:nvSpPr>
        <p:spPr>
          <a:xfrm>
            <a:off x="5498759" y="4857376"/>
            <a:ext cx="308918" cy="368498"/>
          </a:xfrm>
          <a:prstGeom prst="star7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48" name="Conector recto de flecha 47"/>
          <p:cNvCxnSpPr>
            <a:stCxn id="47" idx="3"/>
          </p:cNvCxnSpPr>
          <p:nvPr/>
        </p:nvCxnSpPr>
        <p:spPr>
          <a:xfrm>
            <a:off x="5584478" y="5225876"/>
            <a:ext cx="124345" cy="4099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Estrella de 7 puntas 48"/>
          <p:cNvSpPr/>
          <p:nvPr/>
        </p:nvSpPr>
        <p:spPr>
          <a:xfrm>
            <a:off x="4411877" y="3894018"/>
            <a:ext cx="580769" cy="481915"/>
          </a:xfrm>
          <a:prstGeom prst="star7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0" name="Conector recto de flecha 49"/>
          <p:cNvCxnSpPr>
            <a:stCxn id="49" idx="3"/>
          </p:cNvCxnSpPr>
          <p:nvPr/>
        </p:nvCxnSpPr>
        <p:spPr>
          <a:xfrm flipV="1">
            <a:off x="4573029" y="3759806"/>
            <a:ext cx="1234648" cy="6161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Estrella de 7 puntas 50"/>
          <p:cNvSpPr/>
          <p:nvPr/>
        </p:nvSpPr>
        <p:spPr>
          <a:xfrm>
            <a:off x="4893792" y="4907273"/>
            <a:ext cx="518984" cy="566230"/>
          </a:xfrm>
          <a:prstGeom prst="star7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2" name="Conector recto de flecha 51"/>
          <p:cNvCxnSpPr>
            <a:stCxn id="51" idx="0"/>
          </p:cNvCxnSpPr>
          <p:nvPr/>
        </p:nvCxnSpPr>
        <p:spPr>
          <a:xfrm flipV="1">
            <a:off x="5361381" y="4663815"/>
            <a:ext cx="928122" cy="3556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Estrella de 7 puntas 52"/>
          <p:cNvSpPr/>
          <p:nvPr/>
        </p:nvSpPr>
        <p:spPr>
          <a:xfrm>
            <a:off x="6413673" y="4487144"/>
            <a:ext cx="914400" cy="914400"/>
          </a:xfrm>
          <a:prstGeom prst="star7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4" name="Conector recto de flecha 53"/>
          <p:cNvCxnSpPr>
            <a:stCxn id="53" idx="6"/>
          </p:cNvCxnSpPr>
          <p:nvPr/>
        </p:nvCxnSpPr>
        <p:spPr>
          <a:xfrm flipV="1">
            <a:off x="6870873" y="4134975"/>
            <a:ext cx="816059" cy="3521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Estrella de 7 puntas 54"/>
          <p:cNvSpPr/>
          <p:nvPr/>
        </p:nvSpPr>
        <p:spPr>
          <a:xfrm>
            <a:off x="5944116" y="4040275"/>
            <a:ext cx="308918" cy="368498"/>
          </a:xfrm>
          <a:prstGeom prst="star7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6" name="Conector recto de flecha 55"/>
          <p:cNvCxnSpPr>
            <a:stCxn id="55" idx="3"/>
          </p:cNvCxnSpPr>
          <p:nvPr/>
        </p:nvCxnSpPr>
        <p:spPr>
          <a:xfrm flipV="1">
            <a:off x="6029835" y="3671115"/>
            <a:ext cx="841038" cy="7376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CuadroTexto 64"/>
          <p:cNvSpPr txBox="1"/>
          <p:nvPr/>
        </p:nvSpPr>
        <p:spPr>
          <a:xfrm>
            <a:off x="608607" y="1284823"/>
            <a:ext cx="253441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dirty="0" smtClean="0"/>
              <a:t>IMPACTO EN EL MODELO</a:t>
            </a:r>
            <a:endParaRPr lang="es-ES" dirty="0"/>
          </a:p>
        </p:txBody>
      </p:sp>
      <p:sp>
        <p:nvSpPr>
          <p:cNvPr id="57" name="Estrella de 7 puntas 56"/>
          <p:cNvSpPr/>
          <p:nvPr/>
        </p:nvSpPr>
        <p:spPr>
          <a:xfrm>
            <a:off x="6182576" y="5006898"/>
            <a:ext cx="580769" cy="481915"/>
          </a:xfrm>
          <a:prstGeom prst="star7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8" name="Conector recto de flecha 57"/>
          <p:cNvCxnSpPr/>
          <p:nvPr/>
        </p:nvCxnSpPr>
        <p:spPr>
          <a:xfrm flipV="1">
            <a:off x="6356599" y="4413763"/>
            <a:ext cx="1284076" cy="11306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Estrella de 7 puntas 58"/>
          <p:cNvSpPr/>
          <p:nvPr/>
        </p:nvSpPr>
        <p:spPr>
          <a:xfrm>
            <a:off x="6664491" y="6020153"/>
            <a:ext cx="518984" cy="566230"/>
          </a:xfrm>
          <a:prstGeom prst="star7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60" name="Conector recto de flecha 59"/>
          <p:cNvCxnSpPr/>
          <p:nvPr/>
        </p:nvCxnSpPr>
        <p:spPr>
          <a:xfrm flipV="1">
            <a:off x="7096889" y="5672922"/>
            <a:ext cx="1137035" cy="4301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Estrella de 7 puntas 60"/>
          <p:cNvSpPr/>
          <p:nvPr/>
        </p:nvSpPr>
        <p:spPr>
          <a:xfrm>
            <a:off x="5584478" y="5822444"/>
            <a:ext cx="914400" cy="914400"/>
          </a:xfrm>
          <a:prstGeom prst="star7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62" name="Conector recto de flecha 61"/>
          <p:cNvCxnSpPr>
            <a:stCxn id="61" idx="6"/>
          </p:cNvCxnSpPr>
          <p:nvPr/>
        </p:nvCxnSpPr>
        <p:spPr>
          <a:xfrm flipV="1">
            <a:off x="6041678" y="5191147"/>
            <a:ext cx="562127" cy="6312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Estrella de 7 puntas 62"/>
          <p:cNvSpPr/>
          <p:nvPr/>
        </p:nvSpPr>
        <p:spPr>
          <a:xfrm>
            <a:off x="7282329" y="5006898"/>
            <a:ext cx="308918" cy="368498"/>
          </a:xfrm>
          <a:prstGeom prst="star7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64" name="Conector recto de flecha 63"/>
          <p:cNvCxnSpPr>
            <a:stCxn id="63" idx="3"/>
          </p:cNvCxnSpPr>
          <p:nvPr/>
        </p:nvCxnSpPr>
        <p:spPr>
          <a:xfrm>
            <a:off x="7368048" y="5375398"/>
            <a:ext cx="124345" cy="4099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Estrella de 7 puntas 66"/>
          <p:cNvSpPr/>
          <p:nvPr/>
        </p:nvSpPr>
        <p:spPr>
          <a:xfrm>
            <a:off x="6195447" y="4043540"/>
            <a:ext cx="580769" cy="481915"/>
          </a:xfrm>
          <a:prstGeom prst="star7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68" name="Conector recto de flecha 67"/>
          <p:cNvCxnSpPr>
            <a:stCxn id="67" idx="3"/>
          </p:cNvCxnSpPr>
          <p:nvPr/>
        </p:nvCxnSpPr>
        <p:spPr>
          <a:xfrm flipV="1">
            <a:off x="6356599" y="3909328"/>
            <a:ext cx="1234648" cy="6161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Estrella de 7 puntas 68"/>
          <p:cNvSpPr/>
          <p:nvPr/>
        </p:nvSpPr>
        <p:spPr>
          <a:xfrm>
            <a:off x="6677362" y="5056795"/>
            <a:ext cx="518984" cy="566230"/>
          </a:xfrm>
          <a:prstGeom prst="star7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70" name="Conector recto de flecha 69"/>
          <p:cNvCxnSpPr>
            <a:stCxn id="69" idx="0"/>
          </p:cNvCxnSpPr>
          <p:nvPr/>
        </p:nvCxnSpPr>
        <p:spPr>
          <a:xfrm flipV="1">
            <a:off x="7144951" y="4813337"/>
            <a:ext cx="928122" cy="3556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Estrella de 7 puntas 70"/>
          <p:cNvSpPr/>
          <p:nvPr/>
        </p:nvSpPr>
        <p:spPr>
          <a:xfrm>
            <a:off x="8197243" y="4636666"/>
            <a:ext cx="914400" cy="914400"/>
          </a:xfrm>
          <a:prstGeom prst="star7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72" name="Conector recto de flecha 71"/>
          <p:cNvCxnSpPr>
            <a:stCxn id="71" idx="6"/>
          </p:cNvCxnSpPr>
          <p:nvPr/>
        </p:nvCxnSpPr>
        <p:spPr>
          <a:xfrm flipV="1">
            <a:off x="8654443" y="4284497"/>
            <a:ext cx="816059" cy="3521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Estrella de 7 puntas 72"/>
          <p:cNvSpPr/>
          <p:nvPr/>
        </p:nvSpPr>
        <p:spPr>
          <a:xfrm>
            <a:off x="7727686" y="4189797"/>
            <a:ext cx="308918" cy="368498"/>
          </a:xfrm>
          <a:prstGeom prst="star7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74" name="Conector recto de flecha 73"/>
          <p:cNvCxnSpPr>
            <a:stCxn id="73" idx="3"/>
          </p:cNvCxnSpPr>
          <p:nvPr/>
        </p:nvCxnSpPr>
        <p:spPr>
          <a:xfrm flipV="1">
            <a:off x="7813405" y="3820637"/>
            <a:ext cx="841038" cy="7376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entágono 1"/>
          <p:cNvSpPr/>
          <p:nvPr/>
        </p:nvSpPr>
        <p:spPr>
          <a:xfrm rot="19571400">
            <a:off x="2444133" y="4015543"/>
            <a:ext cx="3052209" cy="484632"/>
          </a:xfrm>
          <a:prstGeom prst="homePlat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I+D</a:t>
            </a:r>
            <a:endParaRPr lang="es-ES" dirty="0"/>
          </a:p>
        </p:txBody>
      </p:sp>
      <p:sp>
        <p:nvSpPr>
          <p:cNvPr id="75" name="Pentágono 74"/>
          <p:cNvSpPr/>
          <p:nvPr/>
        </p:nvSpPr>
        <p:spPr>
          <a:xfrm rot="19571400">
            <a:off x="3856428" y="5108685"/>
            <a:ext cx="3052209" cy="484632"/>
          </a:xfrm>
          <a:prstGeom prst="homePlat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INVERSIONES EN INFRAEST</a:t>
            </a:r>
            <a:endParaRPr lang="es-ES" dirty="0"/>
          </a:p>
        </p:txBody>
      </p:sp>
      <p:sp>
        <p:nvSpPr>
          <p:cNvPr id="76" name="Pentágono 75"/>
          <p:cNvSpPr/>
          <p:nvPr/>
        </p:nvSpPr>
        <p:spPr>
          <a:xfrm rot="19571400">
            <a:off x="7342203" y="5628315"/>
            <a:ext cx="3052209" cy="484632"/>
          </a:xfrm>
          <a:prstGeom prst="homePlat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EDUCACIÓN</a:t>
            </a:r>
            <a:endParaRPr lang="es-ES" dirty="0"/>
          </a:p>
        </p:txBody>
      </p:sp>
      <p:sp>
        <p:nvSpPr>
          <p:cNvPr id="77" name="Pentágono 76"/>
          <p:cNvSpPr/>
          <p:nvPr/>
        </p:nvSpPr>
        <p:spPr>
          <a:xfrm rot="19571400">
            <a:off x="7764511" y="3825555"/>
            <a:ext cx="3052209" cy="484632"/>
          </a:xfrm>
          <a:prstGeom prst="homePlat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POLÍTICA INDUSTRIAL</a:t>
            </a:r>
            <a:endParaRPr lang="es-ES" dirty="0"/>
          </a:p>
        </p:txBody>
      </p:sp>
      <p:sp>
        <p:nvSpPr>
          <p:cNvPr id="66" name="CuadroTexto 65"/>
          <p:cNvSpPr txBox="1"/>
          <p:nvPr/>
        </p:nvSpPr>
        <p:spPr>
          <a:xfrm>
            <a:off x="148282" y="254431"/>
            <a:ext cx="117375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>
              <a:defRPr sz="3600">
                <a:latin typeface="Oswald SemiBold" pitchFamily="2" charset="0"/>
                <a:ea typeface="Roboto Medium" panose="02000000000000000000" pitchFamily="2" charset="0"/>
              </a:defRPr>
            </a:lvl1pPr>
          </a:lstStyle>
          <a:p>
            <a:r>
              <a:rPr lang="es-ES" dirty="0"/>
              <a:t>VI Propuestas de actuación para impulsar la Economía Naranja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9263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ágono 3"/>
          <p:cNvSpPr/>
          <p:nvPr/>
        </p:nvSpPr>
        <p:spPr>
          <a:xfrm rot="19491250">
            <a:off x="3953523" y="1614445"/>
            <a:ext cx="8777689" cy="3033090"/>
          </a:xfrm>
          <a:prstGeom prst="homePlate">
            <a:avLst/>
          </a:prstGeom>
          <a:solidFill>
            <a:srgbClr val="5B9BD5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Estrella de 7 puntas 40"/>
          <p:cNvSpPr/>
          <p:nvPr/>
        </p:nvSpPr>
        <p:spPr>
          <a:xfrm>
            <a:off x="4399006" y="4857376"/>
            <a:ext cx="580769" cy="481915"/>
          </a:xfrm>
          <a:prstGeom prst="star7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42" name="Conector recto de flecha 41"/>
          <p:cNvCxnSpPr/>
          <p:nvPr/>
        </p:nvCxnSpPr>
        <p:spPr>
          <a:xfrm flipV="1">
            <a:off x="4573029" y="4264241"/>
            <a:ext cx="1284076" cy="11306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Estrella de 7 puntas 42"/>
          <p:cNvSpPr/>
          <p:nvPr/>
        </p:nvSpPr>
        <p:spPr>
          <a:xfrm>
            <a:off x="4880921" y="5870631"/>
            <a:ext cx="518984" cy="566230"/>
          </a:xfrm>
          <a:prstGeom prst="star7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44" name="Conector recto de flecha 43"/>
          <p:cNvCxnSpPr/>
          <p:nvPr/>
        </p:nvCxnSpPr>
        <p:spPr>
          <a:xfrm flipV="1">
            <a:off x="5313319" y="5523400"/>
            <a:ext cx="1137035" cy="4301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Estrella de 7 puntas 44"/>
          <p:cNvSpPr/>
          <p:nvPr/>
        </p:nvSpPr>
        <p:spPr>
          <a:xfrm>
            <a:off x="3800908" y="5672922"/>
            <a:ext cx="914400" cy="914400"/>
          </a:xfrm>
          <a:prstGeom prst="star7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46" name="Conector recto de flecha 45"/>
          <p:cNvCxnSpPr>
            <a:stCxn id="45" idx="6"/>
          </p:cNvCxnSpPr>
          <p:nvPr/>
        </p:nvCxnSpPr>
        <p:spPr>
          <a:xfrm flipV="1">
            <a:off x="4258108" y="5041625"/>
            <a:ext cx="562127" cy="6312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Estrella de 7 puntas 46"/>
          <p:cNvSpPr/>
          <p:nvPr/>
        </p:nvSpPr>
        <p:spPr>
          <a:xfrm>
            <a:off x="5498759" y="4857376"/>
            <a:ext cx="308918" cy="368498"/>
          </a:xfrm>
          <a:prstGeom prst="star7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48" name="Conector recto de flecha 47"/>
          <p:cNvCxnSpPr>
            <a:stCxn id="47" idx="3"/>
          </p:cNvCxnSpPr>
          <p:nvPr/>
        </p:nvCxnSpPr>
        <p:spPr>
          <a:xfrm>
            <a:off x="5584478" y="5225876"/>
            <a:ext cx="124345" cy="4099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Estrella de 7 puntas 48"/>
          <p:cNvSpPr/>
          <p:nvPr/>
        </p:nvSpPr>
        <p:spPr>
          <a:xfrm>
            <a:off x="4411877" y="3894018"/>
            <a:ext cx="580769" cy="481915"/>
          </a:xfrm>
          <a:prstGeom prst="star7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0" name="Conector recto de flecha 49"/>
          <p:cNvCxnSpPr>
            <a:stCxn id="49" idx="3"/>
          </p:cNvCxnSpPr>
          <p:nvPr/>
        </p:nvCxnSpPr>
        <p:spPr>
          <a:xfrm flipV="1">
            <a:off x="4573029" y="3759806"/>
            <a:ext cx="1234648" cy="6161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Estrella de 7 puntas 50"/>
          <p:cNvSpPr/>
          <p:nvPr/>
        </p:nvSpPr>
        <p:spPr>
          <a:xfrm>
            <a:off x="4893792" y="4907273"/>
            <a:ext cx="518984" cy="566230"/>
          </a:xfrm>
          <a:prstGeom prst="star7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2" name="Conector recto de flecha 51"/>
          <p:cNvCxnSpPr>
            <a:stCxn id="51" idx="0"/>
          </p:cNvCxnSpPr>
          <p:nvPr/>
        </p:nvCxnSpPr>
        <p:spPr>
          <a:xfrm flipV="1">
            <a:off x="5361381" y="4663815"/>
            <a:ext cx="928122" cy="3556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Estrella de 7 puntas 52"/>
          <p:cNvSpPr/>
          <p:nvPr/>
        </p:nvSpPr>
        <p:spPr>
          <a:xfrm>
            <a:off x="6413673" y="4487144"/>
            <a:ext cx="914400" cy="914400"/>
          </a:xfrm>
          <a:prstGeom prst="star7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4" name="Conector recto de flecha 53"/>
          <p:cNvCxnSpPr>
            <a:stCxn id="53" idx="6"/>
          </p:cNvCxnSpPr>
          <p:nvPr/>
        </p:nvCxnSpPr>
        <p:spPr>
          <a:xfrm flipV="1">
            <a:off x="6870873" y="4134975"/>
            <a:ext cx="816059" cy="3521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Estrella de 7 puntas 54"/>
          <p:cNvSpPr/>
          <p:nvPr/>
        </p:nvSpPr>
        <p:spPr>
          <a:xfrm>
            <a:off x="5944116" y="4040275"/>
            <a:ext cx="308918" cy="368498"/>
          </a:xfrm>
          <a:prstGeom prst="star7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6" name="Conector recto de flecha 55"/>
          <p:cNvCxnSpPr>
            <a:stCxn id="55" idx="3"/>
          </p:cNvCxnSpPr>
          <p:nvPr/>
        </p:nvCxnSpPr>
        <p:spPr>
          <a:xfrm flipV="1">
            <a:off x="6029835" y="3671115"/>
            <a:ext cx="841038" cy="7376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CuadroTexto 64"/>
          <p:cNvSpPr txBox="1"/>
          <p:nvPr/>
        </p:nvSpPr>
        <p:spPr>
          <a:xfrm>
            <a:off x="608607" y="1284823"/>
            <a:ext cx="250741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dirty="0" smtClean="0"/>
              <a:t>IMPACTO EN EL SISTEMA</a:t>
            </a:r>
            <a:endParaRPr lang="es-ES" dirty="0"/>
          </a:p>
        </p:txBody>
      </p:sp>
      <p:sp>
        <p:nvSpPr>
          <p:cNvPr id="57" name="Estrella de 7 puntas 56"/>
          <p:cNvSpPr/>
          <p:nvPr/>
        </p:nvSpPr>
        <p:spPr>
          <a:xfrm>
            <a:off x="6182576" y="5006898"/>
            <a:ext cx="580769" cy="481915"/>
          </a:xfrm>
          <a:prstGeom prst="star7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8" name="Conector recto de flecha 57"/>
          <p:cNvCxnSpPr/>
          <p:nvPr/>
        </p:nvCxnSpPr>
        <p:spPr>
          <a:xfrm flipV="1">
            <a:off x="6356599" y="4413763"/>
            <a:ext cx="1284076" cy="11306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Estrella de 7 puntas 58"/>
          <p:cNvSpPr/>
          <p:nvPr/>
        </p:nvSpPr>
        <p:spPr>
          <a:xfrm>
            <a:off x="6664491" y="6020153"/>
            <a:ext cx="518984" cy="566230"/>
          </a:xfrm>
          <a:prstGeom prst="star7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60" name="Conector recto de flecha 59"/>
          <p:cNvCxnSpPr/>
          <p:nvPr/>
        </p:nvCxnSpPr>
        <p:spPr>
          <a:xfrm flipV="1">
            <a:off x="7096889" y="5672922"/>
            <a:ext cx="1137035" cy="4301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Estrella de 7 puntas 60"/>
          <p:cNvSpPr/>
          <p:nvPr/>
        </p:nvSpPr>
        <p:spPr>
          <a:xfrm>
            <a:off x="5584478" y="5822444"/>
            <a:ext cx="914400" cy="914400"/>
          </a:xfrm>
          <a:prstGeom prst="star7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62" name="Conector recto de flecha 61"/>
          <p:cNvCxnSpPr>
            <a:stCxn id="61" idx="6"/>
          </p:cNvCxnSpPr>
          <p:nvPr/>
        </p:nvCxnSpPr>
        <p:spPr>
          <a:xfrm flipV="1">
            <a:off x="6041678" y="5191147"/>
            <a:ext cx="562127" cy="6312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Estrella de 7 puntas 62"/>
          <p:cNvSpPr/>
          <p:nvPr/>
        </p:nvSpPr>
        <p:spPr>
          <a:xfrm>
            <a:off x="7282329" y="5006898"/>
            <a:ext cx="308918" cy="368498"/>
          </a:xfrm>
          <a:prstGeom prst="star7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64" name="Conector recto de flecha 63"/>
          <p:cNvCxnSpPr>
            <a:stCxn id="63" idx="3"/>
          </p:cNvCxnSpPr>
          <p:nvPr/>
        </p:nvCxnSpPr>
        <p:spPr>
          <a:xfrm>
            <a:off x="7368048" y="5375398"/>
            <a:ext cx="124345" cy="4099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Estrella de 7 puntas 66"/>
          <p:cNvSpPr/>
          <p:nvPr/>
        </p:nvSpPr>
        <p:spPr>
          <a:xfrm>
            <a:off x="6195447" y="4043540"/>
            <a:ext cx="580769" cy="481915"/>
          </a:xfrm>
          <a:prstGeom prst="star7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68" name="Conector recto de flecha 67"/>
          <p:cNvCxnSpPr>
            <a:stCxn id="67" idx="3"/>
          </p:cNvCxnSpPr>
          <p:nvPr/>
        </p:nvCxnSpPr>
        <p:spPr>
          <a:xfrm flipV="1">
            <a:off x="6356599" y="3909328"/>
            <a:ext cx="1234648" cy="6161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Estrella de 7 puntas 68"/>
          <p:cNvSpPr/>
          <p:nvPr/>
        </p:nvSpPr>
        <p:spPr>
          <a:xfrm>
            <a:off x="6677362" y="5056795"/>
            <a:ext cx="518984" cy="566230"/>
          </a:xfrm>
          <a:prstGeom prst="star7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70" name="Conector recto de flecha 69"/>
          <p:cNvCxnSpPr>
            <a:stCxn id="69" idx="0"/>
          </p:cNvCxnSpPr>
          <p:nvPr/>
        </p:nvCxnSpPr>
        <p:spPr>
          <a:xfrm flipV="1">
            <a:off x="7144951" y="4813337"/>
            <a:ext cx="928122" cy="3556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Estrella de 7 puntas 70"/>
          <p:cNvSpPr/>
          <p:nvPr/>
        </p:nvSpPr>
        <p:spPr>
          <a:xfrm>
            <a:off x="8197243" y="4636666"/>
            <a:ext cx="914400" cy="914400"/>
          </a:xfrm>
          <a:prstGeom prst="star7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72" name="Conector recto de flecha 71"/>
          <p:cNvCxnSpPr>
            <a:stCxn id="71" idx="6"/>
          </p:cNvCxnSpPr>
          <p:nvPr/>
        </p:nvCxnSpPr>
        <p:spPr>
          <a:xfrm flipV="1">
            <a:off x="8654443" y="4284497"/>
            <a:ext cx="816059" cy="3521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Estrella de 7 puntas 72"/>
          <p:cNvSpPr/>
          <p:nvPr/>
        </p:nvSpPr>
        <p:spPr>
          <a:xfrm>
            <a:off x="7727686" y="4189797"/>
            <a:ext cx="308918" cy="368498"/>
          </a:xfrm>
          <a:prstGeom prst="star7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74" name="Conector recto de flecha 73"/>
          <p:cNvCxnSpPr>
            <a:stCxn id="73" idx="3"/>
          </p:cNvCxnSpPr>
          <p:nvPr/>
        </p:nvCxnSpPr>
        <p:spPr>
          <a:xfrm flipV="1">
            <a:off x="7813405" y="3820637"/>
            <a:ext cx="841038" cy="7376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entágono 1"/>
          <p:cNvSpPr/>
          <p:nvPr/>
        </p:nvSpPr>
        <p:spPr>
          <a:xfrm rot="19571400">
            <a:off x="2444133" y="4015543"/>
            <a:ext cx="3052209" cy="484632"/>
          </a:xfrm>
          <a:prstGeom prst="homePlat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I+D</a:t>
            </a:r>
            <a:endParaRPr lang="es-ES" dirty="0"/>
          </a:p>
        </p:txBody>
      </p:sp>
      <p:sp>
        <p:nvSpPr>
          <p:cNvPr id="75" name="Pentágono 74"/>
          <p:cNvSpPr/>
          <p:nvPr/>
        </p:nvSpPr>
        <p:spPr>
          <a:xfrm rot="19571400">
            <a:off x="3856428" y="5108685"/>
            <a:ext cx="3052209" cy="484632"/>
          </a:xfrm>
          <a:prstGeom prst="homePlat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INVERSIONES EN INFRAEST</a:t>
            </a:r>
            <a:endParaRPr lang="es-ES" dirty="0"/>
          </a:p>
        </p:txBody>
      </p:sp>
      <p:sp>
        <p:nvSpPr>
          <p:cNvPr id="76" name="Pentágono 75"/>
          <p:cNvSpPr/>
          <p:nvPr/>
        </p:nvSpPr>
        <p:spPr>
          <a:xfrm rot="19571400">
            <a:off x="7342203" y="5628315"/>
            <a:ext cx="3052209" cy="484632"/>
          </a:xfrm>
          <a:prstGeom prst="homePlat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EDUCACIÓN</a:t>
            </a:r>
            <a:endParaRPr lang="es-ES" dirty="0"/>
          </a:p>
        </p:txBody>
      </p:sp>
      <p:sp>
        <p:nvSpPr>
          <p:cNvPr id="77" name="Pentágono 76"/>
          <p:cNvSpPr/>
          <p:nvPr/>
        </p:nvSpPr>
        <p:spPr>
          <a:xfrm rot="19571400">
            <a:off x="8703923" y="3933035"/>
            <a:ext cx="3052209" cy="484632"/>
          </a:xfrm>
          <a:prstGeom prst="homePlat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POLÍTICA INDUSTRIAL</a:t>
            </a:r>
            <a:endParaRPr lang="es-ES" dirty="0"/>
          </a:p>
        </p:txBody>
      </p:sp>
      <p:sp>
        <p:nvSpPr>
          <p:cNvPr id="3" name="CuadroTexto 2"/>
          <p:cNvSpPr txBox="1"/>
          <p:nvPr/>
        </p:nvSpPr>
        <p:spPr>
          <a:xfrm>
            <a:off x="236586" y="1741767"/>
            <a:ext cx="11477619" cy="2862322"/>
          </a:xfrm>
          <a:prstGeom prst="rect">
            <a:avLst/>
          </a:prstGeom>
          <a:solidFill>
            <a:srgbClr val="F8F8F8">
              <a:alpha val="76078"/>
            </a:srgbClr>
          </a:solidFill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Roboto" panose="02000000000000000000" pitchFamily="2" charset="0"/>
                <a:ea typeface="Roboto" panose="02000000000000000000" pitchFamily="2" charset="0"/>
              </a:rPr>
              <a:t>4. Finalmente podríamos hablar de una tercera fase de cambio en el que </a:t>
            </a:r>
            <a:r>
              <a:rPr lang="es-ES" sz="2000" b="1" dirty="0">
                <a:latin typeface="Roboto" panose="02000000000000000000" pitchFamily="2" charset="0"/>
                <a:ea typeface="Roboto" panose="02000000000000000000" pitchFamily="2" charset="0"/>
              </a:rPr>
              <a:t>no solo nos refiriéramos a la transformación del modelo económico,</a:t>
            </a:r>
            <a:r>
              <a:rPr lang="es-ES" sz="2000" dirty="0">
                <a:latin typeface="Roboto" panose="02000000000000000000" pitchFamily="2" charset="0"/>
                <a:ea typeface="Roboto" panose="02000000000000000000" pitchFamily="2" charset="0"/>
              </a:rPr>
              <a:t> sino al conjunto de valores, discursos que orientan las acciones individuales y que determinan el horizonte de los anhelos colectivos. </a:t>
            </a:r>
            <a:endParaRPr lang="es-ES" sz="2000" dirty="0" smtClean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s-ES" sz="2000" b="1" dirty="0" smtClean="0">
                <a:latin typeface="Roboto" panose="02000000000000000000" pitchFamily="2" charset="0"/>
                <a:ea typeface="Roboto" panose="02000000000000000000" pitchFamily="2" charset="0"/>
              </a:rPr>
              <a:t>Y </a:t>
            </a:r>
            <a:r>
              <a:rPr lang="es-ES" sz="2000" b="1" dirty="0">
                <a:latin typeface="Roboto" panose="02000000000000000000" pitchFamily="2" charset="0"/>
                <a:ea typeface="Roboto" panose="02000000000000000000" pitchFamily="2" charset="0"/>
              </a:rPr>
              <a:t>estos significados son también producto del campo de la cultu</a:t>
            </a:r>
            <a:r>
              <a:rPr lang="es-ES" sz="2000" dirty="0">
                <a:latin typeface="Roboto" panose="02000000000000000000" pitchFamily="2" charset="0"/>
                <a:ea typeface="Roboto" panose="02000000000000000000" pitchFamily="2" charset="0"/>
              </a:rPr>
              <a:t>ra  y que </a:t>
            </a:r>
            <a:r>
              <a:rPr lang="es-ES" sz="2000" b="1" dirty="0">
                <a:latin typeface="Roboto" panose="02000000000000000000" pitchFamily="2" charset="0"/>
                <a:ea typeface="Roboto" panose="02000000000000000000" pitchFamily="2" charset="0"/>
              </a:rPr>
              <a:t>debieran situar a la sociedad valenciana en una sociedad solidaria, que respetara la libertad individual y fomentara una ciudadanía informada y crítica, atenta a los retos del cambio climático y la sostenibilidad, que atendiera a los problemas del envejecimiento, la igualdad de género, la inclusión social y que entendiera el objetivo del buen vivir y la calidad de vida, en definitiva, que persiguiera el bien común</a:t>
            </a:r>
            <a:r>
              <a:rPr lang="es-ES" sz="2000" dirty="0">
                <a:latin typeface="Roboto" panose="02000000000000000000" pitchFamily="2" charset="0"/>
                <a:ea typeface="Roboto" panose="02000000000000000000" pitchFamily="2" charset="0"/>
              </a:rPr>
              <a:t>. Entonces podríamos hablar de cambios sistémicos.</a:t>
            </a:r>
          </a:p>
        </p:txBody>
      </p:sp>
      <p:sp>
        <p:nvSpPr>
          <p:cNvPr id="66" name="CuadroTexto 65"/>
          <p:cNvSpPr txBox="1"/>
          <p:nvPr/>
        </p:nvSpPr>
        <p:spPr>
          <a:xfrm>
            <a:off x="148282" y="254431"/>
            <a:ext cx="117375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>
              <a:defRPr sz="3600">
                <a:latin typeface="Oswald SemiBold" pitchFamily="2" charset="0"/>
                <a:ea typeface="Roboto Medium" panose="02000000000000000000" pitchFamily="2" charset="0"/>
              </a:defRPr>
            </a:lvl1pPr>
          </a:lstStyle>
          <a:p>
            <a:r>
              <a:rPr lang="es-ES" dirty="0"/>
              <a:t>VI Propuestas de actuación para impulsar la Economía Naranja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4378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CuadroTexto 65"/>
          <p:cNvSpPr txBox="1"/>
          <p:nvPr/>
        </p:nvSpPr>
        <p:spPr>
          <a:xfrm>
            <a:off x="148282" y="254431"/>
            <a:ext cx="117375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>
              <a:defRPr sz="3600">
                <a:latin typeface="Oswald SemiBold" pitchFamily="2" charset="0"/>
                <a:ea typeface="Roboto Medium" panose="02000000000000000000" pitchFamily="2" charset="0"/>
              </a:defRPr>
            </a:lvl1pPr>
          </a:lstStyle>
          <a:p>
            <a:r>
              <a:rPr lang="es-ES" dirty="0"/>
              <a:t>VI Propuestas de actuación para impulsar la Economía Naranja</a:t>
            </a:r>
          </a:p>
          <a:p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372" y="1330760"/>
            <a:ext cx="8305800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39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155141" y="1465729"/>
            <a:ext cx="74900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Roboto Light" panose="02000000000000000000" pitchFamily="2" charset="0"/>
                <a:ea typeface="Roboto Light" panose="02000000000000000000" pitchFamily="2" charset="0"/>
              </a:rPr>
              <a:t>La economía creativa, o Economía Naranja representa una riqueza enorme basada en el talento, la propiedad intelectual, la conectividad y por supuesto, la herencia cultural. Comprende los sectores en los que el valor de sus bienes y servicios se fundamentan en activos intangibles y la propiedad intelectual: arquitectura, artes visuales y escénicas, artesanías, gastronomía, cine, diseño, editorial, investigación y desarrollo, juegos y juguetes, moda, música, publicidad, software, TV y radio, y videojuegos.</a:t>
            </a:r>
            <a:endParaRPr lang="en-GB" sz="280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pic>
        <p:nvPicPr>
          <p:cNvPr id="6" name="Imagen 5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908">
            <a:off x="597827" y="2442267"/>
            <a:ext cx="2712955" cy="3856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uadroTexto 6"/>
          <p:cNvSpPr txBox="1"/>
          <p:nvPr/>
        </p:nvSpPr>
        <p:spPr>
          <a:xfrm>
            <a:off x="480290" y="489527"/>
            <a:ext cx="89595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 smtClean="0">
                <a:latin typeface="Oswald SemiBold" pitchFamily="2" charset="0"/>
                <a:ea typeface="Roboto Medium" panose="02000000000000000000" pitchFamily="2" charset="0"/>
              </a:rPr>
              <a:t>I. ¿Qué es la Economía Naranja?. DELIMITACIÓN</a:t>
            </a:r>
            <a:endParaRPr lang="es-ES" sz="3600" dirty="0">
              <a:latin typeface="Oswald SemiBold" pitchFamily="2" charset="0"/>
              <a:ea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76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186" y="1232704"/>
            <a:ext cx="8267700" cy="541972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48282" y="254431"/>
            <a:ext cx="117375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>
              <a:defRPr sz="3600">
                <a:latin typeface="Oswald SemiBold" pitchFamily="2" charset="0"/>
                <a:ea typeface="Roboto Medium" panose="02000000000000000000" pitchFamily="2" charset="0"/>
              </a:defRPr>
            </a:lvl1pPr>
          </a:lstStyle>
          <a:p>
            <a:r>
              <a:rPr lang="es-ES" dirty="0"/>
              <a:t>VI Propuestas de actuación para impulsar la Economía Naranja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652650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48282" y="254431"/>
            <a:ext cx="117375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>
              <a:defRPr sz="3600">
                <a:latin typeface="Oswald SemiBold" pitchFamily="2" charset="0"/>
                <a:ea typeface="Roboto Medium" panose="02000000000000000000" pitchFamily="2" charset="0"/>
              </a:defRPr>
            </a:lvl1pPr>
          </a:lstStyle>
          <a:p>
            <a:r>
              <a:rPr lang="es-ES" dirty="0"/>
              <a:t>VI Propuestas de actuación para impulsar la Economía Naranja</a:t>
            </a:r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300" y="1709737"/>
            <a:ext cx="8153400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875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48282" y="254431"/>
            <a:ext cx="117375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>
              <a:defRPr sz="3600">
                <a:latin typeface="Oswald SemiBold" pitchFamily="2" charset="0"/>
                <a:ea typeface="Roboto Medium" panose="02000000000000000000" pitchFamily="2" charset="0"/>
              </a:defRPr>
            </a:lvl1pPr>
          </a:lstStyle>
          <a:p>
            <a:r>
              <a:rPr lang="es-ES" dirty="0"/>
              <a:t>VI Propuestas de actuación para impulsar la Economía Naranja</a:t>
            </a:r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300" y="1709737"/>
            <a:ext cx="8153400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5325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48282" y="254431"/>
            <a:ext cx="117375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>
              <a:defRPr sz="3600">
                <a:latin typeface="Oswald SemiBold" pitchFamily="2" charset="0"/>
                <a:ea typeface="Roboto Medium" panose="02000000000000000000" pitchFamily="2" charset="0"/>
              </a:defRPr>
            </a:lvl1pPr>
          </a:lstStyle>
          <a:p>
            <a:r>
              <a:rPr lang="es-ES" dirty="0"/>
              <a:t>VI Propuestas de actuación para impulsar la Economía Naranja</a:t>
            </a:r>
          </a:p>
          <a:p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8006" y="887435"/>
            <a:ext cx="7538059" cy="597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2409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48282" y="254431"/>
            <a:ext cx="117375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>
              <a:defRPr sz="3600">
                <a:latin typeface="Oswald SemiBold" pitchFamily="2" charset="0"/>
                <a:ea typeface="Roboto Medium" panose="02000000000000000000" pitchFamily="2" charset="0"/>
              </a:defRPr>
            </a:lvl1pPr>
          </a:lstStyle>
          <a:p>
            <a:r>
              <a:rPr lang="es-ES" dirty="0"/>
              <a:t>VI Propuestas de actuación para impulsar la Economía Naranja</a:t>
            </a:r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7486" y="854595"/>
            <a:ext cx="7885550" cy="595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995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80290" y="489527"/>
            <a:ext cx="89595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 smtClean="0">
                <a:latin typeface="Oswald SemiBold" pitchFamily="2" charset="0"/>
                <a:ea typeface="Roboto Medium" panose="02000000000000000000" pitchFamily="2" charset="0"/>
              </a:rPr>
              <a:t>I. ¿Qué es la Economía Naranja?. DELIMITACIÓN</a:t>
            </a:r>
            <a:endParaRPr lang="es-ES" sz="3600" dirty="0">
              <a:latin typeface="Oswald SemiBold" pitchFamily="2" charset="0"/>
              <a:ea typeface="Roboto Medium" panose="02000000000000000000" pitchFamily="2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231996"/>
              </p:ext>
            </p:extLst>
          </p:nvPr>
        </p:nvGraphicFramePr>
        <p:xfrm>
          <a:off x="367146" y="1249262"/>
          <a:ext cx="5553364" cy="503428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239981">
                  <a:extLst>
                    <a:ext uri="{9D8B030D-6E8A-4147-A177-3AD203B41FA5}">
                      <a16:colId xmlns:a16="http://schemas.microsoft.com/office/drawing/2014/main" val="303494829"/>
                    </a:ext>
                  </a:extLst>
                </a:gridCol>
                <a:gridCol w="4313383">
                  <a:extLst>
                    <a:ext uri="{9D8B030D-6E8A-4147-A177-3AD203B41FA5}">
                      <a16:colId xmlns:a16="http://schemas.microsoft.com/office/drawing/2014/main" val="2198588416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 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Manufactura creativa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18011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14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Confección de piezas de vestir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9148793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15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Industria del cuero y del calzado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422704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3212</a:t>
                      </a:r>
                      <a:endParaRPr lang="es-ES" sz="1400"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3220</a:t>
                      </a:r>
                      <a:endParaRPr lang="es-ES" sz="1400"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3240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Joyería</a:t>
                      </a:r>
                      <a:endParaRPr lang="es-ES" sz="1400" dirty="0"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Instrumentos musicales</a:t>
                      </a:r>
                      <a:endParaRPr lang="es-ES" sz="1400" dirty="0"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Juguetes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514079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_tradnl" sz="1400">
                          <a:solidFill>
                            <a:schemeClr val="bg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 </a:t>
                      </a:r>
                      <a:endParaRPr lang="es-ES" sz="1400">
                        <a:solidFill>
                          <a:schemeClr val="bg1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_tradnl" sz="1400" dirty="0">
                          <a:solidFill>
                            <a:schemeClr val="bg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Comercio creativo</a:t>
                      </a:r>
                      <a:endParaRPr lang="es-ES" sz="1400" dirty="0">
                        <a:solidFill>
                          <a:schemeClr val="bg1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241404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4743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Comercio al detalle de equipos de audio y vídeo en establecimientos especializados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8872380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4761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Comercio al detalle de libros en establecimientos especializados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869091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4762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Comercio al detalle de periódicos y artículos de papelería en establecimientos especializados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330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4763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Comercio al detalle de grabaciones de música y vídeo en establecimientos especializados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2834874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7722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Alquiler de cintas de video y discos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147471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_tradnl" sz="1400">
                          <a:solidFill>
                            <a:schemeClr val="bg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 </a:t>
                      </a:r>
                      <a:endParaRPr lang="es-ES" sz="1400">
                        <a:solidFill>
                          <a:schemeClr val="bg1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_tradnl" sz="1400" dirty="0">
                          <a:solidFill>
                            <a:schemeClr val="bg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Edición, edición de videojuegos y artes gráficas</a:t>
                      </a:r>
                      <a:endParaRPr lang="es-ES" sz="1400" dirty="0">
                        <a:solidFill>
                          <a:schemeClr val="bg1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72591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18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Artes gráficas y reproducción de soportes registrados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5002819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58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Edición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1337167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872260"/>
              </p:ext>
            </p:extLst>
          </p:nvPr>
        </p:nvGraphicFramePr>
        <p:xfrm>
          <a:off x="6167582" y="1249262"/>
          <a:ext cx="5654964" cy="489407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759691">
                  <a:extLst>
                    <a:ext uri="{9D8B030D-6E8A-4147-A177-3AD203B41FA5}">
                      <a16:colId xmlns:a16="http://schemas.microsoft.com/office/drawing/2014/main" val="1389107951"/>
                    </a:ext>
                  </a:extLst>
                </a:gridCol>
                <a:gridCol w="4895273">
                  <a:extLst>
                    <a:ext uri="{9D8B030D-6E8A-4147-A177-3AD203B41FA5}">
                      <a16:colId xmlns:a16="http://schemas.microsoft.com/office/drawing/2014/main" val="2073270346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 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Multimedia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277645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59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Actividades de cinematografía, de vídeo y de programas de televisión; actividades de grabación de sonido y edición musical.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276984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_tradnl" sz="1600">
                          <a:solidFill>
                            <a:schemeClr val="bg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 </a:t>
                      </a:r>
                      <a:endParaRPr lang="es-ES" sz="1600">
                        <a:solidFill>
                          <a:schemeClr val="bg1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chemeClr val="bg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Radio y televisión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74324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60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Actividades de emisión y programación de radio y televisión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5555746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 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Programación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300155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62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Servicios de tecnologías de la información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333913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_tradnl" sz="1600">
                          <a:solidFill>
                            <a:schemeClr val="bg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 </a:t>
                      </a:r>
                      <a:endParaRPr lang="es-ES" sz="1600">
                        <a:solidFill>
                          <a:schemeClr val="bg1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chemeClr val="bg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Información y comunicación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211532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6391</a:t>
                      </a:r>
                      <a:endParaRPr lang="es-ES" sz="1600"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6399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Agencias de noticias</a:t>
                      </a:r>
                      <a:endParaRPr lang="es-ES" sz="1600"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Otros servicios de información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928068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7311</a:t>
                      </a:r>
                      <a:endParaRPr lang="es-ES" sz="1600"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7312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Agencias de publicidad</a:t>
                      </a:r>
                      <a:endParaRPr lang="es-ES" sz="1600"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Servicios de representación de medios de comunicación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915128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_tradnl" sz="1600">
                          <a:solidFill>
                            <a:schemeClr val="bg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 </a:t>
                      </a:r>
                      <a:endParaRPr lang="es-ES" sz="1600">
                        <a:solidFill>
                          <a:schemeClr val="bg1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chemeClr val="bg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Arquitectura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456230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7111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Servicios técnicos de arquitectura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177125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632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633017"/>
              </p:ext>
            </p:extLst>
          </p:nvPr>
        </p:nvGraphicFramePr>
        <p:xfrm>
          <a:off x="341196" y="1561211"/>
          <a:ext cx="6181435" cy="3071368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879763">
                  <a:extLst>
                    <a:ext uri="{9D8B030D-6E8A-4147-A177-3AD203B41FA5}">
                      <a16:colId xmlns:a16="http://schemas.microsoft.com/office/drawing/2014/main" val="3686428059"/>
                    </a:ext>
                  </a:extLst>
                </a:gridCol>
                <a:gridCol w="5301672">
                  <a:extLst>
                    <a:ext uri="{9D8B030D-6E8A-4147-A177-3AD203B41FA5}">
                      <a16:colId xmlns:a16="http://schemas.microsoft.com/office/drawing/2014/main" val="2208867631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 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Servicios de investigación y desarrollo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560733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72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Servicios de investigación y desarrollo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566622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_tradnl" sz="1400">
                          <a:solidFill>
                            <a:schemeClr val="bg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 </a:t>
                      </a:r>
                      <a:endParaRPr lang="es-ES" sz="1400">
                        <a:solidFill>
                          <a:schemeClr val="bg1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_tradnl" sz="1400" dirty="0">
                          <a:solidFill>
                            <a:schemeClr val="bg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Diseño, fotografía y traducción</a:t>
                      </a:r>
                      <a:endParaRPr lang="es-ES" sz="1400" dirty="0">
                        <a:solidFill>
                          <a:schemeClr val="bg1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872340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7410</a:t>
                      </a:r>
                      <a:endParaRPr lang="es-ES" sz="1400"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7420</a:t>
                      </a:r>
                      <a:endParaRPr lang="es-ES" sz="1400"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7430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Diseño</a:t>
                      </a:r>
                      <a:endParaRPr lang="es-ES" sz="1400" dirty="0"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Fotografía</a:t>
                      </a:r>
                      <a:endParaRPr lang="es-ES" sz="1400" dirty="0"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Traducción e interpretación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99346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_tradnl" sz="1400">
                          <a:solidFill>
                            <a:schemeClr val="bg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 </a:t>
                      </a:r>
                      <a:endParaRPr lang="es-ES" sz="1400">
                        <a:solidFill>
                          <a:schemeClr val="bg1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_tradnl" sz="1400" dirty="0">
                          <a:solidFill>
                            <a:schemeClr val="bg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Educación relacionada con la cultura</a:t>
                      </a:r>
                      <a:endParaRPr lang="es-ES" sz="1400" dirty="0">
                        <a:solidFill>
                          <a:schemeClr val="bg1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84953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8552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Educación relacionada con la cultura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2134909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_tradnl" sz="1400" dirty="0">
                          <a:solidFill>
                            <a:schemeClr val="bg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 </a:t>
                      </a:r>
                      <a:endParaRPr lang="es-ES" sz="1400" dirty="0">
                        <a:solidFill>
                          <a:schemeClr val="bg1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_tradnl" sz="1400" dirty="0">
                          <a:solidFill>
                            <a:schemeClr val="bg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Creación artística y actividades culturales</a:t>
                      </a:r>
                      <a:endParaRPr lang="es-ES" sz="1400" dirty="0">
                        <a:solidFill>
                          <a:schemeClr val="bg1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33632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90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Actividades de creación artística y espectáculos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25723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91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Actividades de bibliotecas, archivos, museos y otras actividades culturales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5816349"/>
                  </a:ext>
                </a:extLst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480290" y="489527"/>
            <a:ext cx="89595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 smtClean="0">
                <a:latin typeface="Oswald SemiBold" pitchFamily="2" charset="0"/>
                <a:ea typeface="Roboto Medium" panose="02000000000000000000" pitchFamily="2" charset="0"/>
              </a:rPr>
              <a:t>I. ¿Qué es la Economía Naranja?. DELIMITACIÓN</a:t>
            </a:r>
            <a:endParaRPr lang="es-ES" sz="3600" dirty="0">
              <a:latin typeface="Oswald SemiBold" pitchFamily="2" charset="0"/>
              <a:ea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79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088" y="3992251"/>
            <a:ext cx="3427869" cy="284535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290" y="4581832"/>
            <a:ext cx="3129508" cy="2212885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480290" y="489527"/>
            <a:ext cx="99052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>
              <a:defRPr sz="3600">
                <a:latin typeface="Oswald SemiBold" pitchFamily="2" charset="0"/>
                <a:ea typeface="Roboto Medium" panose="02000000000000000000" pitchFamily="2" charset="0"/>
              </a:defRPr>
            </a:lvl1pPr>
          </a:lstStyle>
          <a:p>
            <a:r>
              <a:rPr lang="es-ES" dirty="0" smtClean="0"/>
              <a:t>II. </a:t>
            </a:r>
            <a:r>
              <a:rPr lang="es-ES" dirty="0"/>
              <a:t>¿Cómo afecta la Economía Naranja a la </a:t>
            </a:r>
            <a:r>
              <a:rPr lang="es-ES" dirty="0" smtClean="0"/>
              <a:t>Economía?</a:t>
            </a:r>
            <a:endParaRPr lang="es-ES" dirty="0"/>
          </a:p>
        </p:txBody>
      </p:sp>
      <p:sp>
        <p:nvSpPr>
          <p:cNvPr id="3" name="CuadroTexto 2"/>
          <p:cNvSpPr txBox="1"/>
          <p:nvPr/>
        </p:nvSpPr>
        <p:spPr>
          <a:xfrm>
            <a:off x="641709" y="1641013"/>
            <a:ext cx="305724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2800" dirty="0" smtClean="0">
                <a:latin typeface="Roboto Medium" panose="02000000000000000000" pitchFamily="2" charset="0"/>
                <a:ea typeface="Roboto Medium" panose="02000000000000000000" pitchFamily="2" charset="0"/>
              </a:rPr>
              <a:t>- A NIVEL MACRO</a:t>
            </a:r>
            <a:endParaRPr lang="es-ES" sz="2800" dirty="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cxnSp>
        <p:nvCxnSpPr>
          <p:cNvPr id="7" name="Conector recto de flecha 6"/>
          <p:cNvCxnSpPr/>
          <p:nvPr/>
        </p:nvCxnSpPr>
        <p:spPr>
          <a:xfrm>
            <a:off x="678426" y="3822812"/>
            <a:ext cx="2595716" cy="0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Rectángulo redondeado 4"/>
          <p:cNvSpPr/>
          <p:nvPr/>
        </p:nvSpPr>
        <p:spPr>
          <a:xfrm>
            <a:off x="1107470" y="3273249"/>
            <a:ext cx="1653309" cy="1099127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/>
          <p:cNvSpPr txBox="1"/>
          <p:nvPr/>
        </p:nvSpPr>
        <p:spPr>
          <a:xfrm rot="16200000">
            <a:off x="-932050" y="3638146"/>
            <a:ext cx="2860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CULTURA Y CREATIVIDAD</a:t>
            </a:r>
            <a:endParaRPr lang="es-ES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 rot="5400000">
            <a:off x="2456404" y="3588775"/>
            <a:ext cx="24851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 smtClean="0"/>
              <a:t>PRODUCTIVIDAD, RENTA</a:t>
            </a:r>
          </a:p>
          <a:p>
            <a:pPr algn="ctr"/>
            <a:r>
              <a:rPr lang="es-ES" dirty="0" smtClean="0"/>
              <a:t> Y DESARROLLO</a:t>
            </a:r>
            <a:endParaRPr lang="es-ES" dirty="0"/>
          </a:p>
        </p:txBody>
      </p:sp>
      <p:sp>
        <p:nvSpPr>
          <p:cNvPr id="12" name="CuadroTexto 11"/>
          <p:cNvSpPr txBox="1"/>
          <p:nvPr/>
        </p:nvSpPr>
        <p:spPr>
          <a:xfrm>
            <a:off x="4923658" y="1641013"/>
            <a:ext cx="2779928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2800" dirty="0" smtClean="0">
                <a:latin typeface="Roboto Medium" panose="02000000000000000000" pitchFamily="2" charset="0"/>
                <a:ea typeface="Roboto Medium" panose="02000000000000000000" pitchFamily="2" charset="0"/>
              </a:rPr>
              <a:t>- A NIVEL MESO</a:t>
            </a:r>
            <a:endParaRPr lang="es-ES" sz="2800" dirty="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637133" y="2341051"/>
            <a:ext cx="35297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LA CULTURA, LA CREATIVIDAD Y LA INNOVACIÓN AFECTAN A LA CAPACIDAD DE INSTITUCIONES Y TERRITORIOS.</a:t>
            </a:r>
          </a:p>
          <a:p>
            <a:pPr algn="ctr"/>
            <a:r>
              <a:rPr lang="es-ES" b="1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EL CÍRCULO VIRTUOSO DEL TALENTO</a:t>
            </a:r>
            <a:endParaRPr lang="es-ES" b="1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pic>
        <p:nvPicPr>
          <p:cNvPr id="16" name="Imagen 15" descr="Recorte de pantall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84908" y="5254820"/>
            <a:ext cx="2847409" cy="358951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8928288" y="1641013"/>
            <a:ext cx="2919389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2800" dirty="0" smtClean="0">
                <a:latin typeface="Roboto Medium" panose="02000000000000000000" pitchFamily="2" charset="0"/>
                <a:ea typeface="Roboto Medium" panose="02000000000000000000" pitchFamily="2" charset="0"/>
              </a:rPr>
              <a:t>- A NIVEL MICRO</a:t>
            </a:r>
            <a:endParaRPr lang="es-ES" sz="2800" dirty="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8506708" y="2495108"/>
            <a:ext cx="32348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LA CULTURA Y LA CREATIVIDAD AFECTA DE MANERA MUY DIVERSA A LAS ORGANIZACIONES</a:t>
            </a:r>
            <a:endParaRPr lang="es-ES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pic>
        <p:nvPicPr>
          <p:cNvPr id="19" name="Imagen 18" descr="Recorte de pantalla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863" y="4484318"/>
            <a:ext cx="2859658" cy="1537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462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90" y="4581832"/>
            <a:ext cx="3129508" cy="2212885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480290" y="489527"/>
            <a:ext cx="99052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>
              <a:defRPr sz="3600">
                <a:latin typeface="Oswald SemiBold" pitchFamily="2" charset="0"/>
                <a:ea typeface="Roboto Medium" panose="02000000000000000000" pitchFamily="2" charset="0"/>
              </a:defRPr>
            </a:lvl1pPr>
          </a:lstStyle>
          <a:p>
            <a:r>
              <a:rPr lang="es-ES" dirty="0" smtClean="0"/>
              <a:t>II. </a:t>
            </a:r>
            <a:r>
              <a:rPr lang="es-ES" dirty="0"/>
              <a:t>¿Cómo afecta la Economía Naranja a la </a:t>
            </a:r>
            <a:r>
              <a:rPr lang="es-ES" dirty="0" smtClean="0"/>
              <a:t>Economía?</a:t>
            </a:r>
            <a:endParaRPr lang="es-ES" dirty="0"/>
          </a:p>
        </p:txBody>
      </p:sp>
      <p:sp>
        <p:nvSpPr>
          <p:cNvPr id="3" name="CuadroTexto 2"/>
          <p:cNvSpPr txBox="1"/>
          <p:nvPr/>
        </p:nvSpPr>
        <p:spPr>
          <a:xfrm>
            <a:off x="641709" y="1641013"/>
            <a:ext cx="305724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2800" dirty="0" smtClean="0">
                <a:latin typeface="Roboto Medium" panose="02000000000000000000" pitchFamily="2" charset="0"/>
                <a:ea typeface="Roboto Medium" panose="02000000000000000000" pitchFamily="2" charset="0"/>
              </a:rPr>
              <a:t>- A NIVEL MACRO</a:t>
            </a:r>
            <a:endParaRPr lang="es-ES" sz="2800" dirty="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cxnSp>
        <p:nvCxnSpPr>
          <p:cNvPr id="7" name="Conector recto de flecha 6"/>
          <p:cNvCxnSpPr/>
          <p:nvPr/>
        </p:nvCxnSpPr>
        <p:spPr>
          <a:xfrm>
            <a:off x="678426" y="3822812"/>
            <a:ext cx="2595716" cy="0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Rectángulo redondeado 4"/>
          <p:cNvSpPr/>
          <p:nvPr/>
        </p:nvSpPr>
        <p:spPr>
          <a:xfrm>
            <a:off x="1107470" y="3273249"/>
            <a:ext cx="1653309" cy="1099127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/>
          <p:cNvSpPr txBox="1"/>
          <p:nvPr/>
        </p:nvSpPr>
        <p:spPr>
          <a:xfrm rot="16200000">
            <a:off x="-932050" y="3638146"/>
            <a:ext cx="2860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CULTURA Y CREATIVIDAD</a:t>
            </a:r>
            <a:endParaRPr lang="es-ES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 rot="5400000">
            <a:off x="2456404" y="3588775"/>
            <a:ext cx="24851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 smtClean="0"/>
              <a:t>PRODUCTIVIDAD, RENTA</a:t>
            </a:r>
          </a:p>
          <a:p>
            <a:pPr algn="ctr"/>
            <a:r>
              <a:rPr lang="es-ES" dirty="0" smtClean="0"/>
              <a:t> Y DESARROLLO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7627" y="1390650"/>
            <a:ext cx="7505700" cy="54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01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41" y="3879517"/>
            <a:ext cx="3427869" cy="2845355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480290" y="489527"/>
            <a:ext cx="99052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>
              <a:defRPr sz="3600">
                <a:latin typeface="Oswald SemiBold" pitchFamily="2" charset="0"/>
                <a:ea typeface="Roboto Medium" panose="02000000000000000000" pitchFamily="2" charset="0"/>
              </a:defRPr>
            </a:lvl1pPr>
          </a:lstStyle>
          <a:p>
            <a:r>
              <a:rPr lang="es-ES" dirty="0" smtClean="0"/>
              <a:t>II. </a:t>
            </a:r>
            <a:r>
              <a:rPr lang="es-ES" dirty="0"/>
              <a:t>¿Cómo afecta la Economía Naranja a la </a:t>
            </a:r>
            <a:r>
              <a:rPr lang="es-ES" dirty="0" smtClean="0"/>
              <a:t>Economía?</a:t>
            </a:r>
            <a:endParaRPr lang="es-ES" dirty="0"/>
          </a:p>
        </p:txBody>
      </p:sp>
      <p:sp>
        <p:nvSpPr>
          <p:cNvPr id="12" name="CuadroTexto 11"/>
          <p:cNvSpPr txBox="1"/>
          <p:nvPr/>
        </p:nvSpPr>
        <p:spPr>
          <a:xfrm>
            <a:off x="1074811" y="1528279"/>
            <a:ext cx="2779928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2800" dirty="0" smtClean="0">
                <a:latin typeface="Roboto Medium" panose="02000000000000000000" pitchFamily="2" charset="0"/>
                <a:ea typeface="Roboto Medium" panose="02000000000000000000" pitchFamily="2" charset="0"/>
              </a:rPr>
              <a:t>- A NIVEL MESO</a:t>
            </a:r>
            <a:endParaRPr lang="es-ES" sz="2800" dirty="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788286" y="2228317"/>
            <a:ext cx="35297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LA CULTURA, LA CREATIVIDAD Y LA INNOVACIÓN AFECTAN A LA CAPACIDAD DE INSTITUCIONES Y TERRITORIOS.</a:t>
            </a:r>
          </a:p>
          <a:p>
            <a:pPr algn="ctr"/>
            <a:r>
              <a:rPr lang="es-ES" b="1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EL CÍRCULO VIRTUOSO DEL TALENTO</a:t>
            </a:r>
            <a:endParaRPr lang="es-ES" b="1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pic>
        <p:nvPicPr>
          <p:cNvPr id="16" name="Imagen 15" descr="Recorte de pantall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63939" y="5142086"/>
            <a:ext cx="2847409" cy="358951"/>
          </a:xfrm>
          <a:prstGeom prst="rect">
            <a:avLst/>
          </a:prstGeom>
        </p:spPr>
      </p:pic>
      <p:pic>
        <p:nvPicPr>
          <p:cNvPr id="4" name="Imagen 3" descr="Recorte de pantalla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318" y="2594357"/>
            <a:ext cx="6842551" cy="38846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865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74249" y="3207030"/>
            <a:ext cx="2544620" cy="265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94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80290" y="489527"/>
            <a:ext cx="99052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>
              <a:defRPr sz="3600">
                <a:latin typeface="Oswald SemiBold" pitchFamily="2" charset="0"/>
                <a:ea typeface="Roboto Medium" panose="02000000000000000000" pitchFamily="2" charset="0"/>
              </a:defRPr>
            </a:lvl1pPr>
          </a:lstStyle>
          <a:p>
            <a:r>
              <a:rPr lang="es-ES" dirty="0" smtClean="0"/>
              <a:t>II. </a:t>
            </a:r>
            <a:r>
              <a:rPr lang="es-ES" dirty="0"/>
              <a:t>¿Cómo afecta la Economía Naranja a la </a:t>
            </a:r>
            <a:r>
              <a:rPr lang="es-ES" dirty="0" smtClean="0"/>
              <a:t>Economía?</a:t>
            </a:r>
            <a:endParaRPr lang="es-ES" dirty="0"/>
          </a:p>
        </p:txBody>
      </p:sp>
      <p:sp>
        <p:nvSpPr>
          <p:cNvPr id="17" name="CuadroTexto 16"/>
          <p:cNvSpPr txBox="1"/>
          <p:nvPr/>
        </p:nvSpPr>
        <p:spPr>
          <a:xfrm>
            <a:off x="8928288" y="1641013"/>
            <a:ext cx="2919389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2800" dirty="0" smtClean="0">
                <a:latin typeface="Roboto Medium" panose="02000000000000000000" pitchFamily="2" charset="0"/>
                <a:ea typeface="Roboto Medium" panose="02000000000000000000" pitchFamily="2" charset="0"/>
              </a:rPr>
              <a:t>- A NIVEL MICRO</a:t>
            </a:r>
            <a:endParaRPr lang="es-ES" sz="2800" dirty="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8506708" y="2495108"/>
            <a:ext cx="32348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LA CULTURA Y LA CREATIVIDAD AFECTA DE MANERA MUY DIVERSA A LAS ORGANIZACIONES</a:t>
            </a:r>
            <a:endParaRPr lang="es-ES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pic>
        <p:nvPicPr>
          <p:cNvPr id="19" name="Imagen 18" descr="Recorte de pantalla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863" y="4484318"/>
            <a:ext cx="2859658" cy="1537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Imagen 1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" y="2829524"/>
            <a:ext cx="7300931" cy="319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3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59014" y="0"/>
            <a:ext cx="66720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>
              <a:defRPr sz="3600">
                <a:latin typeface="Oswald SemiBold" pitchFamily="2" charset="0"/>
                <a:ea typeface="Roboto Medium" panose="02000000000000000000" pitchFamily="2" charset="0"/>
              </a:defRPr>
            </a:lvl1pPr>
          </a:lstStyle>
          <a:p>
            <a:r>
              <a:rPr lang="es-ES" dirty="0" smtClean="0"/>
              <a:t>III</a:t>
            </a:r>
            <a:r>
              <a:rPr lang="es-ES" dirty="0" smtClean="0"/>
              <a:t>. </a:t>
            </a:r>
            <a:r>
              <a:rPr lang="es-ES" dirty="0"/>
              <a:t>¿Cómo va la Economía Naranja?</a:t>
            </a:r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653" y="1097776"/>
            <a:ext cx="9546590" cy="5414010"/>
          </a:xfrm>
          <a:prstGeom prst="rect">
            <a:avLst/>
          </a:prstGeom>
          <a:noFill/>
        </p:spPr>
      </p:pic>
      <p:cxnSp>
        <p:nvCxnSpPr>
          <p:cNvPr id="6" name="Conector recto 5"/>
          <p:cNvCxnSpPr/>
          <p:nvPr/>
        </p:nvCxnSpPr>
        <p:spPr>
          <a:xfrm>
            <a:off x="9081370" y="2141951"/>
            <a:ext cx="200416" cy="2505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695" y="6010644"/>
            <a:ext cx="1591327" cy="747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791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</TotalTime>
  <Words>986</Words>
  <Application>Microsoft Office PowerPoint</Application>
  <PresentationFormat>Panorámica</PresentationFormat>
  <Paragraphs>152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5" baseType="lpstr">
      <vt:lpstr>Arial</vt:lpstr>
      <vt:lpstr>Calibri</vt:lpstr>
      <vt:lpstr>Calibri Light</vt:lpstr>
      <vt:lpstr>Montserrat</vt:lpstr>
      <vt:lpstr>Oswald Medium</vt:lpstr>
      <vt:lpstr>Oswald SemiBold</vt:lpstr>
      <vt:lpstr>Roboto</vt:lpstr>
      <vt:lpstr>Roboto Light</vt:lpstr>
      <vt:lpstr>Roboto Medium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pau</dc:creator>
  <cp:lastModifiedBy>pau</cp:lastModifiedBy>
  <cp:revision>25</cp:revision>
  <dcterms:created xsi:type="dcterms:W3CDTF">2019-07-04T09:16:18Z</dcterms:created>
  <dcterms:modified xsi:type="dcterms:W3CDTF">2021-03-24T03:17:00Z</dcterms:modified>
</cp:coreProperties>
</file>