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_rels/notesSlide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hdphoto1.wdp" ContentType="image/vnd.ms-photo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Pulse para desplazar la diapositiva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ES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0DE40464-0359-473E-9B8B-A0BE02A6960C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s-ES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6FB3199-1CFD-4242-BAC4-6AAB62417E97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2D9360-B687-482F-99A0-C046694704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B437B1-7F93-4F4E-BAEE-4B0C01D86B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00C5B1-D79B-48B7-A5A7-5FF74AEAE72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52C63E-7735-4905-8317-22FD5AF47E5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F94261-A095-496F-B81C-43ADC7A044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9A3D5B-5929-4339-867F-2B70365100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48415A-B736-458B-A763-FD816B43B0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33E6FC-A399-4884-A481-6DAFD48D95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11B0A9-E96C-438C-A8C6-DCF9DD04EC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4C7450-1662-4BD7-820E-2E4FEAA811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A2092A-30C6-47C5-A927-7FFB6250E2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006D08-AFE1-4EFD-AE8E-B4C4CD7925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448264-EBC3-4CC7-80CB-303971CE57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E38B9A5-11E0-4126-80B4-4DD6EF0A1A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47EAD6-0131-4DF9-BDFC-7AA3BA71E6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4D2807-8745-4D10-A817-B44C4062A1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BB9A33-3259-4B49-8FF0-62DD0FE09A9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9F8F03-D796-4C42-BE62-7362020F71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61014C-43CC-4DC7-8EC0-FF69FD088B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46D47A-3622-49F5-A7F3-24769066E6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0E7186-BB05-4EE4-8620-02C1847989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1C1901-D617-44C7-B94C-6567BDCA09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A431DA-4D3A-4291-9058-C9C1B1B8E7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368103-5537-4446-904D-4E94F8FB86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Calibri"/>
              </a:rPr>
              <a:t>&lt;fecha/hora&gt;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7622CF-FE3A-47BB-8FA2-A83763E58CE2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Calibri"/>
              </a:rPr>
              <a:t>&lt;fecha/hora&gt;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C7C28D5-F60A-4E70-9CF0-06741C3F14D6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hdphoto1.wdp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lorTemp="6400" contrast="40000" sat="400000"/>
                    </a14:imgEffect>
                  </a14:imgLayer>
                </a14:imgProps>
              </a:ext>
            </a:extLst>
          </a:blip>
          <a:srcRect l="28459" t="3041" r="6430" b="0"/>
          <a:stretch/>
        </p:blipFill>
        <p:spPr>
          <a:xfrm>
            <a:off x="0" y="0"/>
            <a:ext cx="9360000" cy="688536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>
                <a:alpha val="35000"/>
              </a:schemeClr>
            </a:outerShdw>
          </a:effectLst>
        </p:spPr>
      </p:pic>
      <p:pic>
        <p:nvPicPr>
          <p:cNvPr id="91" name="Picture 2" descr=""/>
          <p:cNvPicPr/>
          <p:nvPr/>
        </p:nvPicPr>
        <p:blipFill>
          <a:blip r:embed="rId3"/>
          <a:stretch/>
        </p:blipFill>
        <p:spPr>
          <a:xfrm>
            <a:off x="1024560" y="1979280"/>
            <a:ext cx="7094520" cy="292680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/>
            </a:outerShdw>
            <a:softEdge rad="6336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1"/>
          <a:stretch/>
        </p:blipFill>
        <p:spPr>
          <a:xfrm>
            <a:off x="-17640" y="-19080"/>
            <a:ext cx="9180000" cy="689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6400" sat="400000"/>
                    </a14:imgEffect>
                  </a14:imgLayer>
                </a14:imgProps>
              </a:ext>
            </a:extLst>
          </a:blip>
          <a:srcRect l="26432" t="0" r="7111" b="0"/>
          <a:stretch/>
        </p:blipFill>
        <p:spPr>
          <a:xfrm>
            <a:off x="0" y="1080"/>
            <a:ext cx="9143640" cy="695700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>
                <a:alpha val="35000"/>
              </a:schemeClr>
            </a:outerShdw>
          </a:effectLst>
        </p:spPr>
      </p:pic>
      <p:pic>
        <p:nvPicPr>
          <p:cNvPr id="96" name="Marcador de contenido 2" descr=""/>
          <p:cNvPicPr/>
          <p:nvPr/>
        </p:nvPicPr>
        <p:blipFill>
          <a:blip r:embed="rId2"/>
          <a:stretch/>
        </p:blipFill>
        <p:spPr>
          <a:xfrm>
            <a:off x="-19800" y="1440"/>
            <a:ext cx="9183600" cy="689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6400" sat="400000"/>
                    </a14:imgEffect>
                  </a14:imgLayer>
                </a14:imgProps>
              </a:ext>
            </a:extLst>
          </a:blip>
          <a:srcRect l="26432" t="0" r="7111" b="0"/>
          <a:stretch/>
        </p:blipFill>
        <p:spPr>
          <a:xfrm>
            <a:off x="0" y="1080"/>
            <a:ext cx="9180000" cy="695700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>
                <a:alpha val="35000"/>
              </a:schemeClr>
            </a:outerShdw>
          </a:effectLst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-108360" y="335160"/>
            <a:ext cx="9051120" cy="123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2800" spc="-1" strike="noStrike">
                <a:solidFill>
                  <a:schemeClr val="accent3"/>
                </a:solidFill>
                <a:latin typeface="Calibri"/>
              </a:rPr>
              <a:t>LEY 2/2020, de 2 de diciembre, de Generalitat, de la información geográfica y del Institut Cartogràfic Valencià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1 Rectángulo"/>
          <p:cNvSpPr/>
          <p:nvPr/>
        </p:nvSpPr>
        <p:spPr>
          <a:xfrm>
            <a:off x="35640" y="1556640"/>
            <a:ext cx="1656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prst="angle" w="19050" h="19050"/>
              <a:contourClr>
                <a:schemeClr val="accent3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chemeClr val="accent3"/>
                </a:solidFill>
                <a:latin typeface="Calibri"/>
              </a:rPr>
              <a:t>Art.33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00" name="2 Rectángulo"/>
          <p:cNvSpPr/>
          <p:nvPr/>
        </p:nvSpPr>
        <p:spPr>
          <a:xfrm>
            <a:off x="539640" y="2069640"/>
            <a:ext cx="8280720" cy="1575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1. La cartografía producida por el sector público valenciano que reúna los requisitos de homologación que se establezcan reglamentariamente recibirá la calificación de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cartografía oficial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. A tales efectos, el Institut Cartogràfic Valencià elaborará la norma cartográfica valenciana, que será aprobada por decreto del Consell, con el objetivo de garantizar la armonización y homogeneización de los criterios de producción cartográfica.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1" name="10 Rectángulo"/>
          <p:cNvSpPr/>
          <p:nvPr/>
        </p:nvSpPr>
        <p:spPr>
          <a:xfrm>
            <a:off x="539640" y="3789000"/>
            <a:ext cx="8352720" cy="118224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2. La cartografía oficial es de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uso obligatorio 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para el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sector público valenciano 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tanto en los procedimientos sustantivos que tramiten como en la elaboración de nueva cartografía.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2" name="12 Rectángulo"/>
          <p:cNvSpPr/>
          <p:nvPr/>
        </p:nvSpPr>
        <p:spPr>
          <a:xfrm>
            <a:off x="539640" y="5085360"/>
            <a:ext cx="8280720" cy="129564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3. La cartografía oficial será de uso obligado para las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personas interesadas 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en los procedimientos administrativos con la Generalitat que requieran una representación geográfica precisa del territorio.</a:t>
            </a:r>
            <a:endParaRPr b="0" lang="es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6400" sat="400000"/>
                    </a14:imgEffect>
                  </a14:imgLayer>
                </a14:imgProps>
              </a:ext>
            </a:extLst>
          </a:blip>
          <a:srcRect l="26432" t="0" r="7111" b="0"/>
          <a:stretch/>
        </p:blipFill>
        <p:spPr>
          <a:xfrm>
            <a:off x="0" y="1080"/>
            <a:ext cx="9180000" cy="695700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>
                <a:alpha val="35000"/>
              </a:schemeClr>
            </a:outerShdw>
          </a:effectLst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7240" y="26280"/>
            <a:ext cx="9051120" cy="123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2800" spc="-1" strike="noStrike">
                <a:solidFill>
                  <a:schemeClr val="accent3"/>
                </a:solidFill>
                <a:latin typeface="Calibri"/>
              </a:rPr>
              <a:t>LEY 1/2022, de 13 de abril, de Transparencia y Buen Gobierno de la Comunitat Valencia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1 Rectángulo"/>
          <p:cNvSpPr/>
          <p:nvPr/>
        </p:nvSpPr>
        <p:spPr>
          <a:xfrm>
            <a:off x="-180360" y="1167120"/>
            <a:ext cx="1656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prst="angle" w="19050" h="19050"/>
              <a:contourClr>
                <a:schemeClr val="accent3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chemeClr val="accent3"/>
                </a:solidFill>
                <a:latin typeface="Calibri"/>
              </a:rPr>
              <a:t>Art.25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06" name="2 Rectángulo"/>
          <p:cNvSpPr/>
          <p:nvPr/>
        </p:nvSpPr>
        <p:spPr>
          <a:xfrm>
            <a:off x="251640" y="1556640"/>
            <a:ext cx="8784720" cy="1575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…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las administraciones públicas 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del artículo 3.2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deben publicar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…</a:t>
            </a:r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La información geográfica y cartográfica (datos geolocalizados, bases cartográficas, imágenes de satélite, vuelos fotogramétricos, macrodatos geográficos, etc.) que esté en su poder y cuya difusión sea relevante, facilitando las fuentes, las notas metodológicas, los metadatos y los modelos empleados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a través de la Infraestructura Valenciana de Datos Espaciales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 y el resto de servicios cartográficos del Institut Cartogràfic Valencià.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7" name="9 Rectángulo"/>
          <p:cNvSpPr/>
          <p:nvPr/>
        </p:nvSpPr>
        <p:spPr>
          <a:xfrm>
            <a:off x="-180360" y="3069000"/>
            <a:ext cx="1656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prst="angle" w="19050" h="19050"/>
              <a:contourClr>
                <a:schemeClr val="accent3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chemeClr val="accent3"/>
                </a:solidFill>
                <a:latin typeface="Calibri"/>
              </a:rPr>
              <a:t>Art.40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08" name="10 Rectángulo"/>
          <p:cNvSpPr/>
          <p:nvPr/>
        </p:nvSpPr>
        <p:spPr>
          <a:xfrm>
            <a:off x="251640" y="3470400"/>
            <a:ext cx="8784720" cy="118224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4.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Los conjuntos de datos se publicarán junto con los metadatos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 y estarán, siempre que sea posible, en un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formato legible 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por máquina. Tanto los ficheros como los metadatos deberán cumplir normas formales abiertas. Para facilitar la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interoperabilidad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, en el ámbito de la administración de la Generalitat y del sector público instrumental 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09" name="12 Rectángulo"/>
          <p:cNvSpPr/>
          <p:nvPr/>
        </p:nvSpPr>
        <p:spPr>
          <a:xfrm>
            <a:off x="251640" y="4653000"/>
            <a:ext cx="8784720" cy="129564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5. …hay que priorizar aquellos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datos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 considerados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de alto valor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 … se consideran de alto valor los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datos de temática geoespacial, de observación de la Tierra y el medio ambiente, de meteorología, de estadística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, de sociedades y propiedad de sociedades y de movilidad, sin perjuicio otras temáticas y conjuntos que se puedan establecer. Así mismo, también se priorizarán los datos que sean más solicitados por la ciudadanía.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10" name="13 Rectángulo"/>
          <p:cNvSpPr/>
          <p:nvPr/>
        </p:nvSpPr>
        <p:spPr>
          <a:xfrm>
            <a:off x="251640" y="5948280"/>
            <a:ext cx="8784720" cy="9367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ffffff"/>
            </a:solidFill>
            <a:round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" bIns="36000" anchor="ctr">
            <a:noAutofit/>
          </a:bodyPr>
          <a:p>
            <a:pPr>
              <a:lnSpc>
                <a:spcPct val="100000"/>
              </a:lnSpc>
            </a:pP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6.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…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La Infraestructura Valenciana de Datos Espaciales deberá permitir la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interoperabilidad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 con el portal de </a:t>
            </a:r>
            <a:r>
              <a:rPr b="1" i="1" lang="es-ES" sz="1400" spc="-1" strike="noStrike">
                <a:solidFill>
                  <a:srgbClr val="000000"/>
                </a:solidFill>
                <a:latin typeface="Calibri"/>
              </a:rPr>
              <a:t>datos abiertos</a:t>
            </a:r>
            <a:r>
              <a:rPr b="0" i="1" lang="es-ES" sz="1400" spc="-1" strike="noStrike">
                <a:solidFill>
                  <a:srgbClr val="000000"/>
                </a:solidFill>
                <a:latin typeface="Calibri"/>
              </a:rPr>
              <a:t> de la Generalitat.</a:t>
            </a:r>
            <a:endParaRPr b="0" lang="es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3 CuadroTexto"/>
          <p:cNvSpPr/>
          <p:nvPr/>
        </p:nvSpPr>
        <p:spPr>
          <a:xfrm>
            <a:off x="1475640" y="2061000"/>
            <a:ext cx="5904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lorTemp="6400" contrast="40000" sat="400000"/>
                    </a14:imgEffect>
                  </a14:imgLayer>
                </a14:imgProps>
              </a:ext>
            </a:extLst>
          </a:blip>
          <a:srcRect l="28459" t="3041" r="6430" b="0"/>
          <a:stretch/>
        </p:blipFill>
        <p:spPr>
          <a:xfrm>
            <a:off x="0" y="0"/>
            <a:ext cx="9180000" cy="688500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>
                <a:alpha val="35000"/>
              </a:schemeClr>
            </a:outerShdw>
          </a:effectLst>
        </p:spPr>
      </p:pic>
      <p:sp>
        <p:nvSpPr>
          <p:cNvPr id="113" name="5 Rectángulo"/>
          <p:cNvSpPr/>
          <p:nvPr/>
        </p:nvSpPr>
        <p:spPr>
          <a:xfrm>
            <a:off x="1115640" y="1184040"/>
            <a:ext cx="7272360" cy="93564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12708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Solicitudes recibidas en 2023 en uno de los servidores : </a:t>
            </a:r>
            <a:r>
              <a:rPr b="1" lang="es-ES" sz="2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123.017.538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4" name="9 Rectángulo"/>
          <p:cNvSpPr/>
          <p:nvPr/>
        </p:nvSpPr>
        <p:spPr>
          <a:xfrm>
            <a:off x="251640" y="2242440"/>
            <a:ext cx="6701040" cy="131760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12708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     </a:t>
            </a: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Durante 2023 han accedido al servidor de descargas: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es-ES" sz="2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744.518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5" name="10 Rectángulo"/>
          <p:cNvSpPr/>
          <p:nvPr/>
        </p:nvSpPr>
        <p:spPr>
          <a:xfrm>
            <a:off x="1116360" y="3672360"/>
            <a:ext cx="6184080" cy="93564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12708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Tráfico hasta la fecha en servidor de descargas:  </a:t>
            </a:r>
            <a:r>
              <a:rPr b="1" lang="es-ES" sz="2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9500 Gb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6" name="12 Rectángulo"/>
          <p:cNvSpPr/>
          <p:nvPr/>
        </p:nvSpPr>
        <p:spPr>
          <a:xfrm>
            <a:off x="253800" y="4640400"/>
            <a:ext cx="4982760" cy="93564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12708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Visitas al visor en 2023: </a:t>
            </a:r>
            <a:r>
              <a:rPr b="1" lang="es-ES" sz="24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834.870 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7" name="13 Rectángulo"/>
          <p:cNvSpPr/>
          <p:nvPr/>
        </p:nvSpPr>
        <p:spPr>
          <a:xfrm>
            <a:off x="1187640" y="5630040"/>
            <a:ext cx="7376400" cy="935640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softEdge rad="12708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Servicio transversal a todas las Consellerías a través de la colaboración con unas </a:t>
            </a:r>
            <a:r>
              <a:rPr b="1" lang="es-ES" sz="1800" spc="-1" strike="noStrike">
                <a:solidFill>
                  <a:schemeClr val="dk1"/>
                </a:solidFill>
                <a:latin typeface="Calibri"/>
              </a:rPr>
              <a:t>30 DG</a:t>
            </a: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, más de </a:t>
            </a:r>
            <a:r>
              <a:rPr b="1" lang="es-ES" sz="1800" spc="-1" strike="noStrike">
                <a:solidFill>
                  <a:schemeClr val="dk1"/>
                </a:solidFill>
                <a:latin typeface="Calibri"/>
              </a:rPr>
              <a:t>60 servicios</a:t>
            </a: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, entidades </a:t>
            </a:r>
            <a:r>
              <a:rPr b="1" lang="es-ES" sz="1800" spc="-1" strike="noStrike">
                <a:solidFill>
                  <a:schemeClr val="dk1"/>
                </a:solidFill>
                <a:latin typeface="Calibri"/>
              </a:rPr>
              <a:t>Locales </a:t>
            </a: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y otros organismos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8" name="7 Rectángulo"/>
          <p:cNvSpPr/>
          <p:nvPr/>
        </p:nvSpPr>
        <p:spPr>
          <a:xfrm>
            <a:off x="649440" y="260640"/>
            <a:ext cx="79059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>
                <a:solidFill>
                  <a:schemeClr val="accent3"/>
                </a:solidFill>
                <a:latin typeface="Calibri"/>
              </a:rPr>
              <a:t>ESTADÍSTICAS,DESGARGAS Y PETICIONES</a:t>
            </a:r>
            <a:endParaRPr b="0" lang="es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colorTemp="6400" sat="400000"/>
                    </a14:imgEffect>
                  </a14:imgLayer>
                </a14:imgProps>
              </a:ext>
            </a:extLst>
          </a:blip>
          <a:srcRect l="26432" t="0" r="7111" b="0"/>
          <a:stretch/>
        </p:blipFill>
        <p:spPr>
          <a:xfrm>
            <a:off x="0" y="1080"/>
            <a:ext cx="9180000" cy="6957000"/>
          </a:xfrm>
          <a:prstGeom prst="rect">
            <a:avLst/>
          </a:prstGeom>
          <a:ln w="0">
            <a:noFill/>
          </a:ln>
          <a:effectLst>
            <a:outerShdw algn="ctr" dir="2700000" dist="35638" rotWithShape="0">
              <a:schemeClr val="bg2">
                <a:alpha val="35000"/>
              </a:schemeClr>
            </a:outerShdw>
          </a:effectLst>
        </p:spPr>
      </p:pic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1" name="Picture 2" descr="C:\Users\javie\OneDrive\Imágenes\Capturas de pantalla\Captura de pantalla 2023-11-15 004450.png"/>
          <p:cNvPicPr/>
          <p:nvPr/>
        </p:nvPicPr>
        <p:blipFill>
          <a:blip r:embed="rId2"/>
          <a:stretch/>
        </p:blipFill>
        <p:spPr>
          <a:xfrm>
            <a:off x="179640" y="1711080"/>
            <a:ext cx="8784720" cy="459792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1321200" y="227880"/>
            <a:ext cx="6500880" cy="123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chemeClr val="accent3"/>
                </a:solidFill>
                <a:latin typeface="Calibri"/>
              </a:rPr>
              <a:t>ALGUNAS FUNCIONES DEL VISOR</a:t>
            </a:r>
            <a:endParaRPr b="0" lang="es-E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LibreOffice/7.4.1.2$Windows_X86_64 LibreOffice_project/3c58a8f3a960df8bc8fd77b461821e42c061c5f0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2023-11-14T21:38:44Z</dcterms:created>
  <dc:creator>Javier Rodrigo Calzada</dc:creator>
  <dc:description/>
  <dc:language>es-ES</dc:language>
  <cp:lastModifiedBy/>
  <dcterms:modified xsi:type="dcterms:W3CDTF">2023-11-15T22:20:07Z</dcterms:modified>
  <cp:revision>14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7</vt:i4>
  </property>
</Properties>
</file>