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6" r:id="rId4"/>
  </p:sldMasterIdLst>
  <p:sldIdLst>
    <p:sldId id="256" r:id="rId5"/>
    <p:sldId id="411" r:id="rId6"/>
    <p:sldId id="405" r:id="rId7"/>
    <p:sldId id="429" r:id="rId8"/>
    <p:sldId id="431" r:id="rId9"/>
    <p:sldId id="427" r:id="rId10"/>
    <p:sldId id="418" r:id="rId11"/>
    <p:sldId id="458" r:id="rId12"/>
    <p:sldId id="290" r:id="rId13"/>
    <p:sldId id="439" r:id="rId14"/>
    <p:sldId id="440" r:id="rId15"/>
    <p:sldId id="441" r:id="rId16"/>
    <p:sldId id="419" r:id="rId17"/>
    <p:sldId id="420" r:id="rId18"/>
    <p:sldId id="449" r:id="rId19"/>
    <p:sldId id="448" r:id="rId20"/>
    <p:sldId id="446" r:id="rId21"/>
    <p:sldId id="442" r:id="rId22"/>
    <p:sldId id="443" r:id="rId23"/>
    <p:sldId id="444" r:id="rId24"/>
    <p:sldId id="454" r:id="rId25"/>
    <p:sldId id="447" r:id="rId26"/>
    <p:sldId id="450" r:id="rId27"/>
    <p:sldId id="456" r:id="rId28"/>
    <p:sldId id="455" r:id="rId29"/>
    <p:sldId id="451" r:id="rId30"/>
    <p:sldId id="452" r:id="rId31"/>
    <p:sldId id="457" r:id="rId32"/>
    <p:sldId id="281" r:id="rId33"/>
    <p:sldId id="282" r:id="rId34"/>
    <p:sldId id="283" r:id="rId35"/>
    <p:sldId id="284" r:id="rId36"/>
    <p:sldId id="285" r:id="rId37"/>
    <p:sldId id="435" r:id="rId38"/>
    <p:sldId id="436" r:id="rId39"/>
    <p:sldId id="437" r:id="rId40"/>
    <p:sldId id="292" r:id="rId41"/>
    <p:sldId id="453" r:id="rId42"/>
    <p:sldId id="326" r:id="rId4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019E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981" autoAdjust="0"/>
    <p:restoredTop sz="94660"/>
  </p:normalViewPr>
  <p:slideViewPr>
    <p:cSldViewPr snapToGrid="0">
      <p:cViewPr varScale="1">
        <p:scale>
          <a:sx n="54" d="100"/>
          <a:sy n="54" d="100"/>
        </p:scale>
        <p:origin x="-538" y="-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120D493-31AA-43AC-AF89-30A3CF93F3FA}" type="datetimeFigureOut">
              <a:rPr lang="es-ES" smtClean="0"/>
              <a:pPr/>
              <a:t>29/11/2023</a:t>
            </a:fld>
            <a:endParaRPr lang="es-E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E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146AF99-8CE0-4C46-9EFB-7295F2033FC5}" type="slidenum">
              <a:rPr lang="es-ES" smtClean="0"/>
              <a:pPr/>
              <a:t>‹Nº›</a:t>
            </a:fld>
            <a:endParaRPr lang="es-E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330789833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120D493-31AA-43AC-AF89-30A3CF93F3FA}" type="datetimeFigureOut">
              <a:rPr lang="es-ES" smtClean="0"/>
              <a:pPr/>
              <a:t>29/11/2023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146AF99-8CE0-4C46-9EFB-7295F2033FC5}" type="slidenum">
              <a:rPr lang="es-ES" smtClean="0"/>
              <a:pPr/>
              <a:t>‹Nº›</a:t>
            </a:fld>
            <a:endParaRPr lang="es-ES"/>
          </a:p>
        </p:txBody>
      </p:sp>
    </p:spTree>
    <p:extLst>
      <p:ext uri="{BB962C8B-B14F-4D97-AF65-F5344CB8AC3E}">
        <p14:creationId xmlns:p14="http://schemas.microsoft.com/office/powerpoint/2010/main" xmlns="" val="137721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120D493-31AA-43AC-AF89-30A3CF93F3FA}" type="datetimeFigureOut">
              <a:rPr lang="es-ES" smtClean="0"/>
              <a:pPr/>
              <a:t>29/11/2023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146AF99-8CE0-4C46-9EFB-7295F2033FC5}" type="slidenum">
              <a:rPr lang="es-ES" smtClean="0"/>
              <a:pPr/>
              <a:t>‹Nº›</a:t>
            </a:fld>
            <a:endParaRPr lang="es-ES"/>
          </a:p>
        </p:txBody>
      </p:sp>
    </p:spTree>
    <p:extLst>
      <p:ext uri="{BB962C8B-B14F-4D97-AF65-F5344CB8AC3E}">
        <p14:creationId xmlns:p14="http://schemas.microsoft.com/office/powerpoint/2010/main" xmlns="" val="338719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120D493-31AA-43AC-AF89-30A3CF93F3FA}" type="datetimeFigureOut">
              <a:rPr lang="es-ES" smtClean="0"/>
              <a:pPr/>
              <a:t>29/11/2023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146AF99-8CE0-4C46-9EFB-7295F2033FC5}" type="slidenum">
              <a:rPr lang="es-ES" smtClean="0"/>
              <a:pPr/>
              <a:t>‹Nº›</a:t>
            </a:fld>
            <a:endParaRPr lang="es-ES"/>
          </a:p>
        </p:txBody>
      </p:sp>
    </p:spTree>
    <p:extLst>
      <p:ext uri="{BB962C8B-B14F-4D97-AF65-F5344CB8AC3E}">
        <p14:creationId xmlns:p14="http://schemas.microsoft.com/office/powerpoint/2010/main" xmlns="" val="7105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120D493-31AA-43AC-AF89-30A3CF93F3FA}" type="datetimeFigureOut">
              <a:rPr lang="es-ES" smtClean="0"/>
              <a:pPr/>
              <a:t>29/11/2023</a:t>
            </a:fld>
            <a:endParaRPr lang="es-E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E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146AF99-8CE0-4C46-9EFB-7295F2033FC5}" type="slidenum">
              <a:rPr lang="es-ES" smtClean="0"/>
              <a:pPr/>
              <a:t>‹Nº›</a:t>
            </a:fld>
            <a:endParaRPr lang="es-ES"/>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23773414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120D493-31AA-43AC-AF89-30A3CF93F3FA}" type="datetimeFigureOut">
              <a:rPr lang="es-ES" smtClean="0"/>
              <a:pPr/>
              <a:t>29/11/2023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146AF99-8CE0-4C46-9EFB-7295F2033FC5}" type="slidenum">
              <a:rPr lang="es-ES" smtClean="0"/>
              <a:pPr/>
              <a:t>‹Nº›</a:t>
            </a:fld>
            <a:endParaRPr lang="es-ES"/>
          </a:p>
        </p:txBody>
      </p:sp>
    </p:spTree>
    <p:extLst>
      <p:ext uri="{BB962C8B-B14F-4D97-AF65-F5344CB8AC3E}">
        <p14:creationId xmlns:p14="http://schemas.microsoft.com/office/powerpoint/2010/main" xmlns="" val="10926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120D493-31AA-43AC-AF89-30A3CF93F3FA}" type="datetimeFigureOut">
              <a:rPr lang="es-ES" smtClean="0"/>
              <a:pPr/>
              <a:t>29/11/2023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146AF99-8CE0-4C46-9EFB-7295F2033FC5}" type="slidenum">
              <a:rPr lang="es-ES" smtClean="0"/>
              <a:pPr/>
              <a:t>‹Nº›</a:t>
            </a:fld>
            <a:endParaRPr lang="es-ES"/>
          </a:p>
        </p:txBody>
      </p:sp>
    </p:spTree>
    <p:extLst>
      <p:ext uri="{BB962C8B-B14F-4D97-AF65-F5344CB8AC3E}">
        <p14:creationId xmlns:p14="http://schemas.microsoft.com/office/powerpoint/2010/main" xmlns="" val="110057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120D493-31AA-43AC-AF89-30A3CF93F3FA}" type="datetimeFigureOut">
              <a:rPr lang="es-ES" smtClean="0"/>
              <a:pPr/>
              <a:t>29/11/2023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146AF99-8CE0-4C46-9EFB-7295F2033FC5}" type="slidenum">
              <a:rPr lang="es-ES" smtClean="0"/>
              <a:pPr/>
              <a:t>‹Nº›</a:t>
            </a:fld>
            <a:endParaRPr lang="es-ES"/>
          </a:p>
        </p:txBody>
      </p:sp>
    </p:spTree>
    <p:extLst>
      <p:ext uri="{BB962C8B-B14F-4D97-AF65-F5344CB8AC3E}">
        <p14:creationId xmlns:p14="http://schemas.microsoft.com/office/powerpoint/2010/main" xmlns="" val="375462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20D493-31AA-43AC-AF89-30A3CF93F3FA}" type="datetimeFigureOut">
              <a:rPr lang="es-ES" smtClean="0"/>
              <a:pPr/>
              <a:t>29/11/2023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146AF99-8CE0-4C46-9EFB-7295F2033FC5}" type="slidenum">
              <a:rPr lang="es-ES" smtClean="0"/>
              <a:pPr/>
              <a:t>‹Nº›</a:t>
            </a:fld>
            <a:endParaRPr lang="es-ES"/>
          </a:p>
        </p:txBody>
      </p:sp>
    </p:spTree>
    <p:extLst>
      <p:ext uri="{BB962C8B-B14F-4D97-AF65-F5344CB8AC3E}">
        <p14:creationId xmlns:p14="http://schemas.microsoft.com/office/powerpoint/2010/main" xmlns="" val="2882553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120D493-31AA-43AC-AF89-30A3CF93F3FA}" type="datetimeFigureOut">
              <a:rPr lang="es-ES" smtClean="0"/>
              <a:pPr/>
              <a:t>29/11/2023</a:t>
            </a:fld>
            <a:endParaRPr lang="es-E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E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146AF99-8CE0-4C46-9EFB-7295F2033FC5}" type="slidenum">
              <a:rPr lang="es-ES" smtClean="0"/>
              <a:pPr/>
              <a:t>‹Nº›</a:t>
            </a:fld>
            <a:endParaRPr lang="es-E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4054384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120D493-31AA-43AC-AF89-30A3CF93F3FA}" type="datetimeFigureOut">
              <a:rPr lang="es-ES" smtClean="0"/>
              <a:pPr/>
              <a:t>29/11/2023</a:t>
            </a:fld>
            <a:endParaRPr lang="es-E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E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146AF99-8CE0-4C46-9EFB-7295F2033FC5}" type="slidenum">
              <a:rPr lang="es-ES" smtClean="0"/>
              <a:pPr/>
              <a:t>‹Nº›</a:t>
            </a:fld>
            <a:endParaRPr lang="es-E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35928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120D493-31AA-43AC-AF89-30A3CF93F3FA}" type="datetimeFigureOut">
              <a:rPr lang="es-ES" smtClean="0"/>
              <a:pPr/>
              <a:t>29/11/2023</a:t>
            </a:fld>
            <a:endParaRPr lang="es-E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E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146AF99-8CE0-4C46-9EFB-7295F2033FC5}" type="slidenum">
              <a:rPr lang="es-ES" smtClean="0"/>
              <a:pPr/>
              <a:t>‹Nº›</a:t>
            </a:fld>
            <a:endParaRPr lang="es-ES"/>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04457534"/>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aepd.es/documento/guia-proteccion-datos-por-defecto.pdf" TargetMode="External"/><Relationship Id="rId2" Type="http://schemas.openxmlformats.org/officeDocument/2006/relationships/hyperlink" Target="https://www.aepd.es/documento/guia-privacidad-desde-diseno.pdf"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mailto:dpdsectorpublico@gva.es" TargetMode="External"/><Relationship Id="rId2" Type="http://schemas.openxmlformats.org/officeDocument/2006/relationships/hyperlink" Target="mailto:dpdgeneralitat@gva.es"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Resultado de imagen de go dival"/>
          <p:cNvSpPr>
            <a:spLocks noGrp="1" noChangeAspect="1" noChangeArrowheads="1"/>
          </p:cNvSpPr>
          <p:nvPr>
            <p:ph type="ctrTitle"/>
          </p:nvPr>
        </p:nvSpPr>
        <p:spPr bwMode="auto">
          <a:xfrm>
            <a:off x="1097280" y="728789"/>
            <a:ext cx="10058400" cy="356616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normAutofit/>
          </a:bodyPr>
          <a:lstStyle/>
          <a:p>
            <a:pPr algn="ctr"/>
            <a:r>
              <a:rPr lang="es-ES" sz="3600" b="1" spc="-1" dirty="0">
                <a:solidFill>
                  <a:srgbClr val="FF0000"/>
                </a:solidFill>
              </a:rPr>
              <a:t/>
            </a:r>
            <a:br>
              <a:rPr lang="es-ES" sz="3600" b="1" spc="-1" dirty="0">
                <a:solidFill>
                  <a:srgbClr val="FF0000"/>
                </a:solidFill>
              </a:rPr>
            </a:br>
            <a:r>
              <a:rPr lang="es-ES" sz="3600" b="1" spc="-1" dirty="0">
                <a:solidFill>
                  <a:srgbClr val="FF0000"/>
                </a:solidFill>
              </a:rPr>
              <a:t/>
            </a:r>
            <a:br>
              <a:rPr lang="es-ES" sz="3600" b="1" spc="-1" dirty="0">
                <a:solidFill>
                  <a:srgbClr val="FF0000"/>
                </a:solidFill>
              </a:rPr>
            </a:br>
            <a:r>
              <a:rPr lang="es-ES" sz="3600" b="1" spc="-1" dirty="0">
                <a:solidFill>
                  <a:srgbClr val="FF0000"/>
                </a:solidFill>
              </a:rPr>
              <a:t/>
            </a:r>
            <a:br>
              <a:rPr lang="es-ES" sz="3600" b="1" spc="-1" dirty="0">
                <a:solidFill>
                  <a:srgbClr val="FF0000"/>
                </a:solidFill>
              </a:rPr>
            </a:br>
            <a:endParaRPr lang="es-ES" sz="3600" b="1" dirty="0">
              <a:solidFill>
                <a:srgbClr val="FF0000"/>
              </a:solidFill>
            </a:endParaRPr>
          </a:p>
        </p:txBody>
      </p:sp>
      <p:sp>
        <p:nvSpPr>
          <p:cNvPr id="3" name="Subtítulo 2"/>
          <p:cNvSpPr>
            <a:spLocks noGrp="1"/>
          </p:cNvSpPr>
          <p:nvPr>
            <p:ph type="subTitle" idx="1"/>
          </p:nvPr>
        </p:nvSpPr>
        <p:spPr>
          <a:xfrm>
            <a:off x="1767759" y="2574388"/>
            <a:ext cx="9144000" cy="2781383"/>
          </a:xfrm>
        </p:spPr>
        <p:txBody>
          <a:bodyPr>
            <a:normAutofit fontScale="92500" lnSpcReduction="20000"/>
          </a:bodyPr>
          <a:lstStyle/>
          <a:p>
            <a:r>
              <a:rPr lang="es-ES" sz="5200" b="1" dirty="0"/>
              <a:t>Matinal IVAP</a:t>
            </a:r>
          </a:p>
          <a:p>
            <a:r>
              <a:rPr lang="es-ES" sz="5200" b="1" dirty="0">
                <a:solidFill>
                  <a:srgbClr val="FF0000"/>
                </a:solidFill>
              </a:rPr>
              <a:t>Publicaciones oficiales y protección de datos personales </a:t>
            </a:r>
            <a:r>
              <a:rPr lang="es-ES" sz="3600" b="1" dirty="0"/>
              <a:t/>
            </a:r>
            <a:br>
              <a:rPr lang="es-ES" sz="3600" b="1" dirty="0"/>
            </a:br>
            <a:endParaRPr lang="es-ES" sz="3600" b="1" dirty="0"/>
          </a:p>
          <a:p>
            <a:endParaRPr lang="es-ES" dirty="0"/>
          </a:p>
        </p:txBody>
      </p:sp>
      <p:pic>
        <p:nvPicPr>
          <p:cNvPr id="5" name="Imagen 4"/>
          <p:cNvPicPr>
            <a:picLocks noChangeAspect="1"/>
          </p:cNvPicPr>
          <p:nvPr/>
        </p:nvPicPr>
        <p:blipFill>
          <a:blip r:embed="rId2" cstate="print"/>
          <a:stretch>
            <a:fillRect/>
          </a:stretch>
        </p:blipFill>
        <p:spPr>
          <a:xfrm>
            <a:off x="10725150" y="6106842"/>
            <a:ext cx="1452470" cy="751158"/>
          </a:xfrm>
          <a:prstGeom prst="rect">
            <a:avLst/>
          </a:prstGeom>
        </p:spPr>
      </p:pic>
    </p:spTree>
    <p:extLst>
      <p:ext uri="{BB962C8B-B14F-4D97-AF65-F5344CB8AC3E}">
        <p14:creationId xmlns:p14="http://schemas.microsoft.com/office/powerpoint/2010/main" xmlns="" val="3237099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 name="TextShape 1"/>
          <p:cNvSpPr txBox="1"/>
          <p:nvPr/>
        </p:nvSpPr>
        <p:spPr>
          <a:xfrm>
            <a:off x="2265564" y="358755"/>
            <a:ext cx="4115303" cy="1144682"/>
          </a:xfrm>
          <a:prstGeom prst="rect">
            <a:avLst/>
          </a:prstGeom>
          <a:noFill/>
          <a:ln w="25560">
            <a:noFill/>
          </a:ln>
        </p:spPr>
        <p:txBody>
          <a:bodyPr lIns="0" tIns="0" rIns="0" bIns="0" anchor="ctr" anchorCtr="1">
            <a:noAutofit/>
          </a:bodyPr>
          <a:lstStyle/>
          <a:p>
            <a:pPr algn="ctr">
              <a:lnSpc>
                <a:spcPct val="100000"/>
              </a:lnSpc>
            </a:pPr>
            <a:endParaRPr lang="es-ES" sz="3266" spc="-1" dirty="0">
              <a:latin typeface="Arial"/>
            </a:endParaRPr>
          </a:p>
        </p:txBody>
      </p:sp>
      <p:sp>
        <p:nvSpPr>
          <p:cNvPr id="660" name="TextShape 2"/>
          <p:cNvSpPr txBox="1"/>
          <p:nvPr/>
        </p:nvSpPr>
        <p:spPr>
          <a:xfrm>
            <a:off x="1125415" y="1181686"/>
            <a:ext cx="9415641" cy="5359791"/>
          </a:xfrm>
          <a:prstGeom prst="rect">
            <a:avLst/>
          </a:prstGeom>
          <a:noFill/>
          <a:ln w="25560">
            <a:noFill/>
          </a:ln>
        </p:spPr>
        <p:txBody>
          <a:bodyPr lIns="0" tIns="0" rIns="0" bIns="0">
            <a:noAutofit/>
          </a:bodyPr>
          <a:lstStyle/>
          <a:p>
            <a:pPr lvl="0" defTabSz="914400">
              <a:spcBef>
                <a:spcPts val="1414"/>
              </a:spcBef>
              <a:defRPr/>
            </a:pPr>
            <a:r>
              <a:rPr kumimoji="0" lang="es-ES" sz="2400" b="1" i="0" u="none" strike="noStrike" kern="1200" cap="none" spc="-1" normalizeH="0" baseline="0" noProof="0" dirty="0">
                <a:ln>
                  <a:noFill/>
                </a:ln>
                <a:solidFill>
                  <a:srgbClr val="000000"/>
                </a:solidFill>
                <a:effectLst/>
                <a:uLnTx/>
                <a:uFillTx/>
                <a:ea typeface="Microsoft YaHei"/>
                <a:cs typeface="+mn-cs"/>
              </a:rPr>
              <a:t>La naturaleza de la publicación supone que solo se podrá utilizar en los </a:t>
            </a:r>
            <a:r>
              <a:rPr kumimoji="0" lang="es-ES" sz="2400" b="1" i="0" u="none" strike="noStrike" kern="1200" cap="none" spc="-1" normalizeH="0" baseline="0" noProof="0" dirty="0">
                <a:ln>
                  <a:noFill/>
                </a:ln>
                <a:solidFill>
                  <a:srgbClr val="FF0000"/>
                </a:solidFill>
                <a:effectLst/>
                <a:uLnTx/>
                <a:uFillTx/>
                <a:ea typeface="Microsoft YaHei"/>
                <a:cs typeface="+mn-cs"/>
              </a:rPr>
              <a:t>supuestos tasados </a:t>
            </a:r>
            <a:r>
              <a:rPr kumimoji="0" lang="es-ES" sz="2400" b="1" i="0" u="none" strike="noStrike" kern="1200" cap="none" spc="-1" normalizeH="0" baseline="0" noProof="0" dirty="0">
                <a:ln>
                  <a:noFill/>
                </a:ln>
                <a:solidFill>
                  <a:srgbClr val="000000"/>
                </a:solidFill>
                <a:effectLst/>
                <a:uLnTx/>
                <a:uFillTx/>
                <a:ea typeface="Microsoft YaHei"/>
                <a:cs typeface="+mn-cs"/>
              </a:rPr>
              <a:t>que determina la ley</a:t>
            </a:r>
          </a:p>
          <a:p>
            <a:pPr lvl="0" defTabSz="914400">
              <a:spcBef>
                <a:spcPts val="1414"/>
              </a:spcBef>
              <a:defRPr/>
            </a:pPr>
            <a:r>
              <a:rPr kumimoji="0" lang="es-ES" sz="2400" b="1" i="0" u="none" strike="noStrike" kern="1200" cap="none" spc="-1" normalizeH="0" baseline="0" noProof="0" dirty="0">
                <a:ln>
                  <a:noFill/>
                </a:ln>
                <a:solidFill>
                  <a:srgbClr val="000000"/>
                </a:solidFill>
                <a:effectLst/>
                <a:uLnTx/>
                <a:uFillTx/>
                <a:ea typeface="Microsoft YaHei"/>
                <a:cs typeface="+mn-cs"/>
              </a:rPr>
              <a:t>El </a:t>
            </a:r>
            <a:r>
              <a:rPr kumimoji="0" lang="es-ES" sz="2400" b="1" i="0" u="none" strike="noStrike" kern="1200" cap="none" spc="-1" normalizeH="0" baseline="0" noProof="0" dirty="0">
                <a:ln>
                  <a:noFill/>
                </a:ln>
                <a:solidFill>
                  <a:srgbClr val="FF0000"/>
                </a:solidFill>
                <a:effectLst/>
                <a:uLnTx/>
                <a:uFillTx/>
                <a:ea typeface="Microsoft YaHei"/>
                <a:cs typeface="+mn-cs"/>
              </a:rPr>
              <a:t>artículo 45 de la ley  </a:t>
            </a:r>
            <a:r>
              <a:rPr lang="es-ES" sz="2400" b="1" dirty="0">
                <a:solidFill>
                  <a:srgbClr val="FF0000"/>
                </a:solidFill>
                <a:ea typeface="Calibri"/>
                <a:cs typeface="Calibri"/>
              </a:rPr>
              <a:t>39/2015 </a:t>
            </a:r>
            <a:r>
              <a:rPr lang="es-ES" sz="2400" b="1" spc="-1" dirty="0">
                <a:solidFill>
                  <a:srgbClr val="000000"/>
                </a:solidFill>
                <a:ea typeface="Microsoft YaHei"/>
              </a:rPr>
              <a:t>determina que </a:t>
            </a:r>
            <a:r>
              <a:rPr kumimoji="0" lang="es-ES" sz="2400" b="1" i="0" u="none" strike="noStrike" kern="1200" cap="none" spc="-1" normalizeH="0" baseline="0" noProof="0" dirty="0">
                <a:ln>
                  <a:noFill/>
                </a:ln>
                <a:solidFill>
                  <a:srgbClr val="000000"/>
                </a:solidFill>
                <a:effectLst/>
                <a:uLnTx/>
                <a:uFillTx/>
                <a:ea typeface="Microsoft YaHei"/>
                <a:cs typeface="+mn-cs"/>
              </a:rPr>
              <a:t>los actos administrativos serán objeto de publicación cuando…:</a:t>
            </a:r>
            <a:endParaRPr kumimoji="0" lang="es-ES" sz="2400" b="1" i="0" u="none" strike="noStrike" kern="1200" cap="none" spc="-1" normalizeH="0" baseline="0" noProof="0" dirty="0">
              <a:ln>
                <a:noFill/>
              </a:ln>
              <a:solidFill>
                <a:prstClr val="black"/>
              </a:solidFill>
              <a:effectLst/>
              <a:uLnTx/>
              <a:uFillTx/>
              <a:ea typeface="+mn-ea"/>
              <a:cs typeface="+mn-cs"/>
            </a:endParaRPr>
          </a:p>
          <a:p>
            <a:pPr marL="432000" marR="0" lvl="1" indent="-324000" algn="l" defTabSz="914400" rtl="0" eaLnBrk="1" fontAlgn="auto" latinLnBrk="0" hangingPunct="1">
              <a:lnSpc>
                <a:spcPct val="100000"/>
              </a:lnSpc>
              <a:spcBef>
                <a:spcPts val="1414"/>
              </a:spcBef>
              <a:spcAft>
                <a:spcPts val="0"/>
              </a:spcAft>
              <a:buClr>
                <a:srgbClr val="000000"/>
              </a:buClr>
              <a:buSzPct val="45000"/>
              <a:buFont typeface="Wingdings" charset="2"/>
              <a:buChar char=""/>
              <a:tabLst/>
              <a:defRPr/>
            </a:pPr>
            <a:r>
              <a:rPr kumimoji="0" lang="es-ES" sz="2400" b="1" i="0" u="none" strike="noStrike" kern="1200" cap="none" spc="-1" normalizeH="0" baseline="0" noProof="0" dirty="0">
                <a:ln>
                  <a:noFill/>
                </a:ln>
                <a:solidFill>
                  <a:srgbClr val="000000"/>
                </a:solidFill>
                <a:effectLst/>
                <a:uLnTx/>
                <a:uFillTx/>
                <a:ea typeface="Microsoft YaHei"/>
                <a:cs typeface="+mn-cs"/>
              </a:rPr>
              <a:t>así lo establezcan las normas reguladoras de cada procedimiento o cuando lo aconsejen razones de interés público</a:t>
            </a:r>
          </a:p>
          <a:p>
            <a:pPr marL="432000" marR="0" lvl="1" indent="-324000" algn="l" defTabSz="914400" rtl="0" eaLnBrk="1" fontAlgn="auto" latinLnBrk="0" hangingPunct="1">
              <a:lnSpc>
                <a:spcPct val="100000"/>
              </a:lnSpc>
              <a:spcBef>
                <a:spcPts val="1414"/>
              </a:spcBef>
              <a:spcAft>
                <a:spcPts val="0"/>
              </a:spcAft>
              <a:buClr>
                <a:srgbClr val="000000"/>
              </a:buClr>
              <a:buSzPct val="45000"/>
              <a:buFont typeface="Wingdings" charset="2"/>
              <a:buChar char=""/>
              <a:tabLst/>
              <a:defRPr/>
            </a:pPr>
            <a:r>
              <a:rPr kumimoji="0" lang="es-ES" sz="2400" b="1" i="0" u="none" strike="noStrike" kern="1200" cap="none" spc="-1" normalizeH="0" baseline="0" noProof="0" dirty="0">
                <a:ln>
                  <a:noFill/>
                </a:ln>
                <a:solidFill>
                  <a:srgbClr val="000000"/>
                </a:solidFill>
                <a:effectLst/>
                <a:uLnTx/>
                <a:uFillTx/>
                <a:ea typeface="Microsoft YaHei"/>
                <a:cs typeface="+mn-cs"/>
              </a:rPr>
              <a:t>el acto tenga por destinatario a una pluralidad indeterminada de personas o cuando la Administración estime que la notificación efectuada a un solo interesado es insuficiente</a:t>
            </a:r>
          </a:p>
          <a:p>
            <a:pPr marL="432000" marR="0" lvl="1" indent="-324000" algn="l" defTabSz="914400" rtl="0" eaLnBrk="1" fontAlgn="auto" latinLnBrk="0" hangingPunct="1">
              <a:lnSpc>
                <a:spcPct val="100000"/>
              </a:lnSpc>
              <a:spcBef>
                <a:spcPts val="1414"/>
              </a:spcBef>
              <a:spcAft>
                <a:spcPts val="0"/>
              </a:spcAft>
              <a:buClr>
                <a:srgbClr val="000000"/>
              </a:buClr>
              <a:buSzPct val="45000"/>
              <a:buFont typeface="Wingdings" charset="2"/>
              <a:buChar char=""/>
              <a:tabLst/>
              <a:defRPr/>
            </a:pPr>
            <a:r>
              <a:rPr kumimoji="0" lang="es-ES" sz="2400" b="1" i="0" u="none" strike="noStrike" kern="1200" cap="none" spc="-1" normalizeH="0" baseline="0" noProof="0" dirty="0">
                <a:ln>
                  <a:noFill/>
                </a:ln>
                <a:solidFill>
                  <a:prstClr val="black"/>
                </a:solidFill>
                <a:effectLst/>
                <a:uLnTx/>
                <a:uFillTx/>
                <a:ea typeface="+mn-ea"/>
                <a:cs typeface="+mn-cs"/>
              </a:rPr>
              <a:t>se trate de actos integrantes de un procedimiento selectivo o de concurrencia competitiva de cualquier tipo.</a:t>
            </a:r>
          </a:p>
          <a:p>
            <a:pPr marL="391910" indent="-293933">
              <a:spcBef>
                <a:spcPts val="1283"/>
              </a:spcBef>
            </a:pPr>
            <a:endParaRPr lang="es-ES" sz="2177" spc="-1" dirty="0">
              <a:latin typeface="Arial"/>
            </a:endParaRPr>
          </a:p>
          <a:p>
            <a:pPr marL="391910" indent="-293933" algn="ctr">
              <a:spcBef>
                <a:spcPts val="1283"/>
              </a:spcBef>
            </a:pPr>
            <a:endParaRPr lang="es-ES" sz="2177" spc="-1" dirty="0">
              <a:latin typeface="Arial"/>
            </a:endParaRPr>
          </a:p>
        </p:txBody>
      </p:sp>
      <p:sp>
        <p:nvSpPr>
          <p:cNvPr id="2" name="Título 1">
            <a:extLst>
              <a:ext uri="{FF2B5EF4-FFF2-40B4-BE49-F238E27FC236}">
                <a16:creationId xmlns:a16="http://schemas.microsoft.com/office/drawing/2014/main" xmlns="" id="{604BC2C9-AD70-0129-BD6A-F9BA1E91B375}"/>
              </a:ext>
            </a:extLst>
          </p:cNvPr>
          <p:cNvSpPr txBox="1">
            <a:spLocks/>
          </p:cNvSpPr>
          <p:nvPr/>
        </p:nvSpPr>
        <p:spPr>
          <a:xfrm>
            <a:off x="1310640" y="198120"/>
            <a:ext cx="9601200" cy="1126222"/>
          </a:xfrm>
          <a:prstGeom prst="rect">
            <a:avLst/>
          </a:prstGeom>
        </p:spPr>
        <p:txBody>
          <a:bodyPr>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nSpc>
                <a:spcPct val="106000"/>
              </a:lnSpc>
              <a:spcBef>
                <a:spcPts val="600"/>
              </a:spcBef>
              <a:spcAft>
                <a:spcPts val="600"/>
              </a:spcAft>
              <a:buSzPts val="1000"/>
              <a:tabLst>
                <a:tab pos="457200" algn="l"/>
              </a:tabLst>
            </a:pPr>
            <a:r>
              <a:rPr lang="es-ES" sz="3200" b="1" dirty="0">
                <a:solidFill>
                  <a:srgbClr val="4019E7"/>
                </a:solidFill>
                <a:latin typeface="Calibri" panose="020F0502020204030204" pitchFamily="34" charset="0"/>
                <a:ea typeface="Calibri" panose="020F0502020204030204" pitchFamily="34" charset="0"/>
                <a:cs typeface="Calibri" panose="020F0502020204030204" pitchFamily="34" charset="0"/>
              </a:rPr>
              <a:t>Licitud de tratamiento: Ley 39/2015</a:t>
            </a:r>
            <a:endParaRPr lang="es-ES" sz="3200" b="1" dirty="0">
              <a:solidFill>
                <a:srgbClr val="4019E7"/>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5" name="Imagen 4"/>
          <p:cNvPicPr>
            <a:picLocks noChangeAspect="1"/>
          </p:cNvPicPr>
          <p:nvPr/>
        </p:nvPicPr>
        <p:blipFill>
          <a:blip r:embed="rId2" cstate="print"/>
          <a:stretch>
            <a:fillRect/>
          </a:stretch>
        </p:blipFill>
        <p:spPr>
          <a:xfrm>
            <a:off x="10725150" y="6106842"/>
            <a:ext cx="1452470" cy="751158"/>
          </a:xfrm>
          <a:prstGeom prst="rect">
            <a:avLst/>
          </a:prstGeom>
        </p:spPr>
      </p:pic>
    </p:spTree>
    <p:extLst>
      <p:ext uri="{BB962C8B-B14F-4D97-AF65-F5344CB8AC3E}">
        <p14:creationId xmlns:p14="http://schemas.microsoft.com/office/powerpoint/2010/main" xmlns="" val="2199090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 name="TextShape 1"/>
          <p:cNvSpPr txBox="1"/>
          <p:nvPr/>
        </p:nvSpPr>
        <p:spPr>
          <a:xfrm>
            <a:off x="2265564" y="358755"/>
            <a:ext cx="4115303" cy="1144682"/>
          </a:xfrm>
          <a:prstGeom prst="rect">
            <a:avLst/>
          </a:prstGeom>
          <a:noFill/>
          <a:ln w="25560">
            <a:noFill/>
          </a:ln>
        </p:spPr>
        <p:txBody>
          <a:bodyPr lIns="0" tIns="0" rIns="0" bIns="0" anchor="ctr" anchorCtr="1">
            <a:noAutofit/>
          </a:bodyPr>
          <a:lstStyle/>
          <a:p>
            <a:pPr algn="ctr">
              <a:lnSpc>
                <a:spcPct val="100000"/>
              </a:lnSpc>
            </a:pPr>
            <a:endParaRPr lang="es-ES" sz="3266" spc="-1" dirty="0">
              <a:latin typeface="Arial"/>
            </a:endParaRPr>
          </a:p>
        </p:txBody>
      </p:sp>
      <p:sp>
        <p:nvSpPr>
          <p:cNvPr id="660" name="TextShape 2"/>
          <p:cNvSpPr txBox="1"/>
          <p:nvPr/>
        </p:nvSpPr>
        <p:spPr>
          <a:xfrm>
            <a:off x="1309466" y="1118253"/>
            <a:ext cx="10015025" cy="5212335"/>
          </a:xfrm>
          <a:prstGeom prst="rect">
            <a:avLst/>
          </a:prstGeom>
          <a:noFill/>
          <a:ln w="25560">
            <a:noFill/>
          </a:ln>
        </p:spPr>
        <p:txBody>
          <a:bodyPr lIns="0" tIns="0" rIns="0" bIns="0">
            <a:noAutofit/>
          </a:bodyPr>
          <a:lstStyle/>
          <a:p>
            <a:pPr marL="457200" marR="0" lvl="0" indent="-457200" algn="l" defTabSz="914400" rtl="0" eaLnBrk="1" fontAlgn="auto" latinLnBrk="0" hangingPunct="1">
              <a:lnSpc>
                <a:spcPct val="100000"/>
              </a:lnSpc>
              <a:spcBef>
                <a:spcPts val="600"/>
              </a:spcBef>
              <a:spcAft>
                <a:spcPts val="0"/>
              </a:spcAft>
              <a:buClrTx/>
              <a:buSzTx/>
              <a:buFont typeface="+mj-lt"/>
              <a:buAutoNum type="alphaLcParenR"/>
              <a:tabLst/>
              <a:defRPr/>
            </a:pPr>
            <a:r>
              <a:rPr lang="es-ES" sz="2400" b="1" spc="-1" dirty="0">
                <a:solidFill>
                  <a:srgbClr val="000000"/>
                </a:solidFill>
                <a:ea typeface="Microsoft YaHei"/>
              </a:rPr>
              <a:t>tratados de manera lícita, leal y transparente en relación con el interesado («</a:t>
            </a:r>
            <a:r>
              <a:rPr lang="es-ES" sz="2400" b="1" spc="-1" dirty="0">
                <a:solidFill>
                  <a:srgbClr val="FF0000"/>
                </a:solidFill>
                <a:ea typeface="Microsoft YaHei"/>
              </a:rPr>
              <a:t>licitud, lealtad y transparencia</a:t>
            </a:r>
            <a:r>
              <a:rPr lang="es-ES" sz="2400" b="1" spc="-1" dirty="0">
                <a:solidFill>
                  <a:srgbClr val="000000"/>
                </a:solidFill>
                <a:ea typeface="Microsoft YaHei"/>
              </a:rPr>
              <a:t>»)</a:t>
            </a:r>
          </a:p>
          <a:p>
            <a:pPr marL="457200" marR="0" lvl="0" indent="-457200" algn="l" defTabSz="914400" rtl="0" eaLnBrk="1" fontAlgn="auto" latinLnBrk="0" hangingPunct="1">
              <a:lnSpc>
                <a:spcPct val="100000"/>
              </a:lnSpc>
              <a:spcBef>
                <a:spcPts val="600"/>
              </a:spcBef>
              <a:spcAft>
                <a:spcPts val="0"/>
              </a:spcAft>
              <a:buClrTx/>
              <a:buSzTx/>
              <a:buFont typeface="+mj-lt"/>
              <a:buAutoNum type="alphaLcParenR"/>
              <a:tabLst/>
              <a:defRPr/>
            </a:pPr>
            <a:r>
              <a:rPr lang="es-ES" sz="2400" b="1" spc="-1" dirty="0">
                <a:solidFill>
                  <a:srgbClr val="000000"/>
                </a:solidFill>
                <a:ea typeface="Microsoft YaHei"/>
              </a:rPr>
              <a:t>recogidos con fines determinados, explícitos y legítimos, y no serán tratados ulteriormente de manera incompatible con dichos fines; (…) («</a:t>
            </a:r>
            <a:r>
              <a:rPr lang="es-ES" sz="2400" b="1" spc="-1" dirty="0">
                <a:solidFill>
                  <a:srgbClr val="FF0000"/>
                </a:solidFill>
                <a:ea typeface="Microsoft YaHei"/>
              </a:rPr>
              <a:t>limitación de la finalidad</a:t>
            </a:r>
            <a:r>
              <a:rPr lang="es-ES" sz="2400" b="1" spc="-1" dirty="0">
                <a:solidFill>
                  <a:srgbClr val="000000"/>
                </a:solidFill>
                <a:ea typeface="Microsoft YaHei"/>
              </a:rPr>
              <a:t>»);</a:t>
            </a:r>
          </a:p>
          <a:p>
            <a:pPr marL="457200" marR="0" lvl="0" indent="-457200" algn="l" defTabSz="914400" rtl="0" eaLnBrk="1" fontAlgn="auto" latinLnBrk="0" hangingPunct="1">
              <a:lnSpc>
                <a:spcPct val="100000"/>
              </a:lnSpc>
              <a:spcBef>
                <a:spcPts val="600"/>
              </a:spcBef>
              <a:spcAft>
                <a:spcPts val="0"/>
              </a:spcAft>
              <a:buClrTx/>
              <a:buSzTx/>
              <a:buFont typeface="+mj-lt"/>
              <a:buAutoNum type="alphaLcParenR"/>
              <a:tabLst/>
              <a:defRPr/>
            </a:pPr>
            <a:r>
              <a:rPr lang="es-ES" sz="2400" b="1" spc="-1" dirty="0">
                <a:solidFill>
                  <a:srgbClr val="000000"/>
                </a:solidFill>
                <a:ea typeface="Microsoft YaHei"/>
              </a:rPr>
              <a:t>adecuados, pertinentes y limitados a lo necesario en relación con los fines para los que son tratados («</a:t>
            </a:r>
            <a:r>
              <a:rPr lang="es-ES" sz="2400" b="1" spc="-1" dirty="0">
                <a:solidFill>
                  <a:srgbClr val="FF0000"/>
                </a:solidFill>
                <a:ea typeface="Microsoft YaHei"/>
              </a:rPr>
              <a:t>minimización de datos»);</a:t>
            </a:r>
          </a:p>
          <a:p>
            <a:pPr marL="457200" lvl="0" indent="-457200" defTabSz="914400">
              <a:spcBef>
                <a:spcPts val="600"/>
              </a:spcBef>
              <a:buFont typeface="+mj-lt"/>
              <a:buAutoNum type="alphaLcParenR"/>
              <a:defRPr/>
            </a:pPr>
            <a:r>
              <a:rPr lang="es-ES" sz="2400" b="1" spc="-1" dirty="0">
                <a:solidFill>
                  <a:srgbClr val="000000"/>
                </a:solidFill>
                <a:ea typeface="Microsoft YaHei"/>
              </a:rPr>
              <a:t>exactos y, si fuera necesario, actualizados («</a:t>
            </a:r>
            <a:r>
              <a:rPr lang="es-ES" sz="2400" b="1" spc="-1" dirty="0">
                <a:solidFill>
                  <a:srgbClr val="FF0000"/>
                </a:solidFill>
                <a:ea typeface="Microsoft YaHei"/>
              </a:rPr>
              <a:t>exactitud</a:t>
            </a:r>
            <a:r>
              <a:rPr lang="es-ES" sz="2400" b="1" spc="-1" dirty="0">
                <a:solidFill>
                  <a:srgbClr val="000000"/>
                </a:solidFill>
                <a:ea typeface="Microsoft YaHei"/>
              </a:rPr>
              <a:t>»);</a:t>
            </a:r>
          </a:p>
          <a:p>
            <a:pPr marL="457200" lvl="0" indent="-457200" defTabSz="914400">
              <a:spcBef>
                <a:spcPts val="600"/>
              </a:spcBef>
              <a:buFont typeface="+mj-lt"/>
              <a:buAutoNum type="alphaLcParenR"/>
              <a:defRPr/>
            </a:pPr>
            <a:r>
              <a:rPr lang="es-ES" sz="2400" b="1" spc="-1" dirty="0">
                <a:solidFill>
                  <a:srgbClr val="000000"/>
                </a:solidFill>
                <a:ea typeface="Microsoft YaHei"/>
              </a:rPr>
              <a:t>mantenidos de forma que se permita la identificación de los interesados durante no más tiempo del necesario para los fines del tratamiento de los datos personales («</a:t>
            </a:r>
            <a:r>
              <a:rPr lang="es-ES" sz="2400" b="1" spc="-1" dirty="0">
                <a:solidFill>
                  <a:srgbClr val="FF0000"/>
                </a:solidFill>
                <a:ea typeface="Microsoft YaHei"/>
              </a:rPr>
              <a:t>conservación</a:t>
            </a:r>
            <a:r>
              <a:rPr lang="es-ES" sz="2400" b="1" spc="-1" dirty="0">
                <a:solidFill>
                  <a:srgbClr val="000000"/>
                </a:solidFill>
                <a:ea typeface="Microsoft YaHei"/>
              </a:rPr>
              <a:t>»);</a:t>
            </a:r>
          </a:p>
          <a:p>
            <a:pPr marL="391910" indent="-293933" algn="ctr">
              <a:spcBef>
                <a:spcPts val="1283"/>
              </a:spcBef>
            </a:pPr>
            <a:endParaRPr lang="es-ES" sz="2177" spc="-1" dirty="0">
              <a:latin typeface="Arial"/>
            </a:endParaRPr>
          </a:p>
        </p:txBody>
      </p:sp>
      <p:sp>
        <p:nvSpPr>
          <p:cNvPr id="2" name="Título 1">
            <a:extLst>
              <a:ext uri="{FF2B5EF4-FFF2-40B4-BE49-F238E27FC236}">
                <a16:creationId xmlns:a16="http://schemas.microsoft.com/office/drawing/2014/main" xmlns="" id="{604BC2C9-AD70-0129-BD6A-F9BA1E91B375}"/>
              </a:ext>
            </a:extLst>
          </p:cNvPr>
          <p:cNvSpPr txBox="1">
            <a:spLocks/>
          </p:cNvSpPr>
          <p:nvPr/>
        </p:nvSpPr>
        <p:spPr>
          <a:xfrm>
            <a:off x="1310640" y="198120"/>
            <a:ext cx="9601200" cy="1126222"/>
          </a:xfrm>
          <a:prstGeom prst="rect">
            <a:avLst/>
          </a:prstGeom>
        </p:spPr>
        <p:txBody>
          <a:bodyPr>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nSpc>
                <a:spcPct val="106000"/>
              </a:lnSpc>
              <a:spcBef>
                <a:spcPts val="600"/>
              </a:spcBef>
              <a:spcAft>
                <a:spcPts val="600"/>
              </a:spcAft>
              <a:buSzPts val="1000"/>
              <a:tabLst>
                <a:tab pos="457200" algn="l"/>
              </a:tabLst>
            </a:pPr>
            <a:r>
              <a:rPr lang="es-ES" sz="3200" b="1" dirty="0">
                <a:solidFill>
                  <a:srgbClr val="4019E7"/>
                </a:solidFill>
                <a:latin typeface="Calibri" panose="020F0502020204030204" pitchFamily="34" charset="0"/>
                <a:ea typeface="Calibri" panose="020F0502020204030204" pitchFamily="34" charset="0"/>
                <a:cs typeface="Calibri" panose="020F0502020204030204" pitchFamily="34" charset="0"/>
              </a:rPr>
              <a:t>Principios de protección de datos (art. 5,1 RGPD)</a:t>
            </a:r>
            <a:endParaRPr lang="es-ES" sz="3200" b="1" dirty="0">
              <a:solidFill>
                <a:srgbClr val="4019E7"/>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5" name="Imagen 4"/>
          <p:cNvPicPr>
            <a:picLocks noChangeAspect="1"/>
          </p:cNvPicPr>
          <p:nvPr/>
        </p:nvPicPr>
        <p:blipFill>
          <a:blip r:embed="rId2" cstate="print"/>
          <a:stretch>
            <a:fillRect/>
          </a:stretch>
        </p:blipFill>
        <p:spPr>
          <a:xfrm>
            <a:off x="10725150" y="6106842"/>
            <a:ext cx="1452470" cy="751158"/>
          </a:xfrm>
          <a:prstGeom prst="rect">
            <a:avLst/>
          </a:prstGeom>
        </p:spPr>
      </p:pic>
    </p:spTree>
    <p:extLst>
      <p:ext uri="{BB962C8B-B14F-4D97-AF65-F5344CB8AC3E}">
        <p14:creationId xmlns:p14="http://schemas.microsoft.com/office/powerpoint/2010/main" xmlns="" val="3787749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 name="TextShape 1"/>
          <p:cNvSpPr txBox="1"/>
          <p:nvPr/>
        </p:nvSpPr>
        <p:spPr>
          <a:xfrm>
            <a:off x="2265564" y="358755"/>
            <a:ext cx="4115303" cy="1144682"/>
          </a:xfrm>
          <a:prstGeom prst="rect">
            <a:avLst/>
          </a:prstGeom>
          <a:noFill/>
          <a:ln w="25560">
            <a:noFill/>
          </a:ln>
        </p:spPr>
        <p:txBody>
          <a:bodyPr lIns="0" tIns="0" rIns="0" bIns="0" anchor="ctr" anchorCtr="1">
            <a:noAutofit/>
          </a:bodyPr>
          <a:lstStyle/>
          <a:p>
            <a:pPr algn="ctr">
              <a:lnSpc>
                <a:spcPct val="100000"/>
              </a:lnSpc>
            </a:pPr>
            <a:endParaRPr lang="es-ES" sz="3266" spc="-1" dirty="0">
              <a:latin typeface="Arial"/>
            </a:endParaRPr>
          </a:p>
        </p:txBody>
      </p:sp>
      <p:sp>
        <p:nvSpPr>
          <p:cNvPr id="660" name="TextShape 2"/>
          <p:cNvSpPr txBox="1"/>
          <p:nvPr/>
        </p:nvSpPr>
        <p:spPr>
          <a:xfrm>
            <a:off x="1754652" y="1052036"/>
            <a:ext cx="8970498" cy="4753927"/>
          </a:xfrm>
          <a:prstGeom prst="rect">
            <a:avLst/>
          </a:prstGeom>
          <a:noFill/>
          <a:ln w="25560">
            <a:noFill/>
          </a:ln>
        </p:spPr>
        <p:txBody>
          <a:bodyPr lIns="0" tIns="0" rIns="0" bIns="0">
            <a:noAutofit/>
          </a:bodyPr>
          <a:lstStyle/>
          <a:p>
            <a:pPr marR="0" lvl="0" algn="l" defTabSz="914400" rtl="0" eaLnBrk="1" fontAlgn="auto" latinLnBrk="0" hangingPunct="1">
              <a:lnSpc>
                <a:spcPct val="100000"/>
              </a:lnSpc>
              <a:spcBef>
                <a:spcPts val="1414"/>
              </a:spcBef>
              <a:spcAft>
                <a:spcPts val="0"/>
              </a:spcAft>
              <a:buClrTx/>
              <a:buSzTx/>
              <a:buFontTx/>
              <a:buNone/>
              <a:tabLst/>
              <a:defRPr/>
            </a:pPr>
            <a:r>
              <a:rPr lang="es-ES" sz="2200" b="1" spc="-1" dirty="0">
                <a:solidFill>
                  <a:srgbClr val="000000"/>
                </a:solidFill>
                <a:ea typeface="Microsoft YaHei"/>
              </a:rPr>
              <a:t>E</a:t>
            </a:r>
            <a:r>
              <a:rPr kumimoji="0" lang="es-ES" sz="2200" b="1" i="0" u="none" strike="noStrike" kern="1200" cap="none" spc="-1" normalizeH="0" baseline="0" noProof="0" dirty="0">
                <a:ln>
                  <a:noFill/>
                </a:ln>
                <a:solidFill>
                  <a:srgbClr val="000000"/>
                </a:solidFill>
                <a:effectLst/>
                <a:uLnTx/>
                <a:uFillTx/>
                <a:ea typeface="Microsoft YaHei"/>
                <a:cs typeface="+mn-cs"/>
              </a:rPr>
              <a:t>l RGPD en artículo 5.2, establece el principio de responsabilidad proactiva, el cual se basa en otros dos:</a:t>
            </a:r>
            <a:endParaRPr kumimoji="0" lang="es-ES" sz="2200" b="1" i="0" u="none" strike="noStrike" kern="1200" cap="none" spc="-1" normalizeH="0" baseline="0" noProof="0" dirty="0">
              <a:ln>
                <a:noFill/>
              </a:ln>
              <a:solidFill>
                <a:prstClr val="black"/>
              </a:solidFill>
              <a:effectLst/>
              <a:uLnTx/>
              <a:uFillTx/>
              <a:ea typeface="+mn-ea"/>
              <a:cs typeface="+mn-cs"/>
            </a:endParaRPr>
          </a:p>
          <a:p>
            <a:pPr marL="432000" lvl="1" indent="-324000" defTabSz="914400">
              <a:spcBef>
                <a:spcPts val="1414"/>
              </a:spcBef>
              <a:buClr>
                <a:srgbClr val="000000"/>
              </a:buClr>
              <a:buSzPct val="45000"/>
              <a:buFont typeface="Wingdings" charset="2"/>
              <a:buChar char=""/>
              <a:defRPr/>
            </a:pPr>
            <a:r>
              <a:rPr lang="es-ES" sz="2200" b="1" spc="-1" dirty="0">
                <a:solidFill>
                  <a:srgbClr val="000000"/>
                </a:solidFill>
                <a:ea typeface="Microsoft YaHei"/>
              </a:rPr>
              <a:t>La </a:t>
            </a:r>
            <a:r>
              <a:rPr lang="es-ES" sz="2200" b="1" spc="-1" dirty="0">
                <a:solidFill>
                  <a:srgbClr val="FF0000"/>
                </a:solidFill>
                <a:ea typeface="Microsoft YaHei"/>
              </a:rPr>
              <a:t>privacidad desde el diseño</a:t>
            </a:r>
            <a:r>
              <a:rPr lang="es-ES" sz="2200" b="1" spc="-1" dirty="0">
                <a:solidFill>
                  <a:prstClr val="black"/>
                </a:solidFill>
              </a:rPr>
              <a:t>, el responsable del tratamiento aplicará, tanto en el momento de determinar los medios de tratamiento como en el momento del propio tratamiento, medidas técnicas y organizativas apropiadas, como la seudonimización, concebidas para aplicar de forma efectiva los principios de protección de datos, como la minimización de datos, e integrar las garantías </a:t>
            </a:r>
            <a:r>
              <a:rPr lang="es-ES" sz="2200" b="1" spc="-1" dirty="0" smtClean="0">
                <a:solidFill>
                  <a:prstClr val="black"/>
                </a:solidFill>
              </a:rPr>
              <a:t>necesarias. </a:t>
            </a:r>
            <a:r>
              <a:rPr lang="es-ES" sz="2200" b="1" spc="-1" dirty="0">
                <a:solidFill>
                  <a:prstClr val="black"/>
                </a:solidFill>
                <a:hlinkClick r:id="rId2"/>
              </a:rPr>
              <a:t>https://www.aepd.es/documento/guia-privacidad-desde-diseno.pdf</a:t>
            </a:r>
            <a:r>
              <a:rPr lang="es-ES" sz="2200" b="1" spc="-1" dirty="0">
                <a:solidFill>
                  <a:prstClr val="black"/>
                </a:solidFill>
              </a:rPr>
              <a:t> </a:t>
            </a:r>
          </a:p>
          <a:p>
            <a:pPr marL="432000" marR="0" lvl="1" indent="-324000" algn="l" defTabSz="914400" rtl="0" eaLnBrk="1" fontAlgn="auto" latinLnBrk="0" hangingPunct="1">
              <a:lnSpc>
                <a:spcPct val="100000"/>
              </a:lnSpc>
              <a:spcBef>
                <a:spcPts val="1414"/>
              </a:spcBef>
              <a:spcAft>
                <a:spcPts val="0"/>
              </a:spcAft>
              <a:buClr>
                <a:srgbClr val="000000"/>
              </a:buClr>
              <a:buSzPct val="45000"/>
              <a:buFont typeface="Wingdings" charset="2"/>
              <a:buChar char=""/>
              <a:tabLst/>
              <a:defRPr/>
            </a:pPr>
            <a:r>
              <a:rPr kumimoji="0" lang="es-ES" sz="2200" b="1" i="0" u="none" strike="noStrike" kern="1200" cap="none" spc="-1" normalizeH="0" baseline="0" noProof="0" dirty="0">
                <a:ln>
                  <a:noFill/>
                </a:ln>
                <a:solidFill>
                  <a:srgbClr val="000000"/>
                </a:solidFill>
                <a:effectLst/>
                <a:uLnTx/>
                <a:uFillTx/>
                <a:ea typeface="Microsoft YaHei"/>
                <a:cs typeface="+mn-cs"/>
              </a:rPr>
              <a:t>La </a:t>
            </a:r>
            <a:r>
              <a:rPr kumimoji="0" lang="es-ES" sz="2200" b="1" i="0" u="none" strike="noStrike" kern="1200" cap="none" spc="-1" normalizeH="0" baseline="0" noProof="0" dirty="0">
                <a:ln>
                  <a:noFill/>
                </a:ln>
                <a:solidFill>
                  <a:srgbClr val="FF0000"/>
                </a:solidFill>
                <a:effectLst/>
                <a:uLnTx/>
                <a:uFillTx/>
                <a:ea typeface="Microsoft YaHei"/>
                <a:cs typeface="+mn-cs"/>
              </a:rPr>
              <a:t>privacidad por defecto</a:t>
            </a:r>
            <a:r>
              <a:rPr kumimoji="0" lang="es-ES" sz="2200" b="1" i="0" u="none" strike="noStrike" kern="1200" cap="none" spc="-1" normalizeH="0" baseline="0" noProof="0" dirty="0">
                <a:ln>
                  <a:noFill/>
                </a:ln>
                <a:solidFill>
                  <a:srgbClr val="000000"/>
                </a:solidFill>
                <a:effectLst/>
                <a:uLnTx/>
                <a:uFillTx/>
                <a:ea typeface="Microsoft YaHei"/>
                <a:cs typeface="+mn-cs"/>
              </a:rPr>
              <a:t>, que exige que sólo deben ser objeto de tratamiento los datos personales que sean estrictamente necesarios y suficientes para los fines del tratamiento.</a:t>
            </a:r>
          </a:p>
          <a:p>
            <a:pPr marL="432000" marR="0" lvl="1" indent="-324000" algn="l" defTabSz="914400" rtl="0" eaLnBrk="1" fontAlgn="auto" latinLnBrk="0" hangingPunct="1">
              <a:lnSpc>
                <a:spcPct val="100000"/>
              </a:lnSpc>
              <a:spcBef>
                <a:spcPts val="1414"/>
              </a:spcBef>
              <a:spcAft>
                <a:spcPts val="0"/>
              </a:spcAft>
              <a:buClr>
                <a:srgbClr val="000000"/>
              </a:buClr>
              <a:buSzPct val="45000"/>
              <a:buFont typeface="Wingdings" charset="2"/>
              <a:buChar char=""/>
              <a:tabLst/>
              <a:defRPr/>
            </a:pPr>
            <a:r>
              <a:rPr kumimoji="0" lang="es-ES" sz="2200" b="1" i="0" u="none" strike="noStrike" kern="1200" cap="none" spc="-1" normalizeH="0" baseline="0" noProof="0" dirty="0">
                <a:ln>
                  <a:noFill/>
                </a:ln>
                <a:solidFill>
                  <a:srgbClr val="000000"/>
                </a:solidFill>
                <a:effectLst/>
                <a:uLnTx/>
                <a:uFillTx/>
                <a:ea typeface="Microsoft YaHei"/>
                <a:cs typeface="+mn-cs"/>
                <a:hlinkClick r:id="rId3"/>
              </a:rPr>
              <a:t>https://www.aepd.es/documento/guia-proteccion-datos-por-defecto.pdf</a:t>
            </a:r>
            <a:r>
              <a:rPr lang="es-ES" sz="2200" b="1" spc="-1" dirty="0">
                <a:solidFill>
                  <a:srgbClr val="000000"/>
                </a:solidFill>
                <a:ea typeface="Microsoft YaHei"/>
              </a:rPr>
              <a:t> </a:t>
            </a:r>
            <a:endParaRPr kumimoji="0" lang="es-ES" sz="2200" b="1" i="0" u="none" strike="noStrike" kern="1200" cap="none" spc="-1" normalizeH="0" baseline="0" noProof="0" dirty="0">
              <a:ln>
                <a:noFill/>
              </a:ln>
              <a:solidFill>
                <a:srgbClr val="000000"/>
              </a:solidFill>
              <a:effectLst/>
              <a:uLnTx/>
              <a:uFillTx/>
              <a:ea typeface="Microsoft YaHei"/>
              <a:cs typeface="+mn-cs"/>
            </a:endParaRPr>
          </a:p>
          <a:p>
            <a:pPr marL="391910" indent="-293933">
              <a:spcBef>
                <a:spcPts val="1283"/>
              </a:spcBef>
            </a:pPr>
            <a:endParaRPr lang="es-ES" sz="2177" spc="-1" dirty="0">
              <a:latin typeface="Arial"/>
            </a:endParaRPr>
          </a:p>
          <a:p>
            <a:pPr marL="391910" indent="-293933" algn="ctr">
              <a:spcBef>
                <a:spcPts val="1283"/>
              </a:spcBef>
            </a:pPr>
            <a:endParaRPr lang="es-ES" sz="2177" spc="-1" dirty="0">
              <a:latin typeface="Arial"/>
            </a:endParaRPr>
          </a:p>
        </p:txBody>
      </p:sp>
      <p:sp>
        <p:nvSpPr>
          <p:cNvPr id="2" name="Título 1">
            <a:extLst>
              <a:ext uri="{FF2B5EF4-FFF2-40B4-BE49-F238E27FC236}">
                <a16:creationId xmlns:a16="http://schemas.microsoft.com/office/drawing/2014/main" xmlns="" id="{604BC2C9-AD70-0129-BD6A-F9BA1E91B375}"/>
              </a:ext>
            </a:extLst>
          </p:cNvPr>
          <p:cNvSpPr txBox="1">
            <a:spLocks/>
          </p:cNvSpPr>
          <p:nvPr/>
        </p:nvSpPr>
        <p:spPr>
          <a:xfrm>
            <a:off x="1310639" y="198120"/>
            <a:ext cx="10155219" cy="1126222"/>
          </a:xfrm>
          <a:prstGeom prst="rect">
            <a:avLst/>
          </a:prstGeom>
        </p:spPr>
        <p:txBody>
          <a:bodyPr>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nSpc>
                <a:spcPct val="106000"/>
              </a:lnSpc>
              <a:spcBef>
                <a:spcPts val="600"/>
              </a:spcBef>
              <a:spcAft>
                <a:spcPts val="600"/>
              </a:spcAft>
              <a:buSzPts val="1000"/>
              <a:tabLst>
                <a:tab pos="457200" algn="l"/>
              </a:tabLst>
            </a:pPr>
            <a:r>
              <a:rPr lang="es-ES" sz="3200" b="1" dirty="0">
                <a:solidFill>
                  <a:srgbClr val="4019E7"/>
                </a:solidFill>
                <a:latin typeface="Calibri" panose="020F0502020204030204" pitchFamily="34" charset="0"/>
                <a:ea typeface="Calibri" panose="020F0502020204030204" pitchFamily="34" charset="0"/>
                <a:cs typeface="Calibri" panose="020F0502020204030204" pitchFamily="34" charset="0"/>
              </a:rPr>
              <a:t>Principio de responsabilidad proactiva en las publicaciones</a:t>
            </a:r>
            <a:endParaRPr lang="es-ES" sz="3200" b="1" dirty="0">
              <a:solidFill>
                <a:srgbClr val="4019E7"/>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5" name="Imagen 4"/>
          <p:cNvPicPr>
            <a:picLocks noChangeAspect="1"/>
          </p:cNvPicPr>
          <p:nvPr/>
        </p:nvPicPr>
        <p:blipFill>
          <a:blip r:embed="rId4" cstate="print"/>
          <a:stretch>
            <a:fillRect/>
          </a:stretch>
        </p:blipFill>
        <p:spPr>
          <a:xfrm>
            <a:off x="10725150" y="6106842"/>
            <a:ext cx="1452470" cy="751158"/>
          </a:xfrm>
          <a:prstGeom prst="rect">
            <a:avLst/>
          </a:prstGeom>
        </p:spPr>
      </p:pic>
    </p:spTree>
    <p:extLst>
      <p:ext uri="{BB962C8B-B14F-4D97-AF65-F5344CB8AC3E}">
        <p14:creationId xmlns:p14="http://schemas.microsoft.com/office/powerpoint/2010/main" xmlns="" val="3713114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2"/>
          <p:cNvSpPr/>
          <p:nvPr/>
        </p:nvSpPr>
        <p:spPr>
          <a:xfrm>
            <a:off x="1012059" y="963248"/>
            <a:ext cx="10002944" cy="53390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4A66AC"/>
              </a:buClr>
              <a:buSzPct val="80000"/>
              <a:buFont typeface="Wingdings 3" charset="2"/>
              <a:buChar char=""/>
            </a:pPr>
            <a:r>
              <a:rPr lang="es-ES" sz="2000" b="1" spc="-1" dirty="0">
                <a:solidFill>
                  <a:srgbClr val="FF0000"/>
                </a:solidFill>
              </a:rPr>
              <a:t>Publicación en Boletines Oficiales (BOE, DOGV, </a:t>
            </a:r>
            <a:r>
              <a:rPr lang="es-ES" sz="2000" b="1" spc="-1" dirty="0" err="1">
                <a:solidFill>
                  <a:srgbClr val="FF0000"/>
                </a:solidFill>
              </a:rPr>
              <a:t>BOPs</a:t>
            </a:r>
            <a:r>
              <a:rPr lang="es-ES" sz="2000" b="1" spc="-1" dirty="0">
                <a:solidFill>
                  <a:srgbClr val="FF0000"/>
                </a:solidFill>
              </a:rPr>
              <a:t>). </a:t>
            </a:r>
            <a:r>
              <a:rPr lang="es-ES" sz="2000" spc="-1" dirty="0"/>
              <a:t>Es la publicación más intrusiva, porque no se puede suprimir la publicación ni total ni parcialmente, únicamente se puede realizar la desindexación.</a:t>
            </a:r>
            <a:endParaRPr lang="es-ES" sz="2000" spc="-1" dirty="0">
              <a:solidFill>
                <a:srgbClr val="FF0000"/>
              </a:solidFill>
            </a:endParaRPr>
          </a:p>
          <a:p>
            <a:pPr marL="343080" indent="-342360">
              <a:lnSpc>
                <a:spcPct val="100000"/>
              </a:lnSpc>
              <a:spcBef>
                <a:spcPts val="1001"/>
              </a:spcBef>
              <a:buClr>
                <a:srgbClr val="4A66AC"/>
              </a:buClr>
              <a:buSzPct val="80000"/>
              <a:buFont typeface="Wingdings 3" charset="2"/>
              <a:buChar char=""/>
            </a:pPr>
            <a:r>
              <a:rPr lang="es-ES" sz="2000" b="1" spc="-1" dirty="0">
                <a:solidFill>
                  <a:srgbClr val="FF0000"/>
                </a:solidFill>
              </a:rPr>
              <a:t>Publicación en internet (publicaciones en sede electrónica, publicidad activa de transparencia</a:t>
            </a:r>
            <a:r>
              <a:rPr lang="es-ES" sz="2000" spc="-1" dirty="0">
                <a:solidFill>
                  <a:srgbClr val="FF0000"/>
                </a:solidFill>
              </a:rPr>
              <a:t>. </a:t>
            </a:r>
            <a:r>
              <a:rPr lang="es-ES" sz="2000" spc="-1" dirty="0"/>
              <a:t>Supone una difusión generalizada, con toda la </a:t>
            </a:r>
            <a:r>
              <a:rPr lang="es-ES" sz="2000" spc="-1" dirty="0" err="1"/>
              <a:t>intrusividad</a:t>
            </a:r>
            <a:r>
              <a:rPr lang="es-ES" sz="2000" spc="-1" dirty="0"/>
              <a:t> que conlleva, pero se puede suprimir la publicación. Recomendable la </a:t>
            </a:r>
            <a:r>
              <a:rPr lang="es-ES" sz="2000" spc="-1" dirty="0" err="1"/>
              <a:t>desindexaxión</a:t>
            </a:r>
            <a:r>
              <a:rPr lang="es-ES" sz="2000" spc="-1" dirty="0"/>
              <a:t> desde el diseño y por defecto.</a:t>
            </a:r>
            <a:endParaRPr lang="es-ES" sz="2000" spc="-1" dirty="0">
              <a:solidFill>
                <a:srgbClr val="FF0000"/>
              </a:solidFill>
            </a:endParaRPr>
          </a:p>
          <a:p>
            <a:pPr marL="343080" indent="-342360">
              <a:lnSpc>
                <a:spcPct val="100000"/>
              </a:lnSpc>
              <a:spcBef>
                <a:spcPts val="1001"/>
              </a:spcBef>
              <a:buClr>
                <a:srgbClr val="4A66AC"/>
              </a:buClr>
              <a:buSzPct val="80000"/>
              <a:buFont typeface="Wingdings 3" charset="2"/>
              <a:buChar char=""/>
            </a:pPr>
            <a:r>
              <a:rPr lang="es-ES" sz="2000" b="1" spc="-1" dirty="0">
                <a:solidFill>
                  <a:srgbClr val="FF0000"/>
                </a:solidFill>
              </a:rPr>
              <a:t>Publicación en intranet (FUNCION@). </a:t>
            </a:r>
            <a:r>
              <a:rPr lang="es-ES" sz="2000" spc="-1" dirty="0"/>
              <a:t>En la práctica, salvo que se reduce la extensión de acceso frente al supuesto anterior, sus efectos son similares.</a:t>
            </a:r>
          </a:p>
          <a:p>
            <a:pPr marL="343080" indent="-342360">
              <a:lnSpc>
                <a:spcPct val="100000"/>
              </a:lnSpc>
              <a:spcBef>
                <a:spcPts val="1001"/>
              </a:spcBef>
              <a:buClr>
                <a:srgbClr val="4A66AC"/>
              </a:buClr>
              <a:buSzPct val="80000"/>
              <a:buFont typeface="Wingdings 3" charset="2"/>
              <a:buChar char=""/>
            </a:pPr>
            <a:r>
              <a:rPr lang="es-ES" sz="2000" b="1" spc="-1" dirty="0">
                <a:solidFill>
                  <a:srgbClr val="FF0000"/>
                </a:solidFill>
              </a:rPr>
              <a:t>Tablones de anuncios</a:t>
            </a:r>
            <a:r>
              <a:rPr lang="es-ES" sz="2000" spc="-1" dirty="0">
                <a:solidFill>
                  <a:srgbClr val="FF0000"/>
                </a:solidFill>
              </a:rPr>
              <a:t>. </a:t>
            </a:r>
            <a:r>
              <a:rPr lang="es-ES" sz="2000" spc="-1" dirty="0">
                <a:solidFill>
                  <a:schemeClr val="tx2"/>
                </a:solidFill>
              </a:rPr>
              <a:t>Es una difusión generalizada, por lo que puede resultar muy intrusivo, y sancionable por AEPD si no se cumplen los criterios del RGPD.</a:t>
            </a:r>
            <a:endParaRPr lang="es-ES" sz="2000" spc="-1" dirty="0">
              <a:solidFill>
                <a:srgbClr val="FF0000"/>
              </a:solidFill>
            </a:endParaRPr>
          </a:p>
          <a:p>
            <a:pPr marL="343080" indent="-342360">
              <a:lnSpc>
                <a:spcPct val="100000"/>
              </a:lnSpc>
              <a:spcBef>
                <a:spcPts val="1001"/>
              </a:spcBef>
              <a:buClr>
                <a:srgbClr val="4A66AC"/>
              </a:buClr>
              <a:buSzPct val="80000"/>
              <a:buFont typeface="Wingdings 3" charset="2"/>
              <a:buChar char=""/>
            </a:pPr>
            <a:r>
              <a:rPr lang="es-ES" sz="2000" b="1" strike="noStrike" spc="-1" dirty="0">
                <a:solidFill>
                  <a:srgbClr val="FF0000"/>
                </a:solidFill>
              </a:rPr>
              <a:t>Publicación web con acceso restringido a los interesados. </a:t>
            </a:r>
            <a:r>
              <a:rPr lang="es-ES" sz="2000" strike="noStrike" spc="-1" dirty="0"/>
              <a:t>Permite limitar la difusión a las personas legitimadas al acceso, por ejemplo en un proceso selectivo, pero se siguen comunicando datos a terceros, por lo que se debe aplicar el RGPD. Por ejemplo, minimización en las publicaciones y no publicar datos especialmente protegidos.</a:t>
            </a:r>
            <a:endParaRPr lang="ca-ES-valencia" sz="2000" strike="noStrike" spc="-1" dirty="0"/>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
        <p:nvSpPr>
          <p:cNvPr id="7" name="CustomShape 1"/>
          <p:cNvSpPr/>
          <p:nvPr/>
        </p:nvSpPr>
        <p:spPr>
          <a:xfrm>
            <a:off x="652776" y="171506"/>
            <a:ext cx="10882732"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TIPOS DE PUBLICIDAD EN ATENCIÓN A SU DIFUSIÓN</a:t>
            </a:r>
          </a:p>
        </p:txBody>
      </p:sp>
    </p:spTree>
    <p:extLst>
      <p:ext uri="{BB962C8B-B14F-4D97-AF65-F5344CB8AC3E}">
        <p14:creationId xmlns:p14="http://schemas.microsoft.com/office/powerpoint/2010/main" xmlns="" val="152433775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677160" y="609480"/>
            <a:ext cx="8596080"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ca-ES-valencia" sz="3600" b="1" strike="noStrike" spc="-1" dirty="0">
                <a:solidFill>
                  <a:srgbClr val="4019E7"/>
                </a:solidFill>
                <a:latin typeface="Trebuchet MS"/>
              </a:rPr>
              <a:t>Medios de publicación</a:t>
            </a:r>
            <a:endParaRPr lang="ca-ES-valencia" sz="3600" b="1" strike="noStrike" spc="-1" dirty="0">
              <a:solidFill>
                <a:srgbClr val="4019E7"/>
              </a:solidFill>
              <a:latin typeface="Arial"/>
            </a:endParaRPr>
          </a:p>
        </p:txBody>
      </p:sp>
      <p:sp>
        <p:nvSpPr>
          <p:cNvPr id="168" name="CustomShape 2"/>
          <p:cNvSpPr/>
          <p:nvPr/>
        </p:nvSpPr>
        <p:spPr>
          <a:xfrm>
            <a:off x="677160" y="1393921"/>
            <a:ext cx="8596080" cy="50993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pPr>
              <a:lnSpc>
                <a:spcPct val="100000"/>
              </a:lnSpc>
              <a:spcBef>
                <a:spcPts val="1001"/>
              </a:spcBef>
            </a:pPr>
            <a:r>
              <a:rPr lang="es-ES" sz="2500" b="1" spc="-1" dirty="0">
                <a:solidFill>
                  <a:srgbClr val="4019E7"/>
                </a:solidFill>
              </a:rPr>
              <a:t>Tablón Electrónico general: marcando criterios comunes desde el diseño y por defecto</a:t>
            </a:r>
          </a:p>
          <a:p>
            <a:pPr>
              <a:lnSpc>
                <a:spcPct val="100000"/>
              </a:lnSpc>
              <a:spcBef>
                <a:spcPts val="1001"/>
              </a:spcBef>
            </a:pPr>
            <a:endParaRPr lang="ca-ES-valencia" sz="2500" b="0" strike="noStrike" spc="-1" dirty="0"/>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Ámbito de difusión adecuado a cada finalidad.</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Criterios comunes en materia de datos personales a publicar. Aplicación de </a:t>
            </a:r>
            <a:r>
              <a:rPr lang="es-ES" sz="2500" spc="-1" dirty="0" err="1">
                <a:solidFill>
                  <a:schemeClr val="tx2"/>
                </a:solidFill>
              </a:rPr>
              <a:t>anonimización</a:t>
            </a:r>
            <a:r>
              <a:rPr lang="es-ES" sz="2500" spc="-1" dirty="0">
                <a:solidFill>
                  <a:schemeClr val="tx2"/>
                </a:solidFill>
              </a:rPr>
              <a:t> y </a:t>
            </a:r>
            <a:r>
              <a:rPr lang="es-ES" sz="2500" spc="-1" dirty="0" err="1">
                <a:solidFill>
                  <a:schemeClr val="tx2"/>
                </a:solidFill>
              </a:rPr>
              <a:t>pseudonimización</a:t>
            </a:r>
            <a:r>
              <a:rPr lang="es-ES" sz="2500" spc="-1" dirty="0">
                <a:solidFill>
                  <a:schemeClr val="tx2"/>
                </a:solidFill>
              </a:rPr>
              <a:t>.</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Plazos de conservación de las publicaciones. Control de los plazos y efectos automáticos.</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Establecimiento de la desindexación por defecto de las publicaciones con datos personales.</a:t>
            </a:r>
          </a:p>
          <a:p>
            <a:pPr marL="343080" indent="-342360">
              <a:lnSpc>
                <a:spcPct val="100000"/>
              </a:lnSpc>
              <a:spcBef>
                <a:spcPts val="1001"/>
              </a:spcBef>
              <a:buClr>
                <a:srgbClr val="4A66AC"/>
              </a:buClr>
              <a:buSzPct val="80000"/>
              <a:buFont typeface="Wingdings 3" charset="2"/>
              <a:buChar char=""/>
            </a:pP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131457608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4" y="285923"/>
            <a:ext cx="11055297"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PUBLICACIÓN EN DIARIOS OFICIALES</a:t>
            </a:r>
            <a:endParaRPr lang="ca-ES-valencia" sz="3600" b="1" spc="-1" dirty="0">
              <a:solidFill>
                <a:srgbClr val="4019E7"/>
              </a:solidFill>
              <a:latin typeface="Arial"/>
            </a:endParaRPr>
          </a:p>
        </p:txBody>
      </p:sp>
      <p:sp>
        <p:nvSpPr>
          <p:cNvPr id="168" name="CustomShape 2"/>
          <p:cNvSpPr/>
          <p:nvPr/>
        </p:nvSpPr>
        <p:spPr>
          <a:xfrm>
            <a:off x="1055914" y="1125415"/>
            <a:ext cx="10243458" cy="53678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8000" lnSpcReduction="20000"/>
          </a:bodyPr>
          <a:lstStyle/>
          <a:p>
            <a:pPr marL="720" algn="just">
              <a:lnSpc>
                <a:spcPct val="100000"/>
              </a:lnSpc>
              <a:spcBef>
                <a:spcPts val="1001"/>
              </a:spcBef>
              <a:buClr>
                <a:srgbClr val="4A66AC"/>
              </a:buClr>
              <a:buSzPct val="80000"/>
            </a:pPr>
            <a:r>
              <a:rPr lang="es-ES" sz="2900" spc="-1" dirty="0">
                <a:solidFill>
                  <a:schemeClr val="tx2"/>
                </a:solidFill>
              </a:rPr>
              <a:t>La Sentencia 23/2022, de 21 de febrero de 2022, del Tribunal Constitucional trata sobre la publicación de datos sensibles en los diarios oficiales, señalando lo siguiente: </a:t>
            </a:r>
          </a:p>
          <a:p>
            <a:pPr marL="457920" lvl="1" algn="just">
              <a:spcBef>
                <a:spcPts val="1001"/>
              </a:spcBef>
              <a:buClr>
                <a:srgbClr val="4A66AC"/>
              </a:buClr>
              <a:buSzPct val="80000"/>
            </a:pPr>
            <a:r>
              <a:rPr lang="es-ES" sz="2900" spc="-1" dirty="0">
                <a:solidFill>
                  <a:schemeClr val="tx2"/>
                </a:solidFill>
              </a:rPr>
              <a:t>Partiendo siempre de la premisa de que los documentos publicados en el BOE, tanto en su edición electrónica como en papel, tienen la </a:t>
            </a:r>
            <a:r>
              <a:rPr lang="es-ES" sz="2900" spc="-1" dirty="0">
                <a:solidFill>
                  <a:srgbClr val="FF0000"/>
                </a:solidFill>
              </a:rPr>
              <a:t>condición de inalterables </a:t>
            </a:r>
            <a:r>
              <a:rPr lang="es-ES" sz="2900" spc="-1" dirty="0">
                <a:solidFill>
                  <a:schemeClr val="tx2"/>
                </a:solidFill>
              </a:rPr>
              <a:t>y, por tanto, no se pueden modificar ni eliminar los datos personales que contengan, y de que el BOE tiene la consideración de fuente accesible al público, debe recordarse que la normativa vigente permite al recurrente ejercer el</a:t>
            </a:r>
            <a:r>
              <a:rPr lang="es-ES" sz="2900" spc="-1" dirty="0">
                <a:solidFill>
                  <a:srgbClr val="FF0000"/>
                </a:solidFill>
              </a:rPr>
              <a:t> derecho a que los motores de búsqueda en internet eliminen de las listas de resultados que se obtuvieran</a:t>
            </a:r>
            <a:r>
              <a:rPr lang="es-ES" sz="2900" spc="-1" dirty="0">
                <a:solidFill>
                  <a:schemeClr val="tx2"/>
                </a:solidFill>
              </a:rPr>
              <a:t>, tras una búsqueda efectuada a partir de su nombre, los enlaces publicados que contuvieran información relativa a su persona una vez que ya no sean necesarios o pertinentes, teniendo en cuenta la finalidad para la cual fueron tratados los datos personales, el tiempo transcurrido desde la publicación y la naturaleza e interés público de la información. </a:t>
            </a:r>
          </a:p>
          <a:p>
            <a:pPr marL="343080" indent="-342360">
              <a:lnSpc>
                <a:spcPct val="100000"/>
              </a:lnSpc>
              <a:spcBef>
                <a:spcPts val="1001"/>
              </a:spcBef>
              <a:buClr>
                <a:srgbClr val="4A66AC"/>
              </a:buClr>
              <a:buSzPct val="80000"/>
              <a:buFont typeface="Wingdings 3" charset="2"/>
              <a:buChar char=""/>
            </a:pPr>
            <a:endParaRPr lang="es-ES" sz="2900" spc="-1" dirty="0">
              <a:solidFill>
                <a:schemeClr val="tx2"/>
              </a:solidFill>
            </a:endParaRPr>
          </a:p>
          <a:p>
            <a:pPr marL="343080" indent="-342360">
              <a:lnSpc>
                <a:spcPct val="100000"/>
              </a:lnSpc>
              <a:spcBef>
                <a:spcPts val="1001"/>
              </a:spcBef>
              <a:buClr>
                <a:srgbClr val="4A66AC"/>
              </a:buClr>
              <a:buSzPct val="80000"/>
              <a:buFont typeface="Wingdings 3" charset="2"/>
              <a:buChar char=""/>
            </a:pP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50292199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4" y="285923"/>
            <a:ext cx="11055297"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PUBLICACIÓN EN TABLONES DE ANUNCIOS FÍSICOS</a:t>
            </a:r>
            <a:endParaRPr lang="ca-ES-valencia" sz="3600" b="1" spc="-1" dirty="0">
              <a:solidFill>
                <a:srgbClr val="4019E7"/>
              </a:solidFill>
              <a:latin typeface="Arial"/>
            </a:endParaRPr>
          </a:p>
        </p:txBody>
      </p:sp>
      <p:sp>
        <p:nvSpPr>
          <p:cNvPr id="168" name="CustomShape 2"/>
          <p:cNvSpPr/>
          <p:nvPr/>
        </p:nvSpPr>
        <p:spPr>
          <a:xfrm>
            <a:off x="705294" y="1490148"/>
            <a:ext cx="11266312" cy="53678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En las publicaciones en tablones de anuncios es importante señalar que, como en toda publicación, se debe contar, necesariamente, con una </a:t>
            </a:r>
            <a:r>
              <a:rPr lang="es-ES" sz="2900" spc="-1" dirty="0">
                <a:solidFill>
                  <a:srgbClr val="FF0000"/>
                </a:solidFill>
              </a:rPr>
              <a:t>base de legitimación </a:t>
            </a:r>
            <a:r>
              <a:rPr lang="es-ES" sz="2900" spc="-1" dirty="0">
                <a:solidFill>
                  <a:schemeClr val="tx2"/>
                </a:solidFill>
              </a:rPr>
              <a:t>y, además, se deben respetar los derechos inherentes a las personas afectadas en materia de protección de datos. </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Una particularidad propia en el caso de los tablones de anuncios físicos es que </a:t>
            </a:r>
            <a:r>
              <a:rPr lang="es-ES" sz="2900" spc="-1" dirty="0">
                <a:solidFill>
                  <a:srgbClr val="FF0000"/>
                </a:solidFill>
              </a:rPr>
              <a:t>el lugar dónde se efectúe la publicación </a:t>
            </a:r>
            <a:r>
              <a:rPr lang="es-ES" sz="2900" spc="-1" dirty="0">
                <a:solidFill>
                  <a:schemeClr val="tx2"/>
                </a:solidFill>
              </a:rPr>
              <a:t>debe ser el adecuado en atención a la finalidad perseguida. En estos casos, habría que evitar que la localización del tablón hiciera accesible la información, sin ningún tipo de restricción a personas ajenas a ésta.</a:t>
            </a:r>
          </a:p>
          <a:p>
            <a:pPr marL="343080" indent="-342360">
              <a:lnSpc>
                <a:spcPct val="100000"/>
              </a:lnSpc>
              <a:spcBef>
                <a:spcPts val="1001"/>
              </a:spcBef>
              <a:buClr>
                <a:srgbClr val="4A66AC"/>
              </a:buClr>
              <a:buSzPct val="80000"/>
              <a:buFont typeface="Wingdings 3" charset="2"/>
              <a:buChar char=""/>
            </a:pP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285658396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2"/>
          <p:cNvSpPr/>
          <p:nvPr/>
        </p:nvSpPr>
        <p:spPr>
          <a:xfrm>
            <a:off x="677160" y="1393921"/>
            <a:ext cx="8596080" cy="50993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pPr>
              <a:lnSpc>
                <a:spcPct val="100000"/>
              </a:lnSpc>
              <a:spcBef>
                <a:spcPts val="1001"/>
              </a:spcBef>
            </a:pPr>
            <a:r>
              <a:rPr lang="es-ES" sz="2100" b="1" spc="-1" dirty="0">
                <a:solidFill>
                  <a:srgbClr val="4019E7"/>
                </a:solidFill>
              </a:rPr>
              <a:t>Resolución AEPD PS/00024/2019. Centro escolar que expuso un listado definitivo de alumnos admitidos, tanto en la fachada principal y acristalada del centro, como en su página web</a:t>
            </a:r>
            <a:endParaRPr lang="ca-ES-valencia" sz="2100" b="1" strike="noStrike" spc="-1" dirty="0">
              <a:solidFill>
                <a:srgbClr val="4019E7"/>
              </a:solidFill>
            </a:endParaRPr>
          </a:p>
          <a:p>
            <a:pPr marL="343080" indent="-342360">
              <a:lnSpc>
                <a:spcPct val="100000"/>
              </a:lnSpc>
              <a:spcBef>
                <a:spcPts val="1001"/>
              </a:spcBef>
              <a:buClr>
                <a:srgbClr val="4A66AC"/>
              </a:buClr>
              <a:buSzPct val="80000"/>
              <a:buFont typeface="Wingdings 3" charset="2"/>
              <a:buChar char=""/>
            </a:pPr>
            <a:r>
              <a:rPr lang="es-ES" sz="2100" b="1" spc="-1" dirty="0">
                <a:solidFill>
                  <a:srgbClr val="FF0000"/>
                </a:solidFill>
              </a:rPr>
              <a:t>Base de licitud</a:t>
            </a:r>
            <a:r>
              <a:rPr lang="es-ES" sz="2100" b="1" spc="-1" dirty="0">
                <a:solidFill>
                  <a:schemeClr val="tx2"/>
                </a:solidFill>
              </a:rPr>
              <a:t>: art. 45 de la Ley 39/2015 “Los actos administrativos serán objeto de publicación cuando así lo establezcan las normas reguladoras de cada procedimiento o cuando lo aconsejen razones de interés público apreciadas por el órgano competente”.</a:t>
            </a:r>
          </a:p>
          <a:p>
            <a:pPr marL="343080" indent="-342360">
              <a:lnSpc>
                <a:spcPct val="100000"/>
              </a:lnSpc>
              <a:spcBef>
                <a:spcPts val="1001"/>
              </a:spcBef>
              <a:buClr>
                <a:srgbClr val="4A66AC"/>
              </a:buClr>
              <a:buSzPct val="80000"/>
              <a:buFont typeface="Wingdings 3" charset="2"/>
              <a:buChar char=""/>
            </a:pPr>
            <a:r>
              <a:rPr lang="es-ES" sz="2100" b="1" spc="-1" dirty="0">
                <a:solidFill>
                  <a:schemeClr val="tx2"/>
                </a:solidFill>
              </a:rPr>
              <a:t>Hay base de licitud pero se debe </a:t>
            </a:r>
            <a:r>
              <a:rPr lang="es-ES" sz="2100" b="1" spc="-1" dirty="0">
                <a:solidFill>
                  <a:srgbClr val="FF0000"/>
                </a:solidFill>
              </a:rPr>
              <a:t>cumplir el resto del RGPD</a:t>
            </a:r>
          </a:p>
          <a:p>
            <a:pPr marL="343080" indent="-342360">
              <a:lnSpc>
                <a:spcPct val="100000"/>
              </a:lnSpc>
              <a:spcBef>
                <a:spcPts val="1001"/>
              </a:spcBef>
              <a:buClr>
                <a:srgbClr val="4A66AC"/>
              </a:buClr>
              <a:buSzPct val="80000"/>
              <a:buFont typeface="Wingdings 3" charset="2"/>
              <a:buChar char=""/>
            </a:pPr>
            <a:r>
              <a:rPr lang="es-ES" sz="2100" b="1" spc="-1" dirty="0">
                <a:solidFill>
                  <a:schemeClr val="tx2"/>
                </a:solidFill>
              </a:rPr>
              <a:t>La AEPD considera que no se ha garantizado la seguridad adecuada de los datos personales al proceder a su publicación tanto en el tablón como en la página web, lo que supone, a ojos de la AEPD una exposición indiscriminada de la información de carácter personal publicada (datos identificativos) a terceros no interesados</a:t>
            </a:r>
          </a:p>
          <a:p>
            <a:pPr marL="343080" indent="-342360">
              <a:lnSpc>
                <a:spcPct val="100000"/>
              </a:lnSpc>
              <a:spcBef>
                <a:spcPts val="1001"/>
              </a:spcBef>
              <a:buClr>
                <a:srgbClr val="4A66AC"/>
              </a:buClr>
              <a:buSzPct val="80000"/>
              <a:buFont typeface="Wingdings 3" charset="2"/>
              <a:buChar char=""/>
            </a:pPr>
            <a:endParaRPr lang="es-ES" sz="2100" spc="-1" dirty="0">
              <a:solidFill>
                <a:schemeClr val="tx2"/>
              </a:solidFill>
              <a:latin typeface="Trebuchet MS"/>
            </a:endParaRPr>
          </a:p>
          <a:p>
            <a:pPr marL="343080" indent="-342360">
              <a:lnSpc>
                <a:spcPct val="100000"/>
              </a:lnSpc>
              <a:spcBef>
                <a:spcPts val="1001"/>
              </a:spcBef>
              <a:buClr>
                <a:srgbClr val="4A66AC"/>
              </a:buClr>
              <a:buSzPct val="80000"/>
              <a:buFont typeface="Wingdings 3" charset="2"/>
              <a:buChar char=""/>
            </a:pP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
        <p:nvSpPr>
          <p:cNvPr id="6" name="CustomShape 1"/>
          <p:cNvSpPr/>
          <p:nvPr/>
        </p:nvSpPr>
        <p:spPr>
          <a:xfrm>
            <a:off x="705294" y="285923"/>
            <a:ext cx="11055297"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PUBLICACIÓN EN TABLONES DE ANUNCIOS FÍSICOS</a:t>
            </a:r>
            <a:endParaRPr lang="ca-ES-valencia" sz="3600" b="1" spc="-1" dirty="0">
              <a:solidFill>
                <a:srgbClr val="4019E7"/>
              </a:solidFill>
              <a:latin typeface="Arial"/>
            </a:endParaRPr>
          </a:p>
        </p:txBody>
      </p:sp>
    </p:spTree>
    <p:extLst>
      <p:ext uri="{BB962C8B-B14F-4D97-AF65-F5344CB8AC3E}">
        <p14:creationId xmlns:p14="http://schemas.microsoft.com/office/powerpoint/2010/main" xmlns="" val="360704247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5" y="285923"/>
            <a:ext cx="10956822"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CUESTIONES PRÁCTICAS: MEDIDAS DE PROTECCIÓN</a:t>
            </a:r>
            <a:endParaRPr lang="ca-ES-valencia" sz="3600" b="1" strike="noStrike" spc="-1" dirty="0">
              <a:solidFill>
                <a:srgbClr val="4019E7"/>
              </a:solidFill>
              <a:latin typeface="Arial"/>
            </a:endParaRPr>
          </a:p>
        </p:txBody>
      </p:sp>
      <p:sp>
        <p:nvSpPr>
          <p:cNvPr id="168" name="CustomShape 2"/>
          <p:cNvSpPr/>
          <p:nvPr/>
        </p:nvSpPr>
        <p:spPr>
          <a:xfrm>
            <a:off x="677159" y="1181686"/>
            <a:ext cx="10351911" cy="531158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pPr>
              <a:lnSpc>
                <a:spcPct val="100000"/>
              </a:lnSpc>
              <a:spcBef>
                <a:spcPts val="1001"/>
              </a:spcBef>
            </a:pPr>
            <a:r>
              <a:rPr lang="es-ES" sz="2500" b="1" spc="-1" dirty="0">
                <a:solidFill>
                  <a:srgbClr val="4019E7"/>
                </a:solidFill>
              </a:rPr>
              <a:t>DATOS PERSONALES EN LAS RESOLUCIONES Y LOS ACTOS ADMINISTRATIVOS</a:t>
            </a:r>
            <a:endParaRPr lang="ca-ES-valencia" sz="2500" b="0" strike="noStrike" spc="-1" dirty="0"/>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El artículo 40.5 de la Ley 39/2015, de 1 de octubre, establece que “las administraciones públicas podrán adoptar las </a:t>
            </a:r>
            <a:r>
              <a:rPr lang="es-ES" sz="2500" spc="-1" dirty="0">
                <a:solidFill>
                  <a:srgbClr val="FF0000"/>
                </a:solidFill>
              </a:rPr>
              <a:t>medidas que consideren necesarias para la protección de los datos personales</a:t>
            </a:r>
            <a:r>
              <a:rPr lang="es-ES" sz="2500" spc="-1" dirty="0">
                <a:solidFill>
                  <a:schemeClr val="tx2"/>
                </a:solidFill>
              </a:rPr>
              <a:t> que consten en las resoluciones y actos administrativos, cuando éstos tengan por destinatarios a más de un interesado”.</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En relación con este precepto, la Agencia Española de Protección de Datos (AEPD) ha interpretado que el nexo de conexión de la proposición normativa (“podrán”) no está atribuyendo potestad discrecional alguna a la Administración, sino que </a:t>
            </a:r>
            <a:r>
              <a:rPr lang="es-ES" sz="2500" spc="-1" dirty="0">
                <a:solidFill>
                  <a:srgbClr val="FF0000"/>
                </a:solidFill>
              </a:rPr>
              <a:t>está imponiendo con evidencia el cumplimiento de una obligación</a:t>
            </a:r>
            <a:r>
              <a:rPr lang="es-ES" sz="2500" spc="-1" dirty="0">
                <a:solidFill>
                  <a:schemeClr val="tx2"/>
                </a:solidFill>
              </a:rPr>
              <a:t>, esto es, respetar el régimen jurídico en materia de protección de datos personales.</a:t>
            </a: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131457608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5" y="285923"/>
            <a:ext cx="8596080"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MEDIDAS  ORDINARIAS DE PROTECCIÓN</a:t>
            </a:r>
            <a:endParaRPr lang="ca-ES-valencia" sz="3600" b="1" strike="noStrike" spc="-1" dirty="0">
              <a:solidFill>
                <a:srgbClr val="4019E7"/>
              </a:solidFill>
              <a:latin typeface="Arial"/>
            </a:endParaRPr>
          </a:p>
        </p:txBody>
      </p:sp>
      <p:sp>
        <p:nvSpPr>
          <p:cNvPr id="168" name="CustomShape 2"/>
          <p:cNvSpPr/>
          <p:nvPr/>
        </p:nvSpPr>
        <p:spPr>
          <a:xfrm>
            <a:off x="677159" y="984738"/>
            <a:ext cx="10830213" cy="550852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8000" lnSpcReduction="10000"/>
          </a:bodyPr>
          <a:lstStyle/>
          <a:p>
            <a:pPr>
              <a:lnSpc>
                <a:spcPct val="100000"/>
              </a:lnSpc>
              <a:spcBef>
                <a:spcPts val="1001"/>
              </a:spcBef>
            </a:pPr>
            <a:r>
              <a:rPr lang="es-ES" sz="2500" b="1" spc="-1" dirty="0">
                <a:solidFill>
                  <a:srgbClr val="4019E7"/>
                </a:solidFill>
              </a:rPr>
              <a:t>Si contiene datos  que NO son de categorías especiales  o personas vulnerables</a:t>
            </a:r>
            <a:endParaRPr lang="ca-ES-valencia" sz="2500" b="0" strike="noStrike" spc="-1" dirty="0"/>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Principio de </a:t>
            </a:r>
            <a:r>
              <a:rPr lang="es-ES" sz="2500" spc="-1" dirty="0">
                <a:solidFill>
                  <a:srgbClr val="FF0000"/>
                </a:solidFill>
              </a:rPr>
              <a:t>minimización de datos</a:t>
            </a:r>
            <a:r>
              <a:rPr lang="es-ES" sz="2500" spc="-1" dirty="0">
                <a:solidFill>
                  <a:schemeClr val="tx2"/>
                </a:solidFill>
              </a:rPr>
              <a:t>: publicar los estrictamente necesarios en atención a la finalidad. Motivación </a:t>
            </a:r>
            <a:r>
              <a:rPr lang="es-ES" sz="2500" i="1" spc="-1" dirty="0">
                <a:solidFill>
                  <a:schemeClr val="tx2"/>
                </a:solidFill>
              </a:rPr>
              <a:t>in </a:t>
            </a:r>
            <a:r>
              <a:rPr lang="es-ES" sz="2500" i="1" spc="-1" dirty="0" err="1">
                <a:solidFill>
                  <a:schemeClr val="tx2"/>
                </a:solidFill>
              </a:rPr>
              <a:t>aliunde</a:t>
            </a:r>
            <a:r>
              <a:rPr lang="es-ES" sz="2500" i="1" spc="-1" dirty="0">
                <a:solidFill>
                  <a:schemeClr val="tx2"/>
                </a:solidFill>
              </a:rPr>
              <a:t> (por remisión al expediente) </a:t>
            </a:r>
            <a:r>
              <a:rPr lang="es-ES" sz="2500" spc="-1" dirty="0">
                <a:solidFill>
                  <a:schemeClr val="tx2"/>
                </a:solidFill>
              </a:rPr>
              <a:t>si ésta contiene datos personales</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Recurrir a la publicación regulada en el artículo 46 de la Ley 39/2015, de 1 de octubre: “Si el órgano competente apreciase que la notificación por medio de anuncios o la publicación de un acto lesiona derechos o intereses legítimos, se limitará a publicar en el Diario oficial que corresponda una </a:t>
            </a:r>
            <a:r>
              <a:rPr lang="es-ES" sz="2500" spc="-1" dirty="0">
                <a:solidFill>
                  <a:srgbClr val="FF0000"/>
                </a:solidFill>
              </a:rPr>
              <a:t>somera indicación del contenido del acto</a:t>
            </a:r>
            <a:r>
              <a:rPr lang="es-ES" sz="2500" spc="-1" dirty="0">
                <a:solidFill>
                  <a:schemeClr val="tx2"/>
                </a:solidFill>
              </a:rPr>
              <a:t> y del lugar donde los interesados podrán comparecer, en el plazo que se establezca, para conocimiento del contenido íntegro del mencionado acto y constancia de tal conocimiento”.</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Medidas técnicas que eviten, por defecto, la indexación del documento por los buscadores de internet, salvo que sea necesaria por su finalidad</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Consultar a la Delegación de Protección de Datos a través de la unidad de protección de datos de su </a:t>
            </a:r>
            <a:r>
              <a:rPr lang="es-ES" sz="2500" spc="-1" dirty="0" err="1">
                <a:solidFill>
                  <a:schemeClr val="tx2"/>
                </a:solidFill>
              </a:rPr>
              <a:t>conselleria</a:t>
            </a:r>
            <a:r>
              <a:rPr lang="es-ES" sz="2500" spc="-1" dirty="0">
                <a:solidFill>
                  <a:schemeClr val="tx2"/>
                </a:solidFill>
              </a:rPr>
              <a:t> /entidad.</a:t>
            </a:r>
          </a:p>
          <a:p>
            <a:pPr marL="343080" indent="-342360">
              <a:lnSpc>
                <a:spcPct val="100000"/>
              </a:lnSpc>
              <a:spcBef>
                <a:spcPts val="1001"/>
              </a:spcBef>
              <a:buClr>
                <a:srgbClr val="4A66AC"/>
              </a:buClr>
              <a:buSzPct val="80000"/>
              <a:buFont typeface="Wingdings 3" charset="2"/>
              <a:buChar char=""/>
            </a:pP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131457608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34E99BE-9855-4391-A5FF-825ABFEEAF03}"/>
              </a:ext>
            </a:extLst>
          </p:cNvPr>
          <p:cNvSpPr>
            <a:spLocks noGrp="1"/>
          </p:cNvSpPr>
          <p:nvPr>
            <p:ph type="title"/>
          </p:nvPr>
        </p:nvSpPr>
        <p:spPr>
          <a:xfrm>
            <a:off x="1316127" y="728002"/>
            <a:ext cx="9445658" cy="605672"/>
          </a:xfrm>
        </p:spPr>
        <p:txBody>
          <a:bodyPr>
            <a:normAutofit/>
          </a:bodyPr>
          <a:lstStyle/>
          <a:p>
            <a:pPr algn="ctr"/>
            <a:r>
              <a:rPr lang="es-ES" sz="3600" b="1" dirty="0">
                <a:solidFill>
                  <a:srgbClr val="4019E7"/>
                </a:solidFill>
              </a:rPr>
              <a:t>¿De qué vamos a hablar?</a:t>
            </a:r>
          </a:p>
        </p:txBody>
      </p:sp>
      <p:sp>
        <p:nvSpPr>
          <p:cNvPr id="3" name="Marcador de contenido 2">
            <a:extLst>
              <a:ext uri="{FF2B5EF4-FFF2-40B4-BE49-F238E27FC236}">
                <a16:creationId xmlns:a16="http://schemas.microsoft.com/office/drawing/2014/main" xmlns="" id="{01677302-049F-46F7-B658-229C54AA5DDF}"/>
              </a:ext>
            </a:extLst>
          </p:cNvPr>
          <p:cNvSpPr>
            <a:spLocks noGrp="1"/>
          </p:cNvSpPr>
          <p:nvPr>
            <p:ph idx="1"/>
          </p:nvPr>
        </p:nvSpPr>
        <p:spPr>
          <a:xfrm>
            <a:off x="1310430" y="1294228"/>
            <a:ext cx="9571139" cy="4909624"/>
          </a:xfrm>
        </p:spPr>
        <p:txBody>
          <a:bodyPr>
            <a:normAutofit/>
          </a:bodyPr>
          <a:lstStyle/>
          <a:p>
            <a:endParaRPr lang="es-ES" b="1" dirty="0">
              <a:solidFill>
                <a:srgbClr val="FF0000"/>
              </a:solidFill>
            </a:endParaRPr>
          </a:p>
          <a:p>
            <a:r>
              <a:rPr lang="es-ES" sz="2800" b="1" dirty="0">
                <a:solidFill>
                  <a:schemeClr val="tx1"/>
                </a:solidFill>
              </a:rPr>
              <a:t>Introducción: régimen jurídico y definiciones</a:t>
            </a:r>
          </a:p>
          <a:p>
            <a:r>
              <a:rPr lang="es-ES" sz="2800" b="1" dirty="0">
                <a:solidFill>
                  <a:schemeClr val="tx1"/>
                </a:solidFill>
              </a:rPr>
              <a:t>Relaciones entre régimen de protección de datos  y comunicaciones administrativas</a:t>
            </a:r>
            <a:endParaRPr lang="es-ES" sz="2800" dirty="0">
              <a:solidFill>
                <a:schemeClr val="tx1"/>
              </a:solidFill>
            </a:endParaRPr>
          </a:p>
          <a:p>
            <a:r>
              <a:rPr lang="es-ES" sz="2800" b="1" dirty="0">
                <a:solidFill>
                  <a:schemeClr val="tx1"/>
                </a:solidFill>
              </a:rPr>
              <a:t>Cuestiones prácticas: medidas ordinarias y especiales</a:t>
            </a:r>
          </a:p>
          <a:p>
            <a:r>
              <a:rPr lang="es-ES" sz="2800" b="1" dirty="0">
                <a:solidFill>
                  <a:schemeClr val="tx1"/>
                </a:solidFill>
              </a:rPr>
              <a:t>Indexación y derecho al olvido</a:t>
            </a:r>
          </a:p>
          <a:p>
            <a:r>
              <a:rPr lang="es-ES" sz="2800" b="1" dirty="0">
                <a:solidFill>
                  <a:schemeClr val="tx1"/>
                </a:solidFill>
              </a:rPr>
              <a:t>Supuestos específicos: </a:t>
            </a:r>
          </a:p>
          <a:p>
            <a:pPr lvl="1"/>
            <a:r>
              <a:rPr lang="es-ES" sz="2800" b="1" dirty="0">
                <a:solidFill>
                  <a:schemeClr val="tx1"/>
                </a:solidFill>
              </a:rPr>
              <a:t>Publicación de DNI </a:t>
            </a:r>
            <a:r>
              <a:rPr lang="es-ES" sz="2800" b="1" dirty="0" err="1">
                <a:solidFill>
                  <a:schemeClr val="tx1"/>
                </a:solidFill>
              </a:rPr>
              <a:t>seudonimizado</a:t>
            </a:r>
            <a:endParaRPr lang="es-ES" sz="2800" b="1" dirty="0">
              <a:solidFill>
                <a:schemeClr val="tx1"/>
              </a:solidFill>
            </a:endParaRPr>
          </a:p>
          <a:p>
            <a:pPr lvl="1"/>
            <a:r>
              <a:rPr lang="es-ES" sz="2800" b="1" dirty="0">
                <a:solidFill>
                  <a:schemeClr val="tx1"/>
                </a:solidFill>
              </a:rPr>
              <a:t>Subvenciones.</a:t>
            </a:r>
          </a:p>
          <a:p>
            <a:pPr algn="just"/>
            <a:endParaRPr lang="es-ES" sz="2100" dirty="0">
              <a:solidFill>
                <a:srgbClr val="FF0000"/>
              </a:solidFill>
            </a:endParaRPr>
          </a:p>
          <a:p>
            <a:endParaRPr lang="es-ES" dirty="0"/>
          </a:p>
          <a:p>
            <a:endParaRPr lang="es-ES" dirty="0"/>
          </a:p>
          <a:p>
            <a:endParaRPr lang="es-ES" dirty="0"/>
          </a:p>
          <a:p>
            <a:endParaRPr lang="es-ES" dirty="0"/>
          </a:p>
        </p:txBody>
      </p:sp>
      <p:pic>
        <p:nvPicPr>
          <p:cNvPr id="4" name="Imagen 4"/>
          <p:cNvPicPr>
            <a:picLocks noChangeAspect="1"/>
          </p:cNvPicPr>
          <p:nvPr/>
        </p:nvPicPr>
        <p:blipFill>
          <a:blip r:embed="rId2" cstate="print"/>
          <a:stretch>
            <a:fillRect/>
          </a:stretch>
        </p:blipFill>
        <p:spPr>
          <a:xfrm>
            <a:off x="10725150" y="6106842"/>
            <a:ext cx="1452470" cy="751158"/>
          </a:xfrm>
          <a:prstGeom prst="rect">
            <a:avLst/>
          </a:prstGeom>
        </p:spPr>
      </p:pic>
    </p:spTree>
    <p:extLst>
      <p:ext uri="{BB962C8B-B14F-4D97-AF65-F5344CB8AC3E}">
        <p14:creationId xmlns:p14="http://schemas.microsoft.com/office/powerpoint/2010/main" xmlns="" val="389598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4" y="285923"/>
            <a:ext cx="10195787"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SUPUESTOS DE ESPECIAL ROTECCIÓN</a:t>
            </a:r>
            <a:endParaRPr lang="ca-ES-valencia" sz="3600" b="1" spc="-1" dirty="0">
              <a:solidFill>
                <a:srgbClr val="4019E7"/>
              </a:solidFill>
              <a:latin typeface="Arial"/>
            </a:endParaRPr>
          </a:p>
        </p:txBody>
      </p:sp>
      <p:sp>
        <p:nvSpPr>
          <p:cNvPr id="168" name="CustomShape 2"/>
          <p:cNvSpPr/>
          <p:nvPr/>
        </p:nvSpPr>
        <p:spPr>
          <a:xfrm>
            <a:off x="677159" y="984738"/>
            <a:ext cx="11266312" cy="565521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pPr>
              <a:lnSpc>
                <a:spcPct val="100000"/>
              </a:lnSpc>
              <a:spcBef>
                <a:spcPts val="1001"/>
              </a:spcBef>
            </a:pPr>
            <a:r>
              <a:rPr lang="es-ES" sz="2900" b="1" spc="-1" dirty="0">
                <a:solidFill>
                  <a:srgbClr val="4019E7"/>
                </a:solidFill>
              </a:rPr>
              <a:t>Categorías especiales de Datos (Art. 9 RGPD) y situaciones vulnerables</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a:t>
            </a:r>
            <a:r>
              <a:rPr lang="es-ES" sz="2500" spc="-1" dirty="0">
                <a:solidFill>
                  <a:srgbClr val="FF0000"/>
                </a:solidFill>
              </a:rPr>
              <a:t>Art. 9.1 RGPD</a:t>
            </a:r>
            <a:r>
              <a:rPr lang="es-ES" sz="2500" spc="-1" dirty="0">
                <a:solidFill>
                  <a:schemeClr val="tx2"/>
                </a:solidFill>
              </a:rPr>
              <a:t>) Prohibido el tratamiento de datos personales que revelen el origen étnico o racial, las opiniones políticas, las convicciones religiosas o filosóficas, o la afiliación sindical, y el tratamiento de datos genéticos, datos biométricos dirigidos a identificar de manera unívoca a una persona física, datos relativos a la salud o datos relativos a la vida sexual o las orientación sexuales de una persona física.</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Solo se levanta dicha prohibición en los supuestos tasados del art. </a:t>
            </a:r>
            <a:r>
              <a:rPr lang="es-ES" sz="2500" spc="-1" dirty="0">
                <a:solidFill>
                  <a:srgbClr val="FF0000"/>
                </a:solidFill>
              </a:rPr>
              <a:t>9.2 del RGPD</a:t>
            </a:r>
            <a:r>
              <a:rPr lang="es-ES" sz="2500" spc="-1" dirty="0">
                <a:solidFill>
                  <a:schemeClr val="tx2"/>
                </a:solidFill>
              </a:rPr>
              <a:t>.</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a:t>
            </a:r>
            <a:r>
              <a:rPr lang="es-ES" sz="2500" spc="-1" dirty="0">
                <a:solidFill>
                  <a:srgbClr val="FF0000"/>
                </a:solidFill>
              </a:rPr>
              <a:t>Art. 28.2 de LOPDGDD</a:t>
            </a:r>
            <a:r>
              <a:rPr lang="es-ES" sz="2500" spc="-1" dirty="0">
                <a:solidFill>
                  <a:schemeClr val="tx2"/>
                </a:solidFill>
              </a:rPr>
              <a:t>). Medidas supuestos de mayores riesgos. Ejemplos:</a:t>
            </a:r>
          </a:p>
          <a:p>
            <a:pPr marL="800280" lvl="1" indent="-342360">
              <a:spcBef>
                <a:spcPts val="1001"/>
              </a:spcBef>
              <a:buClr>
                <a:srgbClr val="4A66AC"/>
              </a:buClr>
              <a:buSzPct val="80000"/>
              <a:buFont typeface="Wingdings 3" charset="2"/>
              <a:buChar char=""/>
            </a:pPr>
            <a:r>
              <a:rPr lang="es-ES" sz="2500" spc="-1" dirty="0">
                <a:solidFill>
                  <a:schemeClr val="tx2"/>
                </a:solidFill>
              </a:rPr>
              <a:t>categorías especiales de datos artículos 9 y 10 RGPD</a:t>
            </a:r>
          </a:p>
          <a:p>
            <a:pPr marL="800280" lvl="1" indent="-342360">
              <a:spcBef>
                <a:spcPts val="1001"/>
              </a:spcBef>
              <a:buClr>
                <a:srgbClr val="4A66AC"/>
              </a:buClr>
              <a:buSzPct val="80000"/>
              <a:buFont typeface="Wingdings 3" charset="2"/>
              <a:buChar char=""/>
            </a:pPr>
            <a:r>
              <a:rPr lang="es-ES" sz="2500" spc="-1" dirty="0">
                <a:solidFill>
                  <a:schemeClr val="tx2"/>
                </a:solidFill>
              </a:rPr>
              <a:t>afectados en situación de especial vulnerabilidad y, en particular, de menores de edad y personas con discapacidad</a:t>
            </a:r>
          </a:p>
          <a:p>
            <a:pPr marL="800280" lvl="1" indent="-342360">
              <a:spcBef>
                <a:spcPts val="1001"/>
              </a:spcBef>
              <a:buClr>
                <a:srgbClr val="4A66AC"/>
              </a:buClr>
              <a:buSzPct val="80000"/>
              <a:buFont typeface="Wingdings 3" charset="2"/>
              <a:buChar char=""/>
            </a:pPr>
            <a:r>
              <a:rPr lang="es-ES" sz="2500" spc="-1" dirty="0">
                <a:solidFill>
                  <a:schemeClr val="tx2"/>
                </a:solidFill>
              </a:rPr>
              <a:t>tratamiento masivo que implique a un gran número de afectados</a:t>
            </a:r>
          </a:p>
          <a:p>
            <a:pPr marL="343080" indent="-342360">
              <a:lnSpc>
                <a:spcPct val="100000"/>
              </a:lnSpc>
              <a:spcBef>
                <a:spcPts val="1001"/>
              </a:spcBef>
              <a:buClr>
                <a:srgbClr val="4A66AC"/>
              </a:buClr>
              <a:buSzPct val="80000"/>
              <a:buFont typeface="Wingdings 3" charset="2"/>
              <a:buChar char=""/>
            </a:pPr>
            <a:endParaRPr lang="es-ES" sz="2500" spc="-1" dirty="0">
              <a:solidFill>
                <a:schemeClr val="tx2"/>
              </a:solidFill>
            </a:endParaRPr>
          </a:p>
          <a:p>
            <a:pPr marL="343080" indent="-342360">
              <a:lnSpc>
                <a:spcPct val="100000"/>
              </a:lnSpc>
              <a:spcBef>
                <a:spcPts val="1001"/>
              </a:spcBef>
              <a:buClr>
                <a:srgbClr val="4A66AC"/>
              </a:buClr>
              <a:buSzPct val="80000"/>
              <a:buFont typeface="Wingdings 3" charset="2"/>
              <a:buChar char=""/>
            </a:pPr>
            <a:endParaRPr lang="es-ES" sz="2500" spc="-1" dirty="0">
              <a:solidFill>
                <a:schemeClr val="tx2"/>
              </a:solidFill>
            </a:endParaRPr>
          </a:p>
          <a:p>
            <a:pPr marL="343080" indent="-342360">
              <a:lnSpc>
                <a:spcPct val="100000"/>
              </a:lnSpc>
              <a:spcBef>
                <a:spcPts val="1001"/>
              </a:spcBef>
              <a:buClr>
                <a:srgbClr val="4A66AC"/>
              </a:buClr>
              <a:buSzPct val="80000"/>
              <a:buFont typeface="Wingdings 3" charset="2"/>
              <a:buChar char=""/>
            </a:pP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131457608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5" y="285923"/>
            <a:ext cx="8596080"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MEDIDAS ESPECIALES DE PROTECCIÓN</a:t>
            </a:r>
            <a:endParaRPr lang="ca-ES-valencia" sz="3600" b="1" spc="-1" dirty="0">
              <a:solidFill>
                <a:srgbClr val="4019E7"/>
              </a:solidFill>
              <a:latin typeface="Arial"/>
            </a:endParaRPr>
          </a:p>
        </p:txBody>
      </p:sp>
      <p:sp>
        <p:nvSpPr>
          <p:cNvPr id="168" name="CustomShape 2"/>
          <p:cNvSpPr/>
          <p:nvPr/>
        </p:nvSpPr>
        <p:spPr>
          <a:xfrm>
            <a:off x="677159" y="984738"/>
            <a:ext cx="11266312" cy="550852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500" lnSpcReduction="10000"/>
          </a:bodyPr>
          <a:lstStyle/>
          <a:p>
            <a:pPr>
              <a:lnSpc>
                <a:spcPct val="100000"/>
              </a:lnSpc>
              <a:spcBef>
                <a:spcPts val="1001"/>
              </a:spcBef>
            </a:pPr>
            <a:r>
              <a:rPr lang="es-ES" sz="2500" b="1" spc="-1" dirty="0">
                <a:solidFill>
                  <a:srgbClr val="4019E7"/>
                </a:solidFill>
              </a:rPr>
              <a:t>Si contiene datos  que SÍ son de categorías especiales  o personas vulnerables</a:t>
            </a:r>
          </a:p>
          <a:p>
            <a:pPr>
              <a:lnSpc>
                <a:spcPct val="100000"/>
              </a:lnSpc>
              <a:spcBef>
                <a:spcPts val="1001"/>
              </a:spcBef>
            </a:pPr>
            <a:r>
              <a:rPr lang="es-ES" sz="2500" spc="-1" dirty="0"/>
              <a:t>En estos casos, cabe aplicar </a:t>
            </a:r>
            <a:r>
              <a:rPr lang="es-ES" sz="2500" spc="-1" dirty="0">
                <a:solidFill>
                  <a:srgbClr val="FF0000"/>
                </a:solidFill>
              </a:rPr>
              <a:t>medidas adicionales a las ordinarias anteriores</a:t>
            </a:r>
            <a:r>
              <a:rPr lang="es-ES" sz="2500" spc="-1" dirty="0"/>
              <a:t>:</a:t>
            </a:r>
            <a:endParaRPr lang="ca-ES-valencia" sz="2500" b="0" strike="noStrike" spc="-1" dirty="0"/>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Comprobar la existencia de normas que prohíban la publicación de este tipo de datos por el riesgo asociado que conlleva. </a:t>
            </a:r>
            <a:r>
              <a:rPr lang="es-ES" sz="2500" spc="-1" dirty="0" err="1">
                <a:solidFill>
                  <a:schemeClr val="tx2"/>
                </a:solidFill>
              </a:rPr>
              <a:t>P.e.</a:t>
            </a:r>
            <a:r>
              <a:rPr lang="es-ES" sz="2500" spc="-1" dirty="0">
                <a:solidFill>
                  <a:schemeClr val="tx2"/>
                </a:solidFill>
              </a:rPr>
              <a:t>  Decreto BDNS, Ley Transparencia</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Aplicar los principios de protección de datos sobre estas categorías y analizar el caso concreto debiendo tener en cuenta las distintas finalidades de los datos a publicar con las recomendaciones de la DPD: mujeres víctimas de violencia, subvenciones y procesos selectivos. </a:t>
            </a:r>
          </a:p>
          <a:p>
            <a:pPr marL="343080" indent="-342360">
              <a:lnSpc>
                <a:spcPct val="100000"/>
              </a:lnSpc>
              <a:spcBef>
                <a:spcPts val="1001"/>
              </a:spcBef>
              <a:buClr>
                <a:srgbClr val="4A66AC"/>
              </a:buClr>
              <a:buSzPct val="80000"/>
              <a:buFont typeface="Wingdings 3" charset="2"/>
              <a:buChar char=""/>
            </a:pPr>
            <a:r>
              <a:rPr lang="es-ES" sz="2500" spc="-1" dirty="0" err="1">
                <a:solidFill>
                  <a:schemeClr val="tx2"/>
                </a:solidFill>
              </a:rPr>
              <a:t>Seudominización</a:t>
            </a:r>
            <a:r>
              <a:rPr lang="es-ES" sz="2500" spc="-1" dirty="0">
                <a:solidFill>
                  <a:schemeClr val="tx2"/>
                </a:solidFill>
              </a:rPr>
              <a:t> mediante la publicación de datos que sólo puedan ser identificados por las propias personas interesadas, como el DNI </a:t>
            </a:r>
            <a:r>
              <a:rPr lang="es-ES" sz="2500" spc="-1" dirty="0" err="1">
                <a:solidFill>
                  <a:schemeClr val="tx2"/>
                </a:solidFill>
              </a:rPr>
              <a:t>seudonimizado</a:t>
            </a:r>
            <a:r>
              <a:rPr lang="es-ES" sz="2500" spc="-1" dirty="0">
                <a:solidFill>
                  <a:schemeClr val="tx2"/>
                </a:solidFill>
              </a:rPr>
              <a:t> sin otros datos identificativos o mediante el uso de códigos identificativos que sólo conozcan las personas interesadas en el procedimiento. </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Redirigiendo a un acceso restringido a las personas interesadas, lo que permitiría limitar la difusión a las personas que están legitimadas al acceso.</a:t>
            </a:r>
          </a:p>
          <a:p>
            <a:pPr marL="343080" indent="-342360">
              <a:lnSpc>
                <a:spcPct val="100000"/>
              </a:lnSpc>
              <a:spcBef>
                <a:spcPts val="1001"/>
              </a:spcBef>
              <a:buClr>
                <a:srgbClr val="4A66AC"/>
              </a:buClr>
              <a:buSzPct val="80000"/>
              <a:buFont typeface="Wingdings 3" charset="2"/>
              <a:buChar char=""/>
            </a:pP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131457608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4" y="285923"/>
            <a:ext cx="11486705"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APLICACIÓN DE NORMAS QUE NO CUMPLEN EL RGPD</a:t>
            </a:r>
            <a:endParaRPr lang="ca-ES-valencia" sz="3600" b="1" spc="-1" dirty="0">
              <a:solidFill>
                <a:srgbClr val="4019E7"/>
              </a:solidFill>
              <a:latin typeface="Arial"/>
            </a:endParaRPr>
          </a:p>
        </p:txBody>
      </p:sp>
      <p:sp>
        <p:nvSpPr>
          <p:cNvPr id="168" name="CustomShape 2"/>
          <p:cNvSpPr/>
          <p:nvPr/>
        </p:nvSpPr>
        <p:spPr>
          <a:xfrm>
            <a:off x="677159" y="984738"/>
            <a:ext cx="11266312" cy="550852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8000" lnSpcReduction="10000"/>
          </a:bodyPr>
          <a:lstStyle/>
          <a:p>
            <a:pPr>
              <a:lnSpc>
                <a:spcPct val="100000"/>
              </a:lnSpc>
              <a:spcBef>
                <a:spcPts val="1001"/>
              </a:spcBef>
            </a:pPr>
            <a:r>
              <a:rPr lang="es-ES" sz="2500" b="1" spc="-1" dirty="0">
                <a:solidFill>
                  <a:srgbClr val="4019E7"/>
                </a:solidFill>
              </a:rPr>
              <a:t>Existen normas aprobadas con anterioridad al RGPD que no se rigen por los principios de proporcionalidad y de minimización (normas obsoletas)</a:t>
            </a:r>
          </a:p>
          <a:p>
            <a:pPr>
              <a:lnSpc>
                <a:spcPct val="100000"/>
              </a:lnSpc>
              <a:spcBef>
                <a:spcPts val="1001"/>
              </a:spcBef>
              <a:buFontTx/>
              <a:buChar char="-"/>
            </a:pPr>
            <a:r>
              <a:rPr lang="es-ES" sz="2500" b="1" spc="-1" dirty="0">
                <a:solidFill>
                  <a:srgbClr val="4019E7"/>
                </a:solidFill>
              </a:rPr>
              <a:t>Otras normas no regulan supuestos excepcionales  pero de gran impacto en las personas afectadas, por tratarse de colectivos especialmente vulnerables.</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Corresponde a la administración </a:t>
            </a:r>
            <a:r>
              <a:rPr lang="es-ES" sz="2500" spc="-1" dirty="0">
                <a:solidFill>
                  <a:srgbClr val="FF0000"/>
                </a:solidFill>
              </a:rPr>
              <a:t>aplicar de forma integrada </a:t>
            </a:r>
            <a:r>
              <a:rPr lang="es-ES" sz="2500" spc="-1" dirty="0">
                <a:solidFill>
                  <a:schemeClr val="tx2"/>
                </a:solidFill>
              </a:rPr>
              <a:t>la normativa sectorial reguladora de la materia con la de protección de datos.</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Cuando, en ejecución de una norma sectorial que establezca la obligación de publicación, se considere que la publicación de datos personales resulta excesiva para las finalidades del tratamiento, el responsable debería efectuar el </a:t>
            </a:r>
            <a:r>
              <a:rPr lang="es-ES" sz="2500" spc="-1" dirty="0">
                <a:solidFill>
                  <a:srgbClr val="FF0000"/>
                </a:solidFill>
              </a:rPr>
              <a:t>triple juicio de proporcionalidad </a:t>
            </a:r>
            <a:r>
              <a:rPr lang="es-ES" sz="2500" spc="-1" dirty="0">
                <a:solidFill>
                  <a:schemeClr val="tx2"/>
                </a:solidFill>
              </a:rPr>
              <a:t>para determinar los datos que finalmente deban ser publicados. No obstante, antes de adoptar cualquier decisión al respecto, debería recabarse el criterio de la Delegación de Protección de Datos.</a:t>
            </a:r>
          </a:p>
          <a:p>
            <a:pPr marL="343080" indent="-342360">
              <a:lnSpc>
                <a:spcPct val="100000"/>
              </a:lnSpc>
              <a:spcBef>
                <a:spcPts val="1001"/>
              </a:spcBef>
              <a:buClr>
                <a:srgbClr val="4A66AC"/>
              </a:buClr>
              <a:buSzPct val="80000"/>
              <a:buFont typeface="Wingdings 3" charset="2"/>
              <a:buChar char=""/>
            </a:pPr>
            <a:r>
              <a:rPr lang="es-ES" sz="2500" spc="-1" dirty="0">
                <a:solidFill>
                  <a:schemeClr val="tx2"/>
                </a:solidFill>
              </a:rPr>
              <a:t>La publicación de datos personales no limitados a la finalidad del tratamiento y sin aplicar el principio de minimización puede suponer una </a:t>
            </a:r>
            <a:r>
              <a:rPr lang="es-ES" sz="2500" spc="-1" dirty="0">
                <a:solidFill>
                  <a:srgbClr val="FF0000"/>
                </a:solidFill>
              </a:rPr>
              <a:t>brecha de seguridad </a:t>
            </a:r>
            <a:r>
              <a:rPr lang="es-ES" sz="2500" spc="-1" dirty="0">
                <a:solidFill>
                  <a:schemeClr val="tx2"/>
                </a:solidFill>
              </a:rPr>
              <a:t>en materia de protección de datos.</a:t>
            </a:r>
          </a:p>
          <a:p>
            <a:pPr marL="343080" indent="-342360">
              <a:lnSpc>
                <a:spcPct val="100000"/>
              </a:lnSpc>
              <a:spcBef>
                <a:spcPts val="1001"/>
              </a:spcBef>
              <a:buClr>
                <a:srgbClr val="4A66AC"/>
              </a:buClr>
              <a:buSzPct val="80000"/>
              <a:buFont typeface="Wingdings 3" charset="2"/>
              <a:buChar char=""/>
            </a:pP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131457608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4" y="285923"/>
            <a:ext cx="11055297"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200" b="1" spc="-1" dirty="0">
                <a:solidFill>
                  <a:srgbClr val="4019E7"/>
                </a:solidFill>
                <a:latin typeface="Trebuchet MS"/>
              </a:rPr>
              <a:t>BRECHAS DE DATOS PERSONALES EN PUBLICACIONES</a:t>
            </a:r>
            <a:endParaRPr lang="ca-ES-valencia" sz="3200" b="1" spc="-1" dirty="0">
              <a:solidFill>
                <a:srgbClr val="4019E7"/>
              </a:solidFill>
              <a:latin typeface="Arial"/>
            </a:endParaRPr>
          </a:p>
        </p:txBody>
      </p:sp>
      <p:sp>
        <p:nvSpPr>
          <p:cNvPr id="168" name="CustomShape 2"/>
          <p:cNvSpPr/>
          <p:nvPr/>
        </p:nvSpPr>
        <p:spPr>
          <a:xfrm>
            <a:off x="677159" y="1125415"/>
            <a:ext cx="11266312" cy="53678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Una vulneración de los principios de minimización y de seguridad de los datos de carácter personal de las personas afectadas, además de una posible infracción de la normativa de protección de datos, puede suponer una violación de la seguridad de los datos de carácter personal. </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El RGPD define </a:t>
            </a:r>
            <a:r>
              <a:rPr lang="es-ES" sz="2900" spc="-1" dirty="0">
                <a:solidFill>
                  <a:srgbClr val="FF0000"/>
                </a:solidFill>
              </a:rPr>
              <a:t>brecha de la seguridad </a:t>
            </a:r>
            <a:r>
              <a:rPr lang="es-ES" sz="2900" spc="-1" dirty="0">
                <a:solidFill>
                  <a:schemeClr val="tx2"/>
                </a:solidFill>
              </a:rPr>
              <a:t>de los datos personales en su artículo 4 como “toda violación de la seguridad que ocasione la destrucción, pérdida o alteración accidental o ilícita de datos personales transmitidos, conservados o tratados de otra forma, o la </a:t>
            </a:r>
            <a:r>
              <a:rPr lang="es-ES" sz="2900" b="1" u="sng" spc="-1" dirty="0">
                <a:solidFill>
                  <a:schemeClr val="tx2"/>
                </a:solidFill>
              </a:rPr>
              <a:t>comunicación o acceso no autorizados a dichos datos</a:t>
            </a:r>
            <a:r>
              <a:rPr lang="es-ES" sz="2900" spc="-1" dirty="0">
                <a:solidFill>
                  <a:schemeClr val="tx2"/>
                </a:solidFill>
              </a:rPr>
              <a:t>”.</a:t>
            </a:r>
          </a:p>
          <a:p>
            <a:pPr marL="343080" indent="-342360">
              <a:lnSpc>
                <a:spcPct val="100000"/>
              </a:lnSpc>
              <a:spcBef>
                <a:spcPts val="1001"/>
              </a:spcBef>
              <a:buClr>
                <a:srgbClr val="4A66AC"/>
              </a:buClr>
              <a:buSzPct val="80000"/>
              <a:buFont typeface="Wingdings 3" charset="2"/>
              <a:buChar char=""/>
            </a:pP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86804153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4" y="285923"/>
            <a:ext cx="11055297"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200" b="1" spc="-1" dirty="0">
                <a:solidFill>
                  <a:srgbClr val="4019E7"/>
                </a:solidFill>
                <a:latin typeface="Trebuchet MS"/>
              </a:rPr>
              <a:t>BRECHAS DE DATOS PERSONALES EN PUBLICACIONES</a:t>
            </a:r>
            <a:endParaRPr lang="ca-ES-valencia" sz="3200" b="1" spc="-1" dirty="0">
              <a:solidFill>
                <a:srgbClr val="4019E7"/>
              </a:solidFill>
              <a:latin typeface="Arial"/>
            </a:endParaRPr>
          </a:p>
        </p:txBody>
      </p:sp>
      <p:sp>
        <p:nvSpPr>
          <p:cNvPr id="168" name="CustomShape 2"/>
          <p:cNvSpPr/>
          <p:nvPr/>
        </p:nvSpPr>
        <p:spPr>
          <a:xfrm>
            <a:off x="677159" y="1125415"/>
            <a:ext cx="11266312" cy="53678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Por tanto, si se publican datos personales sin base de legitimación o sin aplicar debidamente los principios en materia de protección de datos se podría estar produciendo una violación o brecha de datos personales. </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Para profundizar sobre esta cuestión y conocer los </a:t>
            </a:r>
            <a:r>
              <a:rPr lang="es-ES" sz="2900" spc="-1" dirty="0">
                <a:solidFill>
                  <a:srgbClr val="FF0000"/>
                </a:solidFill>
              </a:rPr>
              <a:t>procedimientos de notificación </a:t>
            </a:r>
            <a:r>
              <a:rPr lang="es-ES" sz="2900" spc="-1" dirty="0">
                <a:solidFill>
                  <a:schemeClr val="tx2"/>
                </a:solidFill>
              </a:rPr>
              <a:t>de las violaciones de seguridad se puede acudir a la intranet FUNCION@, donde se dispone de una guía con recomendaciones para la gestión de brechas de datos personales, así como del formulario para informar a la Delegación de Protección de Datos de los incidentes de seguridad que afecten a datos personales</a:t>
            </a:r>
          </a:p>
          <a:p>
            <a:pPr marL="343080" indent="-342360">
              <a:lnSpc>
                <a:spcPct val="100000"/>
              </a:lnSpc>
              <a:spcBef>
                <a:spcPts val="1001"/>
              </a:spcBef>
              <a:buClr>
                <a:srgbClr val="4A66AC"/>
              </a:buClr>
              <a:buSzPct val="80000"/>
              <a:buFont typeface="Wingdings 3" charset="2"/>
              <a:buChar char=""/>
            </a:pP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86804153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4" y="285923"/>
            <a:ext cx="11055297"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INDEXACIÓN Y DERECHO AL OLVIDO</a:t>
            </a:r>
            <a:endParaRPr lang="ca-ES-valencia" sz="3600" b="1" spc="-1" dirty="0">
              <a:solidFill>
                <a:srgbClr val="4019E7"/>
              </a:solidFill>
              <a:latin typeface="Arial"/>
            </a:endParaRPr>
          </a:p>
        </p:txBody>
      </p:sp>
      <p:sp>
        <p:nvSpPr>
          <p:cNvPr id="168" name="CustomShape 2"/>
          <p:cNvSpPr/>
          <p:nvPr/>
        </p:nvSpPr>
        <p:spPr>
          <a:xfrm>
            <a:off x="677159" y="1125415"/>
            <a:ext cx="11266312" cy="53678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0500" lnSpcReduction="20000"/>
          </a:bodyPr>
          <a:lstStyle/>
          <a:p>
            <a:pPr marL="720">
              <a:lnSpc>
                <a:spcPct val="100000"/>
              </a:lnSpc>
              <a:spcBef>
                <a:spcPts val="1001"/>
              </a:spcBef>
              <a:buClr>
                <a:srgbClr val="4A66AC"/>
              </a:buClr>
              <a:buSzPct val="80000"/>
            </a:pPr>
            <a:r>
              <a:rPr lang="es-ES" sz="2900" spc="-1" dirty="0">
                <a:solidFill>
                  <a:srgbClr val="0070C0"/>
                </a:solidFill>
              </a:rPr>
              <a:t>El derecho al olvido es la manifestación del derecho de supresión aplicado a los buscadores de internet.</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Las consellerias y entidades del sector público instrumental son </a:t>
            </a:r>
            <a:r>
              <a:rPr lang="es-ES" sz="2900" spc="-1" dirty="0">
                <a:solidFill>
                  <a:srgbClr val="FF0000"/>
                </a:solidFill>
              </a:rPr>
              <a:t>responsables de las publicaciones</a:t>
            </a:r>
            <a:r>
              <a:rPr lang="es-ES" sz="2900" spc="-1" dirty="0">
                <a:solidFill>
                  <a:schemeClr val="tx2"/>
                </a:solidFill>
              </a:rPr>
              <a:t> que realizan en Internet, mientras que los buscadores de Internet son </a:t>
            </a:r>
            <a:r>
              <a:rPr lang="es-ES" sz="2900" spc="-1" dirty="0">
                <a:solidFill>
                  <a:srgbClr val="FF0000"/>
                </a:solidFill>
              </a:rPr>
              <a:t>responsables de los resultados que ofrecen ante peticiones de búsquedas</a:t>
            </a:r>
            <a:r>
              <a:rPr lang="es-ES" sz="2900" spc="-1" dirty="0">
                <a:solidFill>
                  <a:schemeClr val="tx2"/>
                </a:solidFill>
              </a:rPr>
              <a:t>, pero ello no exime totalmente a las primeras. Por tanto, las consellerias y entidades deben actuar respecto a la indexación de los datos por parte de los buscadores si la ciudadanía que se ve afectada por tal indexación y, como consecuencia de ello, plantean el ejercicio del derecho al olvido.</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El </a:t>
            </a:r>
            <a:r>
              <a:rPr lang="es-ES" sz="2900" spc="-1" dirty="0">
                <a:solidFill>
                  <a:srgbClr val="FF0000"/>
                </a:solidFill>
              </a:rPr>
              <a:t>apartado 2 del artículo 17 del RGPD </a:t>
            </a:r>
            <a:r>
              <a:rPr lang="es-ES" sz="2900" spc="-1" dirty="0">
                <a:solidFill>
                  <a:schemeClr val="tx2"/>
                </a:solidFill>
              </a:rPr>
              <a:t>determina que “2.Cuando haya hecho públicos los datos  Personales y esté obligado, en virtud de lo dispuesto en el apartado 1, a suprimir dichos datos, el responsable del tratamiento, teniendo en cuenta la tecnología disponible y el coste de su aplicación, adoptará medidas razonables, incluidas  Medidas técnicas, con miras a informar a los responsables que estén tratando los datos personales de la solicitud del interesado de supresión de cualquier enlace a esos datos personales, o cualquier copia o réplica de los mismos”.</a:t>
            </a:r>
          </a:p>
          <a:p>
            <a:pPr marL="343080" indent="-342360">
              <a:lnSpc>
                <a:spcPct val="100000"/>
              </a:lnSpc>
              <a:spcBef>
                <a:spcPts val="1001"/>
              </a:spcBef>
              <a:buClr>
                <a:srgbClr val="4A66AC"/>
              </a:buClr>
              <a:buSzPct val="80000"/>
              <a:buFont typeface="Wingdings 3" charset="2"/>
              <a:buChar char=""/>
            </a:pP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86804153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4" y="285923"/>
            <a:ext cx="11055297"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INDEXACIÓN Y DERECHO AL OLVIDO</a:t>
            </a:r>
            <a:endParaRPr lang="ca-ES-valencia" sz="3600" b="1" spc="-1" dirty="0">
              <a:solidFill>
                <a:srgbClr val="4019E7"/>
              </a:solidFill>
              <a:latin typeface="Arial"/>
            </a:endParaRPr>
          </a:p>
        </p:txBody>
      </p:sp>
      <p:sp>
        <p:nvSpPr>
          <p:cNvPr id="168" name="CustomShape 2"/>
          <p:cNvSpPr/>
          <p:nvPr/>
        </p:nvSpPr>
        <p:spPr>
          <a:xfrm>
            <a:off x="677159" y="1125415"/>
            <a:ext cx="11266312" cy="53678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8000" lnSpcReduction="20000"/>
          </a:bodyPr>
          <a:lstStyle/>
          <a:p>
            <a:pPr marL="720">
              <a:lnSpc>
                <a:spcPct val="100000"/>
              </a:lnSpc>
              <a:spcBef>
                <a:spcPts val="1001"/>
              </a:spcBef>
              <a:buClr>
                <a:srgbClr val="4A66AC"/>
              </a:buClr>
              <a:buSzPct val="80000"/>
            </a:pPr>
            <a:r>
              <a:rPr lang="es-ES" sz="2900" spc="-1" dirty="0">
                <a:solidFill>
                  <a:srgbClr val="0070C0"/>
                </a:solidFill>
              </a:rPr>
              <a:t>Buenas prácticas para prevenir las consecuencias de la indexación por parte de los buscadores de Internet:</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En primer lugar, cumplir </a:t>
            </a:r>
            <a:r>
              <a:rPr lang="es-ES" sz="2900" spc="-1" dirty="0">
                <a:solidFill>
                  <a:srgbClr val="FF0000"/>
                </a:solidFill>
              </a:rPr>
              <a:t>desde el diseño y por defecto </a:t>
            </a:r>
            <a:r>
              <a:rPr lang="es-ES" sz="2900" spc="-1" dirty="0">
                <a:solidFill>
                  <a:schemeClr val="tx2"/>
                </a:solidFill>
              </a:rPr>
              <a:t>con los principios de proporcionalidad y de minimización de los datos personales publicados en los actos/resoluciones administrativas.</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Aplicar medidas para </a:t>
            </a:r>
            <a:r>
              <a:rPr lang="es-ES" sz="2900" spc="-1" dirty="0">
                <a:solidFill>
                  <a:srgbClr val="FF0000"/>
                </a:solidFill>
              </a:rPr>
              <a:t>evitar la indexación por defecto </a:t>
            </a:r>
            <a:r>
              <a:rPr lang="es-ES" sz="2900" spc="-1" dirty="0">
                <a:solidFill>
                  <a:schemeClr val="tx2"/>
                </a:solidFill>
              </a:rPr>
              <a:t>(ver Anexo I Recomendaciones DPD en FUNCION@) de aquellos documentos con datos de carácter personal que vayan a publicar, especialmente si es en el DOGV y, en todo caso, de aquellos que contienen datos de personas en situación de especial vulnerabilidad, aunque se encuentren </a:t>
            </a:r>
            <a:r>
              <a:rPr lang="es-ES" sz="2900" spc="-1" dirty="0" err="1">
                <a:solidFill>
                  <a:schemeClr val="tx2"/>
                </a:solidFill>
              </a:rPr>
              <a:t>seudonimizados</a:t>
            </a:r>
            <a:r>
              <a:rPr lang="es-ES" sz="2900" spc="-1" dirty="0">
                <a:solidFill>
                  <a:schemeClr val="tx2"/>
                </a:solidFill>
              </a:rPr>
              <a:t>.</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Mantener la </a:t>
            </a:r>
            <a:r>
              <a:rPr lang="es-ES" sz="2900" spc="-1" dirty="0">
                <a:solidFill>
                  <a:srgbClr val="FF0000"/>
                </a:solidFill>
              </a:rPr>
              <a:t>publicación</a:t>
            </a:r>
            <a:r>
              <a:rPr lang="es-ES" sz="2900" spc="-1" dirty="0">
                <a:solidFill>
                  <a:schemeClr val="tx2"/>
                </a:solidFill>
              </a:rPr>
              <a:t> en la web/tablón de anuncios el </a:t>
            </a:r>
            <a:r>
              <a:rPr lang="es-ES" sz="2900" spc="-1" dirty="0">
                <a:solidFill>
                  <a:srgbClr val="FF0000"/>
                </a:solidFill>
              </a:rPr>
              <a:t>tiempo estrictamente necesario para cumplir con su finalidad</a:t>
            </a:r>
            <a:r>
              <a:rPr lang="es-ES" sz="2900" spc="-1" dirty="0">
                <a:solidFill>
                  <a:schemeClr val="tx2"/>
                </a:solidFill>
              </a:rPr>
              <a:t>, sin perjuicio de que los documentos deban continuar en el expediente administrativo conforme a los plazos de conservación que les resulten de aplicación.</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 </a:t>
            </a: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180957120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4" y="285923"/>
            <a:ext cx="11055297"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INDEXACIÓN Y DERECHO AL OLVIDO</a:t>
            </a:r>
            <a:endParaRPr lang="ca-ES-valencia" sz="3600" b="1" spc="-1" dirty="0">
              <a:solidFill>
                <a:srgbClr val="4019E7"/>
              </a:solidFill>
              <a:latin typeface="Arial"/>
            </a:endParaRPr>
          </a:p>
        </p:txBody>
      </p:sp>
      <p:sp>
        <p:nvSpPr>
          <p:cNvPr id="168" name="CustomShape 2"/>
          <p:cNvSpPr/>
          <p:nvPr/>
        </p:nvSpPr>
        <p:spPr>
          <a:xfrm>
            <a:off x="677159" y="1125415"/>
            <a:ext cx="11266312" cy="53678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8000" lnSpcReduction="20000"/>
          </a:bodyPr>
          <a:lstStyle/>
          <a:p>
            <a:pPr marL="720">
              <a:lnSpc>
                <a:spcPct val="100000"/>
              </a:lnSpc>
              <a:spcBef>
                <a:spcPts val="1001"/>
              </a:spcBef>
              <a:buClr>
                <a:srgbClr val="4A66AC"/>
              </a:buClr>
              <a:buSzPct val="80000"/>
            </a:pPr>
            <a:r>
              <a:rPr lang="es-ES" sz="2900" spc="-1" dirty="0">
                <a:solidFill>
                  <a:srgbClr val="0070C0"/>
                </a:solidFill>
              </a:rPr>
              <a:t>Ante la solicitud de un ejercicio de derecho al olvido, se recomienda proceder de la siguiente manera:</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En primer lugar, se deberá comprobar si han trascurrido los </a:t>
            </a:r>
            <a:r>
              <a:rPr lang="es-ES" sz="2900" spc="-1" dirty="0">
                <a:solidFill>
                  <a:srgbClr val="FF0000"/>
                </a:solidFill>
              </a:rPr>
              <a:t>plazos de conservación del documento publicado</a:t>
            </a:r>
            <a:r>
              <a:rPr lang="es-ES" sz="2900" spc="-1" dirty="0">
                <a:solidFill>
                  <a:schemeClr val="tx2"/>
                </a:solidFill>
              </a:rPr>
              <a:t>. Si es así, la supresión del documento de la página web sería suficiente para dar por satisfecho el ejercicio del derecho al olvido, sin perjuicio de que el responsable del tratamiento comunique dicha supresión al buscador mediante las herramientas destinadas a retirar contenido obsoleto.</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Si no ha transcurrido dicho plazo, el responsable del tratamiento debería tramitar la </a:t>
            </a:r>
            <a:r>
              <a:rPr lang="es-ES" sz="2900" spc="-1" dirty="0">
                <a:solidFill>
                  <a:srgbClr val="FF0000"/>
                </a:solidFill>
              </a:rPr>
              <a:t>solicitud de la desindexación de los buscadores</a:t>
            </a:r>
            <a:r>
              <a:rPr lang="es-ES" sz="2900" spc="-1" dirty="0">
                <a:solidFill>
                  <a:schemeClr val="tx2"/>
                </a:solidFill>
              </a:rPr>
              <a:t>, tal y como se indica en el Anexo I Recomendaciones DPD.</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Si se trata de un acto o </a:t>
            </a:r>
            <a:r>
              <a:rPr lang="es-ES" sz="2900" spc="-1" dirty="0">
                <a:solidFill>
                  <a:srgbClr val="FF0000"/>
                </a:solidFill>
              </a:rPr>
              <a:t>resolución publicada en el DOGV</a:t>
            </a:r>
            <a:r>
              <a:rPr lang="es-ES" sz="2900" spc="-1" dirty="0">
                <a:solidFill>
                  <a:schemeClr val="tx2"/>
                </a:solidFill>
              </a:rPr>
              <a:t>, el personal responsable del mismo será quien tramite la solicitud de desindexación a los buscadores de internet (ver Anexo I Recomendaciones DPD).</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 </a:t>
            </a: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196950010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05294" y="285923"/>
            <a:ext cx="11055297"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600" b="1" spc="-1" dirty="0">
                <a:solidFill>
                  <a:srgbClr val="4019E7"/>
                </a:solidFill>
                <a:latin typeface="Trebuchet MS"/>
              </a:rPr>
              <a:t>INDEXACIÓN Y DERECHO AL OLVIDO</a:t>
            </a:r>
            <a:endParaRPr lang="ca-ES-valencia" sz="3600" b="1" spc="-1" dirty="0">
              <a:solidFill>
                <a:srgbClr val="4019E7"/>
              </a:solidFill>
              <a:latin typeface="Arial"/>
            </a:endParaRPr>
          </a:p>
        </p:txBody>
      </p:sp>
      <p:sp>
        <p:nvSpPr>
          <p:cNvPr id="168" name="CustomShape 2"/>
          <p:cNvSpPr/>
          <p:nvPr/>
        </p:nvSpPr>
        <p:spPr>
          <a:xfrm>
            <a:off x="677159" y="1125415"/>
            <a:ext cx="11266312" cy="53678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pPr marL="720">
              <a:lnSpc>
                <a:spcPct val="100000"/>
              </a:lnSpc>
              <a:spcBef>
                <a:spcPts val="1001"/>
              </a:spcBef>
              <a:buClr>
                <a:srgbClr val="4A66AC"/>
              </a:buClr>
              <a:buSzPct val="80000"/>
            </a:pPr>
            <a:r>
              <a:rPr lang="es-ES" sz="2900" spc="-1" dirty="0">
                <a:solidFill>
                  <a:srgbClr val="0070C0"/>
                </a:solidFill>
              </a:rPr>
              <a:t>Tramitación de la desindexación:</a:t>
            </a:r>
          </a:p>
          <a:p>
            <a:pPr indent="-342360">
              <a:lnSpc>
                <a:spcPct val="100000"/>
              </a:lnSpc>
              <a:spcBef>
                <a:spcPts val="1001"/>
              </a:spcBef>
              <a:buClr>
                <a:srgbClr val="4A66AC"/>
              </a:buClr>
              <a:buSzPct val="80000"/>
            </a:pPr>
            <a:r>
              <a:rPr lang="es-ES" sz="2900" spc="-1" dirty="0">
                <a:solidFill>
                  <a:schemeClr val="tx2"/>
                </a:solidFill>
              </a:rPr>
              <a:t>La solicitud de la desindexación dirigida a los buscadores se debe realizar a través de Portal de Servicios GVATIC.- Incidencias, introduciendo en el formulario lo siguiente:</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 La página web: </a:t>
            </a:r>
            <a:r>
              <a:rPr lang="es-ES" sz="2900" i="1" spc="-1" dirty="0">
                <a:solidFill>
                  <a:schemeClr val="tx2"/>
                </a:solidFill>
              </a:rPr>
              <a:t>la URL del documento</a:t>
            </a:r>
            <a:r>
              <a:rPr lang="es-ES" sz="2900" spc="-1" dirty="0">
                <a:solidFill>
                  <a:schemeClr val="tx2"/>
                </a:solidFill>
              </a:rPr>
              <a:t>.</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 En resumen: </a:t>
            </a:r>
            <a:r>
              <a:rPr lang="es-ES" sz="2900" i="1" spc="-1" dirty="0" err="1">
                <a:solidFill>
                  <a:schemeClr val="tx2"/>
                </a:solidFill>
              </a:rPr>
              <a:t>desindexar</a:t>
            </a:r>
            <a:r>
              <a:rPr lang="es-ES" sz="2900" i="1" spc="-1" dirty="0">
                <a:solidFill>
                  <a:schemeClr val="tx2"/>
                </a:solidFill>
              </a:rPr>
              <a:t> para que no accedan los buscadores de internet al documento</a:t>
            </a:r>
            <a:r>
              <a:rPr lang="es-ES" sz="2900" spc="-1" dirty="0">
                <a:solidFill>
                  <a:schemeClr val="tx2"/>
                </a:solidFill>
              </a:rPr>
              <a:t>.</a:t>
            </a:r>
          </a:p>
          <a:p>
            <a:pPr marL="343080" indent="-342360">
              <a:lnSpc>
                <a:spcPct val="100000"/>
              </a:lnSpc>
              <a:spcBef>
                <a:spcPts val="1001"/>
              </a:spcBef>
              <a:buClr>
                <a:srgbClr val="4A66AC"/>
              </a:buClr>
              <a:buSzPct val="80000"/>
              <a:buFont typeface="Wingdings 3" charset="2"/>
              <a:buChar char=""/>
            </a:pPr>
            <a:r>
              <a:rPr lang="es-ES" sz="2900" spc="-1" dirty="0">
                <a:solidFill>
                  <a:schemeClr val="tx2"/>
                </a:solidFill>
              </a:rPr>
              <a:t>- En descripción: </a:t>
            </a:r>
            <a:r>
              <a:rPr lang="es-ES" sz="2900" i="1" spc="-1" dirty="0">
                <a:solidFill>
                  <a:schemeClr val="tx2"/>
                </a:solidFill>
              </a:rPr>
              <a:t>detallar la petición que se está haciendo</a:t>
            </a:r>
            <a:r>
              <a:rPr lang="es-ES" sz="2900" spc="-1" dirty="0">
                <a:solidFill>
                  <a:schemeClr val="tx2"/>
                </a:solidFill>
              </a:rPr>
              <a:t>. </a:t>
            </a:r>
            <a:endParaRPr lang="ca-ES-valencia" sz="1800" b="0" strike="noStrike" spc="-1" dirty="0">
              <a:latin typeface="Aria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196950010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663092" y="370329"/>
            <a:ext cx="8596080"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ca-ES-valencia" sz="3600" b="1" strike="noStrike" spc="-1" dirty="0">
                <a:solidFill>
                  <a:srgbClr val="4019E7"/>
                </a:solidFill>
              </a:rPr>
              <a:t>PUBLICACIÓN DE DATOS: DNI</a:t>
            </a:r>
          </a:p>
        </p:txBody>
      </p:sp>
      <p:sp>
        <p:nvSpPr>
          <p:cNvPr id="211" name="CustomShape 2"/>
          <p:cNvSpPr/>
          <p:nvPr/>
        </p:nvSpPr>
        <p:spPr>
          <a:xfrm>
            <a:off x="677160" y="1097280"/>
            <a:ext cx="10408182" cy="493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gn="just">
              <a:lnSpc>
                <a:spcPct val="100000"/>
              </a:lnSpc>
              <a:spcBef>
                <a:spcPts val="1001"/>
              </a:spcBef>
              <a:buClr>
                <a:srgbClr val="4A66AC"/>
              </a:buClr>
              <a:buSzPct val="80000"/>
              <a:buFont typeface="Wingdings 3" charset="2"/>
              <a:buChar char=""/>
            </a:pPr>
            <a:r>
              <a:rPr lang="ca-ES-valencia" sz="2200" b="1" strike="noStrike" spc="-1" dirty="0">
                <a:solidFill>
                  <a:srgbClr val="4019E7"/>
                </a:solidFill>
              </a:rPr>
              <a:t>Disposición adicional 7ª LOPDGDD</a:t>
            </a:r>
            <a:r>
              <a:rPr lang="ca-ES-valencia" sz="2200" b="1" strike="noStrike" spc="-1" dirty="0">
                <a:solidFill>
                  <a:srgbClr val="404040"/>
                </a:solidFill>
              </a:rPr>
              <a:t>. Identificación de los interesados en las notificaciones por medio de anuncios y publicaciones de actos administrativos:</a:t>
            </a:r>
            <a:endParaRPr lang="ca-ES-valencia" sz="2200" b="1" strike="noStrike" spc="-1" dirty="0"/>
          </a:p>
          <a:p>
            <a:pPr marL="743040" lvl="1" indent="-285120" algn="just">
              <a:lnSpc>
                <a:spcPct val="100000"/>
              </a:lnSpc>
              <a:spcBef>
                <a:spcPts val="1001"/>
              </a:spcBef>
              <a:buClr>
                <a:srgbClr val="4A66AC"/>
              </a:buClr>
              <a:buSzPct val="80000"/>
              <a:buFont typeface="Wingdings 3" charset="2"/>
              <a:buChar char=""/>
            </a:pPr>
            <a:r>
              <a:rPr lang="ca-ES-valencia" sz="2200" b="1" strike="noStrike" spc="-1" dirty="0">
                <a:solidFill>
                  <a:srgbClr val="FF0000"/>
                </a:solidFill>
              </a:rPr>
              <a:t>publicación de un acto administrativo </a:t>
            </a:r>
            <a:r>
              <a:rPr lang="ca-ES-valencia" sz="2200" b="1" strike="noStrike" spc="-1" dirty="0">
                <a:solidFill>
                  <a:srgbClr val="404040"/>
                </a:solidFill>
              </a:rPr>
              <a:t>que contuviese datos personales del afectado:</a:t>
            </a:r>
            <a:endParaRPr lang="ca-ES-valencia" sz="2200" b="1" strike="noStrike" spc="-1" dirty="0"/>
          </a:p>
          <a:p>
            <a:pPr marL="1143000" lvl="2" indent="-227880" algn="just">
              <a:lnSpc>
                <a:spcPct val="100000"/>
              </a:lnSpc>
              <a:spcBef>
                <a:spcPts val="1001"/>
              </a:spcBef>
              <a:buClr>
                <a:srgbClr val="4A66AC"/>
              </a:buClr>
              <a:buSzPct val="80000"/>
              <a:buFont typeface="Wingdings 3" charset="2"/>
              <a:buChar char=""/>
            </a:pPr>
            <a:r>
              <a:rPr lang="ca-ES-valencia" sz="2200" b="1" strike="noStrike" spc="-1" dirty="0">
                <a:solidFill>
                  <a:srgbClr val="404040"/>
                </a:solidFill>
              </a:rPr>
              <a:t>Se identificará al mismo mediante su nombre y apellidos, añadiendo cuatro cifras numéricas aleatorias del documento nacional de identidad, número de identidad de extranjero, pasaporte o documento equivalente.</a:t>
            </a:r>
            <a:endParaRPr lang="ca-ES-valencia" sz="2200" b="1" strike="noStrike" spc="-1" dirty="0"/>
          </a:p>
          <a:p>
            <a:pPr marL="1143000" lvl="2" indent="-227880" algn="just">
              <a:lnSpc>
                <a:spcPct val="100000"/>
              </a:lnSpc>
              <a:spcBef>
                <a:spcPts val="1001"/>
              </a:spcBef>
              <a:buClr>
                <a:srgbClr val="4A66AC"/>
              </a:buClr>
              <a:buSzPct val="80000"/>
              <a:buFont typeface="Wingdings 3" charset="2"/>
              <a:buChar char=""/>
            </a:pPr>
            <a:r>
              <a:rPr lang="ca-ES-valencia" sz="2200" b="1" strike="noStrike" spc="-1" dirty="0">
                <a:solidFill>
                  <a:srgbClr val="404040"/>
                </a:solidFill>
              </a:rPr>
              <a:t>Cuando la publicación se refiera a una pluralidad de afectados estas cifras aleatorias deberán alternarse.</a:t>
            </a:r>
            <a:endParaRPr lang="ca-ES-valencia" sz="2200" b="1" strike="noStrike" spc="-1" dirty="0"/>
          </a:p>
          <a:p>
            <a:pPr marL="743040" lvl="1" indent="-285120" algn="just">
              <a:lnSpc>
                <a:spcPct val="100000"/>
              </a:lnSpc>
              <a:spcBef>
                <a:spcPts val="1001"/>
              </a:spcBef>
              <a:buClr>
                <a:srgbClr val="4A66AC"/>
              </a:buClr>
              <a:buSzPct val="80000"/>
              <a:buFont typeface="Wingdings 3" charset="2"/>
              <a:buChar char=""/>
            </a:pPr>
            <a:r>
              <a:rPr lang="ca-ES-valencia" sz="2200" b="1" strike="noStrike" spc="-1" dirty="0">
                <a:solidFill>
                  <a:srgbClr val="404040"/>
                </a:solidFill>
              </a:rPr>
              <a:t>Cuando se trate de la </a:t>
            </a:r>
            <a:r>
              <a:rPr lang="ca-ES-valencia" sz="2200" b="1" strike="noStrike" spc="-1" dirty="0">
                <a:solidFill>
                  <a:srgbClr val="FF0000"/>
                </a:solidFill>
              </a:rPr>
              <a:t>notificación por medio de anuncios </a:t>
            </a:r>
            <a:r>
              <a:rPr lang="ca-ES-valencia" sz="2200" b="1" strike="noStrike" spc="-1" dirty="0">
                <a:solidFill>
                  <a:srgbClr val="404040"/>
                </a:solidFill>
              </a:rPr>
              <a:t>(artículo 44 Ley 39/2015): se identificará al afectado exclusivamente mediante el número completo de su documento nacional de identidad, número de identidad de extranjero, pasaporte o documento equivalente.</a:t>
            </a:r>
            <a:endParaRPr lang="ca-ES-valencia" sz="2200" b="1" strike="noStrike" spc="-1" dirty="0"/>
          </a:p>
        </p:txBody>
      </p:sp>
      <p:pic>
        <p:nvPicPr>
          <p:cNvPr id="212" name="Imagen 6"/>
          <p:cNvPicPr/>
          <p:nvPr/>
        </p:nvPicPr>
        <p:blipFill>
          <a:blip r:embed="rId2" cstate="print"/>
          <a:stretch/>
        </p:blipFill>
        <p:spPr>
          <a:xfrm>
            <a:off x="0" y="6135120"/>
            <a:ext cx="1343160" cy="814680"/>
          </a:xfrm>
          <a:prstGeom prst="rect">
            <a:avLst/>
          </a:prstGeom>
          <a:ln>
            <a:noFill/>
          </a:ln>
        </p:spPr>
      </p:pic>
      <p:pic>
        <p:nvPicPr>
          <p:cNvPr id="213"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110654318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8307A72-C6D5-4D77-A687-4F0A2A8C758A}"/>
              </a:ext>
            </a:extLst>
          </p:cNvPr>
          <p:cNvSpPr>
            <a:spLocks noGrp="1"/>
          </p:cNvSpPr>
          <p:nvPr>
            <p:ph type="title"/>
          </p:nvPr>
        </p:nvSpPr>
        <p:spPr>
          <a:xfrm>
            <a:off x="1310640" y="437271"/>
            <a:ext cx="9601200" cy="1126222"/>
          </a:xfrm>
        </p:spPr>
        <p:txBody>
          <a:bodyPr>
            <a:normAutofit fontScale="90000"/>
          </a:bodyPr>
          <a:lstStyle/>
          <a:p>
            <a:pPr lvl="0">
              <a:lnSpc>
                <a:spcPct val="106000"/>
              </a:lnSpc>
              <a:spcBef>
                <a:spcPts val="600"/>
              </a:spcBef>
              <a:spcAft>
                <a:spcPts val="600"/>
              </a:spcAft>
              <a:buSzPts val="1000"/>
              <a:tabLst>
                <a:tab pos="457200" algn="l"/>
              </a:tabLst>
            </a:pPr>
            <a:r>
              <a:rPr lang="es-ES" sz="3600" b="1" dirty="0">
                <a:solidFill>
                  <a:srgbClr val="4019E7"/>
                </a:solidFill>
                <a:latin typeface="Calibri" panose="020F0502020204030204" pitchFamily="34" charset="0"/>
                <a:ea typeface="Calibri" panose="020F0502020204030204" pitchFamily="34" charset="0"/>
                <a:cs typeface="Calibri" panose="020F0502020204030204" pitchFamily="34" charset="0"/>
              </a:rPr>
              <a:t>Régimen jurídico protección de datos</a:t>
            </a:r>
            <a:r>
              <a:rPr lang="es-ES" sz="3600" b="1" dirty="0">
                <a:solidFill>
                  <a:srgbClr val="4019E7"/>
                </a:solidFill>
                <a:effectLst/>
                <a:latin typeface="Calibri" panose="020F0502020204030204" pitchFamily="34" charset="0"/>
                <a:ea typeface="Calibri" panose="020F0502020204030204" pitchFamily="34" charset="0"/>
                <a:cs typeface="Calibri" panose="020F0502020204030204" pitchFamily="34" charset="0"/>
              </a:rPr>
              <a:t>.</a:t>
            </a:r>
            <a:r>
              <a:rPr lang="es-E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r>
            <a:br>
              <a:rPr lang="es-E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br>
            <a:r>
              <a:rPr lang="es-E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Derecho fundamental: art. 18.4 </a:t>
            </a:r>
            <a:r>
              <a:rPr lang="es-ES" sz="3200" dirty="0">
                <a:solidFill>
                  <a:srgbClr val="FF0000"/>
                </a:solidFill>
                <a:latin typeface="Calibri" panose="020F0502020204030204" pitchFamily="34" charset="0"/>
                <a:ea typeface="Calibri" panose="020F0502020204030204" pitchFamily="34" charset="0"/>
                <a:cs typeface="Calibri" panose="020F0502020204030204" pitchFamily="34" charset="0"/>
              </a:rPr>
              <a:t>Constitución, 8.1 de la Carta de los Derechos Fundamentales de la UE y el 16.1 del TFUE</a:t>
            </a:r>
            <a:endParaRPr lang="es-ES" sz="3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Marcador de contenido 2">
            <a:extLst>
              <a:ext uri="{FF2B5EF4-FFF2-40B4-BE49-F238E27FC236}">
                <a16:creationId xmlns:a16="http://schemas.microsoft.com/office/drawing/2014/main" xmlns="" id="{9713929A-14CF-4984-9861-68326AF40836}"/>
              </a:ext>
            </a:extLst>
          </p:cNvPr>
          <p:cNvSpPr>
            <a:spLocks noGrp="1"/>
          </p:cNvSpPr>
          <p:nvPr>
            <p:ph idx="1"/>
          </p:nvPr>
        </p:nvSpPr>
        <p:spPr>
          <a:xfrm>
            <a:off x="1371600" y="2348835"/>
            <a:ext cx="9601200" cy="4888992"/>
          </a:xfrm>
        </p:spPr>
        <p:txBody>
          <a:bodyPr>
            <a:normAutofit fontScale="92500" lnSpcReduction="10000"/>
          </a:bodyPr>
          <a:lstStyle/>
          <a:p>
            <a:r>
              <a:rPr lang="es-ES" sz="2900" i="0" dirty="0"/>
              <a:t>Reglamento general de protección de datos (REGLAMENTO (UE) 2016/679 DEL PARLAMENTO EUROPEO Y DEL CONSEJO de 27 de abril de 2016) (RGPD).</a:t>
            </a:r>
          </a:p>
          <a:p>
            <a:r>
              <a:rPr lang="es-ES" sz="2900" i="0" dirty="0"/>
              <a:t>Ley Orgánica 3/2018, de 5 de diciembre, de Protección de Datos Personales y garantía de los derechos digitales (LOPDGDD).</a:t>
            </a:r>
          </a:p>
          <a:p>
            <a:r>
              <a:rPr lang="es-ES" sz="2900" i="0" dirty="0"/>
              <a:t>Decreto 130/2012, de 24 de agosto, del Consell, por el que se establece la organización de la seguridad de la información de la Generalitat</a:t>
            </a:r>
          </a:p>
          <a:p>
            <a:r>
              <a:rPr lang="es-ES" sz="2900" i="0" dirty="0"/>
              <a:t>Proyecto de decreto del Consell en tramitación.</a:t>
            </a:r>
          </a:p>
          <a:p>
            <a:endParaRPr lang="es-ES" sz="2900" i="0" dirty="0"/>
          </a:p>
          <a:p>
            <a:pPr marL="0" indent="0">
              <a:buNone/>
            </a:pPr>
            <a:r>
              <a:rPr lang="es-ES" sz="1600" dirty="0"/>
              <a:t> </a:t>
            </a:r>
            <a:r>
              <a:rPr lang="es-ES" sz="1600" i="0" dirty="0"/>
              <a:t> </a:t>
            </a:r>
          </a:p>
        </p:txBody>
      </p:sp>
      <p:pic>
        <p:nvPicPr>
          <p:cNvPr id="4" name="Imagen 4"/>
          <p:cNvPicPr>
            <a:picLocks noChangeAspect="1"/>
          </p:cNvPicPr>
          <p:nvPr/>
        </p:nvPicPr>
        <p:blipFill>
          <a:blip r:embed="rId2" cstate="print"/>
          <a:stretch>
            <a:fillRect/>
          </a:stretch>
        </p:blipFill>
        <p:spPr>
          <a:xfrm>
            <a:off x="10725150" y="6106842"/>
            <a:ext cx="1452470" cy="751158"/>
          </a:xfrm>
          <a:prstGeom prst="rect">
            <a:avLst/>
          </a:prstGeom>
        </p:spPr>
      </p:pic>
    </p:spTree>
    <p:extLst>
      <p:ext uri="{BB962C8B-B14F-4D97-AF65-F5344CB8AC3E}">
        <p14:creationId xmlns:p14="http://schemas.microsoft.com/office/powerpoint/2010/main" xmlns="" val="3811424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CustomShape 1"/>
          <p:cNvSpPr/>
          <p:nvPr/>
        </p:nvSpPr>
        <p:spPr>
          <a:xfrm>
            <a:off x="691228" y="299990"/>
            <a:ext cx="8596080"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ca-ES-valencia" sz="3600" b="1" strike="noStrike" spc="-1" dirty="0" err="1">
                <a:solidFill>
                  <a:srgbClr val="4A66AC"/>
                </a:solidFill>
                <a:latin typeface="Trebuchet MS"/>
              </a:rPr>
              <a:t>Publicación</a:t>
            </a:r>
            <a:r>
              <a:rPr lang="ca-ES-valencia" sz="3600" b="1" strike="noStrike" spc="-1" dirty="0">
                <a:solidFill>
                  <a:srgbClr val="4A66AC"/>
                </a:solidFill>
                <a:latin typeface="Trebuchet MS"/>
              </a:rPr>
              <a:t> de Datos: DNI</a:t>
            </a:r>
            <a:endParaRPr lang="ca-ES-valencia" sz="3600" b="1" strike="noStrike" spc="-1" dirty="0">
              <a:latin typeface="Arial"/>
            </a:endParaRPr>
          </a:p>
        </p:txBody>
      </p:sp>
      <p:sp>
        <p:nvSpPr>
          <p:cNvPr id="215" name="CustomShape 2"/>
          <p:cNvSpPr/>
          <p:nvPr/>
        </p:nvSpPr>
        <p:spPr>
          <a:xfrm>
            <a:off x="677160" y="1264292"/>
            <a:ext cx="8596080" cy="4396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gn="just">
              <a:lnSpc>
                <a:spcPct val="100000"/>
              </a:lnSpc>
              <a:spcBef>
                <a:spcPts val="1001"/>
              </a:spcBef>
              <a:buClr>
                <a:srgbClr val="4A66AC"/>
              </a:buClr>
              <a:buSzPct val="80000"/>
              <a:buFont typeface="Wingdings 3" charset="2"/>
              <a:buChar char=""/>
            </a:pPr>
            <a:r>
              <a:rPr lang="ca-ES-valencia" sz="2000" b="1" strike="noStrike" spc="-1" dirty="0">
                <a:solidFill>
                  <a:srgbClr val="4019E7"/>
                </a:solidFill>
              </a:rPr>
              <a:t>Disposición adicional 7ª </a:t>
            </a:r>
            <a:r>
              <a:rPr lang="ca-ES-valencia" sz="2000" b="1" strike="noStrike" spc="-1" dirty="0" smtClean="0">
                <a:solidFill>
                  <a:srgbClr val="4019E7"/>
                </a:solidFill>
              </a:rPr>
              <a:t>LOPDGDD</a:t>
            </a:r>
            <a:r>
              <a:rPr lang="ca-ES-valencia" sz="2000" b="1" spc="-1" dirty="0" smtClean="0">
                <a:solidFill>
                  <a:srgbClr val="4019E7"/>
                </a:solidFill>
              </a:rPr>
              <a:t> </a:t>
            </a:r>
            <a:r>
              <a:rPr lang="ca-ES-valencia" sz="2000" b="1" spc="-1" dirty="0" smtClean="0">
                <a:solidFill>
                  <a:srgbClr val="4019E7"/>
                </a:solidFill>
              </a:rPr>
              <a:t>(Continuación)</a:t>
            </a:r>
            <a:endParaRPr lang="ca-ES-valencia" sz="2000" b="1" strike="noStrike" spc="-1" dirty="0">
              <a:solidFill>
                <a:srgbClr val="4019E7"/>
              </a:solidFill>
            </a:endParaRPr>
          </a:p>
          <a:p>
            <a:pPr marL="743040" lvl="1" indent="-285120" algn="just">
              <a:lnSpc>
                <a:spcPct val="100000"/>
              </a:lnSpc>
              <a:spcBef>
                <a:spcPts val="1001"/>
              </a:spcBef>
              <a:buClr>
                <a:srgbClr val="4A66AC"/>
              </a:buClr>
              <a:buSzPct val="80000"/>
              <a:buFont typeface="Wingdings 3" charset="2"/>
              <a:buChar char=""/>
            </a:pPr>
            <a:r>
              <a:rPr lang="ca-ES-valencia" sz="2000" b="1" strike="noStrike" spc="-1" dirty="0">
                <a:solidFill>
                  <a:srgbClr val="FF0000"/>
                </a:solidFill>
              </a:rPr>
              <a:t>Cuando el afectado careciera </a:t>
            </a:r>
            <a:r>
              <a:rPr lang="ca-ES-valencia" sz="2000" b="1" strike="noStrike" spc="-1" dirty="0">
                <a:solidFill>
                  <a:srgbClr val="404040"/>
                </a:solidFill>
              </a:rPr>
              <a:t>de cualquiera de los documentos mencionados en los dos párrafos anteriores, se identificará al afectado únicamente mediante su nombre y apellidos.</a:t>
            </a:r>
            <a:endParaRPr lang="ca-ES-valencia" sz="2000" b="1" strike="noStrike" spc="-1" dirty="0"/>
          </a:p>
          <a:p>
            <a:pPr marL="743040" lvl="1" indent="-285120" algn="just">
              <a:lnSpc>
                <a:spcPct val="100000"/>
              </a:lnSpc>
              <a:spcBef>
                <a:spcPts val="1001"/>
              </a:spcBef>
              <a:buClr>
                <a:srgbClr val="4A66AC"/>
              </a:buClr>
              <a:buSzPct val="80000"/>
              <a:buFont typeface="Wingdings 3" charset="2"/>
              <a:buChar char=""/>
            </a:pPr>
            <a:r>
              <a:rPr lang="ca-ES-valencia" sz="2000" b="1" strike="noStrike" spc="-1" dirty="0">
                <a:solidFill>
                  <a:srgbClr val="FF0000"/>
                </a:solidFill>
              </a:rPr>
              <a:t>En ningún caso </a:t>
            </a:r>
            <a:r>
              <a:rPr lang="ca-ES-valencia" sz="2000" b="1" strike="noStrike" spc="-1" dirty="0">
                <a:solidFill>
                  <a:srgbClr val="404040"/>
                </a:solidFill>
              </a:rPr>
              <a:t>debe publicarse el nombre y apellidos de manera conjunta con el número completo del documento nacional de identidad, número de identidad de extranjero, pasaporte o documento equivalente.</a:t>
            </a:r>
            <a:endParaRPr lang="ca-ES-valencia" sz="2000" b="1" strike="noStrike" spc="-1" dirty="0"/>
          </a:p>
          <a:p>
            <a:pPr marL="743040" lvl="1" indent="-285120" algn="just">
              <a:lnSpc>
                <a:spcPct val="100000"/>
              </a:lnSpc>
              <a:spcBef>
                <a:spcPts val="1001"/>
              </a:spcBef>
              <a:buClr>
                <a:srgbClr val="4A66AC"/>
              </a:buClr>
              <a:buSzPct val="80000"/>
              <a:buFont typeface="Wingdings 3" charset="2"/>
              <a:buChar char=""/>
            </a:pPr>
            <a:r>
              <a:rPr lang="ca-ES-valencia" sz="2000" b="1" strike="noStrike" spc="-1" dirty="0">
                <a:solidFill>
                  <a:srgbClr val="FF0000"/>
                </a:solidFill>
              </a:rPr>
              <a:t>VIOLENCIA DE GÉNERO</a:t>
            </a:r>
            <a:r>
              <a:rPr lang="ca-ES-valencia" sz="2000" b="1" strike="noStrike" spc="-1" dirty="0">
                <a:solidFill>
                  <a:srgbClr val="404040"/>
                </a:solidFill>
              </a:rPr>
              <a:t>: A fin de prevenir riesgos para víctimas de violencia de género, el Gobierno impulsará la elaboración de un protocolo de colaboración que defina procedimientos seguros de publicación y notificación de actos administrativos, con la participación de los órganos con competencia en la materia</a:t>
            </a:r>
            <a:r>
              <a:rPr lang="ca-ES-valencia" sz="2000" b="0" strike="noStrike" spc="-1" dirty="0">
                <a:solidFill>
                  <a:srgbClr val="404040"/>
                </a:solidFill>
                <a:latin typeface="Trebuchet MS"/>
              </a:rPr>
              <a:t>.</a:t>
            </a:r>
            <a:endParaRPr lang="ca-ES-valencia" sz="2000" b="0" strike="noStrike" spc="-1" dirty="0">
              <a:latin typeface="Arial"/>
            </a:endParaRPr>
          </a:p>
        </p:txBody>
      </p:sp>
      <p:pic>
        <p:nvPicPr>
          <p:cNvPr id="216" name="Imagen 6"/>
          <p:cNvPicPr/>
          <p:nvPr/>
        </p:nvPicPr>
        <p:blipFill>
          <a:blip r:embed="rId2" cstate="print"/>
          <a:stretch/>
        </p:blipFill>
        <p:spPr>
          <a:xfrm>
            <a:off x="0" y="6135120"/>
            <a:ext cx="1343160" cy="814680"/>
          </a:xfrm>
          <a:prstGeom prst="rect">
            <a:avLst/>
          </a:prstGeom>
          <a:ln>
            <a:noFill/>
          </a:ln>
        </p:spPr>
      </p:pic>
      <p:pic>
        <p:nvPicPr>
          <p:cNvPr id="217"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400957784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634956" y="342194"/>
            <a:ext cx="8596080"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ca-ES-valencia" sz="3600" b="0" strike="noStrike" spc="-1" dirty="0" err="1">
                <a:solidFill>
                  <a:srgbClr val="4019E7"/>
                </a:solidFill>
                <a:latin typeface="Trebuchet MS"/>
              </a:rPr>
              <a:t>Publicación</a:t>
            </a:r>
            <a:r>
              <a:rPr lang="ca-ES-valencia" sz="3600" b="0" strike="noStrike" spc="-1" dirty="0">
                <a:solidFill>
                  <a:srgbClr val="4019E7"/>
                </a:solidFill>
                <a:latin typeface="Trebuchet MS"/>
              </a:rPr>
              <a:t> de Datos: DNI</a:t>
            </a:r>
            <a:endParaRPr lang="ca-ES-valencia" sz="3600" b="0" strike="noStrike" spc="-1" dirty="0">
              <a:solidFill>
                <a:srgbClr val="4019E7"/>
              </a:solidFill>
              <a:latin typeface="Arial"/>
            </a:endParaRPr>
          </a:p>
        </p:txBody>
      </p:sp>
      <p:pic>
        <p:nvPicPr>
          <p:cNvPr id="219" name="Marcador de contenido 3"/>
          <p:cNvPicPr/>
          <p:nvPr/>
        </p:nvPicPr>
        <p:blipFill>
          <a:blip r:embed="rId2"/>
          <a:stretch/>
        </p:blipFill>
        <p:spPr>
          <a:xfrm>
            <a:off x="1674055" y="1125415"/>
            <a:ext cx="8750105" cy="5345723"/>
          </a:xfrm>
          <a:prstGeom prst="rect">
            <a:avLst/>
          </a:prstGeom>
          <a:ln>
            <a:noFill/>
          </a:ln>
        </p:spPr>
      </p:pic>
      <p:pic>
        <p:nvPicPr>
          <p:cNvPr id="220" name="Imagen 6"/>
          <p:cNvPicPr/>
          <p:nvPr/>
        </p:nvPicPr>
        <p:blipFill>
          <a:blip r:embed="rId3" cstate="print"/>
          <a:stretch/>
        </p:blipFill>
        <p:spPr>
          <a:xfrm>
            <a:off x="0" y="6135120"/>
            <a:ext cx="1343160" cy="814680"/>
          </a:xfrm>
          <a:prstGeom prst="rect">
            <a:avLst/>
          </a:prstGeom>
          <a:ln>
            <a:noFill/>
          </a:ln>
        </p:spPr>
      </p:pic>
      <p:pic>
        <p:nvPicPr>
          <p:cNvPr id="221" name="Imagen 7"/>
          <p:cNvPicPr/>
          <p:nvPr/>
        </p:nvPicPr>
        <p:blipFill>
          <a:blip r:embed="rId4"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274422671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CustomShape 1"/>
          <p:cNvSpPr/>
          <p:nvPr/>
        </p:nvSpPr>
        <p:spPr>
          <a:xfrm>
            <a:off x="677160" y="609480"/>
            <a:ext cx="8596080"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ca-ES-valencia" sz="3600" b="0" strike="noStrike" spc="-1" dirty="0" err="1">
                <a:solidFill>
                  <a:srgbClr val="4019E7"/>
                </a:solidFill>
                <a:latin typeface="Trebuchet MS"/>
              </a:rPr>
              <a:t>Publicación</a:t>
            </a:r>
            <a:r>
              <a:rPr lang="ca-ES-valencia" sz="3600" b="0" strike="noStrike" spc="-1" dirty="0">
                <a:solidFill>
                  <a:srgbClr val="4019E7"/>
                </a:solidFill>
                <a:latin typeface="Trebuchet MS"/>
              </a:rPr>
              <a:t> de Datos: DNI</a:t>
            </a:r>
            <a:endParaRPr lang="ca-ES-valencia" sz="3600" b="0" strike="noStrike" spc="-1" dirty="0">
              <a:solidFill>
                <a:srgbClr val="4019E7"/>
              </a:solidFill>
              <a:latin typeface="Arial"/>
            </a:endParaRPr>
          </a:p>
        </p:txBody>
      </p:sp>
      <p:pic>
        <p:nvPicPr>
          <p:cNvPr id="223" name="Imagen 6"/>
          <p:cNvPicPr/>
          <p:nvPr/>
        </p:nvPicPr>
        <p:blipFill>
          <a:blip r:embed="rId2" cstate="print"/>
          <a:stretch/>
        </p:blipFill>
        <p:spPr>
          <a:xfrm>
            <a:off x="0" y="6135120"/>
            <a:ext cx="1343160" cy="814680"/>
          </a:xfrm>
          <a:prstGeom prst="rect">
            <a:avLst/>
          </a:prstGeom>
          <a:ln>
            <a:noFill/>
          </a:ln>
        </p:spPr>
      </p:pic>
      <p:pic>
        <p:nvPicPr>
          <p:cNvPr id="224" name="Imagen 7"/>
          <p:cNvPicPr/>
          <p:nvPr/>
        </p:nvPicPr>
        <p:blipFill>
          <a:blip r:embed="rId3" cstate="print"/>
          <a:stretch/>
        </p:blipFill>
        <p:spPr>
          <a:xfrm>
            <a:off x="10792800" y="6134400"/>
            <a:ext cx="1398600" cy="722880"/>
          </a:xfrm>
          <a:prstGeom prst="rect">
            <a:avLst/>
          </a:prstGeom>
          <a:ln>
            <a:noFill/>
          </a:ln>
        </p:spPr>
      </p:pic>
      <p:sp>
        <p:nvSpPr>
          <p:cNvPr id="225"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sp>
      <p:pic>
        <p:nvPicPr>
          <p:cNvPr id="226" name="Imagen 4"/>
          <p:cNvPicPr/>
          <p:nvPr/>
        </p:nvPicPr>
        <p:blipFill>
          <a:blip r:embed="rId4"/>
          <a:stretch/>
        </p:blipFill>
        <p:spPr>
          <a:xfrm>
            <a:off x="1448972" y="1406769"/>
            <a:ext cx="9214338" cy="4839286"/>
          </a:xfrm>
          <a:prstGeom prst="rect">
            <a:avLst/>
          </a:prstGeom>
          <a:ln>
            <a:noFill/>
          </a:ln>
        </p:spPr>
      </p:pic>
    </p:spTree>
    <p:extLst>
      <p:ext uri="{BB962C8B-B14F-4D97-AF65-F5344CB8AC3E}">
        <p14:creationId xmlns:p14="http://schemas.microsoft.com/office/powerpoint/2010/main" xmlns="" val="389558841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CustomShape 1"/>
          <p:cNvSpPr/>
          <p:nvPr/>
        </p:nvSpPr>
        <p:spPr>
          <a:xfrm>
            <a:off x="677160" y="609480"/>
            <a:ext cx="8596080"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ca-ES-valencia" sz="3600" b="0" strike="noStrike" spc="-1" dirty="0" err="1">
                <a:solidFill>
                  <a:srgbClr val="4019E7"/>
                </a:solidFill>
                <a:latin typeface="Trebuchet MS"/>
              </a:rPr>
              <a:t>Publicación</a:t>
            </a:r>
            <a:r>
              <a:rPr lang="ca-ES-valencia" sz="3600" b="0" strike="noStrike" spc="-1" dirty="0">
                <a:solidFill>
                  <a:srgbClr val="4019E7"/>
                </a:solidFill>
                <a:latin typeface="Trebuchet MS"/>
              </a:rPr>
              <a:t> de Datos: DNI</a:t>
            </a:r>
            <a:endParaRPr lang="ca-ES-valencia" sz="3600" b="0" strike="noStrike" spc="-1" dirty="0">
              <a:solidFill>
                <a:srgbClr val="4019E7"/>
              </a:solidFill>
              <a:latin typeface="Arial"/>
            </a:endParaRPr>
          </a:p>
        </p:txBody>
      </p:sp>
      <p:pic>
        <p:nvPicPr>
          <p:cNvPr id="228" name="Imagen 6"/>
          <p:cNvPicPr/>
          <p:nvPr/>
        </p:nvPicPr>
        <p:blipFill>
          <a:blip r:embed="rId2" cstate="print"/>
          <a:stretch/>
        </p:blipFill>
        <p:spPr>
          <a:xfrm>
            <a:off x="0" y="6135120"/>
            <a:ext cx="1343160" cy="814680"/>
          </a:xfrm>
          <a:prstGeom prst="rect">
            <a:avLst/>
          </a:prstGeom>
          <a:ln>
            <a:noFill/>
          </a:ln>
        </p:spPr>
      </p:pic>
      <p:pic>
        <p:nvPicPr>
          <p:cNvPr id="229" name="Imagen 7"/>
          <p:cNvPicPr/>
          <p:nvPr/>
        </p:nvPicPr>
        <p:blipFill>
          <a:blip r:embed="rId3" cstate="print"/>
          <a:stretch/>
        </p:blipFill>
        <p:spPr>
          <a:xfrm>
            <a:off x="10792800" y="6134400"/>
            <a:ext cx="1398600" cy="722880"/>
          </a:xfrm>
          <a:prstGeom prst="rect">
            <a:avLst/>
          </a:prstGeom>
          <a:ln>
            <a:noFill/>
          </a:ln>
        </p:spPr>
      </p:pic>
      <p:sp>
        <p:nvSpPr>
          <p:cNvPr id="230"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sp>
      <p:pic>
        <p:nvPicPr>
          <p:cNvPr id="231" name="Imagen 3"/>
          <p:cNvPicPr/>
          <p:nvPr/>
        </p:nvPicPr>
        <p:blipFill>
          <a:blip r:embed="rId4"/>
          <a:stretch/>
        </p:blipFill>
        <p:spPr>
          <a:xfrm>
            <a:off x="1420837" y="1547445"/>
            <a:ext cx="9242474" cy="4811152"/>
          </a:xfrm>
          <a:prstGeom prst="rect">
            <a:avLst/>
          </a:prstGeom>
          <a:ln>
            <a:noFill/>
          </a:ln>
        </p:spPr>
      </p:pic>
    </p:spTree>
    <p:extLst>
      <p:ext uri="{BB962C8B-B14F-4D97-AF65-F5344CB8AC3E}">
        <p14:creationId xmlns:p14="http://schemas.microsoft.com/office/powerpoint/2010/main" xmlns="" val="47070638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CustomShape 1"/>
          <p:cNvSpPr/>
          <p:nvPr/>
        </p:nvSpPr>
        <p:spPr>
          <a:xfrm>
            <a:off x="606821" y="243720"/>
            <a:ext cx="8596080"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ca-ES-valencia" sz="3200" b="1" strike="noStrike" spc="-1" dirty="0">
                <a:solidFill>
                  <a:srgbClr val="4019E7"/>
                </a:solidFill>
                <a:latin typeface="Trebuchet MS"/>
              </a:rPr>
              <a:t>Subvenciones</a:t>
            </a:r>
          </a:p>
        </p:txBody>
      </p:sp>
      <p:sp>
        <p:nvSpPr>
          <p:cNvPr id="233" name="CustomShape 2"/>
          <p:cNvSpPr/>
          <p:nvPr/>
        </p:nvSpPr>
        <p:spPr>
          <a:xfrm>
            <a:off x="634957" y="1039210"/>
            <a:ext cx="9718864" cy="4396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gn="just">
              <a:lnSpc>
                <a:spcPct val="100000"/>
              </a:lnSpc>
              <a:spcBef>
                <a:spcPts val="1001"/>
              </a:spcBef>
              <a:buClr>
                <a:srgbClr val="4A66AC"/>
              </a:buClr>
              <a:buSzPct val="80000"/>
              <a:buFont typeface="Wingdings 3" charset="2"/>
              <a:buChar char=""/>
            </a:pPr>
            <a:r>
              <a:rPr lang="es-ES" sz="2000" b="1" strike="noStrike" spc="-1" dirty="0">
                <a:solidFill>
                  <a:srgbClr val="4019E7"/>
                </a:solidFill>
              </a:rPr>
              <a:t>Sistema de publicidad de las subvenciones </a:t>
            </a:r>
            <a:r>
              <a:rPr lang="es-ES" sz="2000" b="0" strike="noStrike" spc="-1" dirty="0">
                <a:solidFill>
                  <a:srgbClr val="404040"/>
                </a:solidFill>
              </a:rPr>
              <a:t>(</a:t>
            </a:r>
            <a:r>
              <a:rPr lang="es-ES" sz="2000" b="0" i="1" strike="noStrike" spc="-1" dirty="0">
                <a:solidFill>
                  <a:srgbClr val="404040"/>
                </a:solidFill>
              </a:rPr>
              <a:t>Real Decreto 130/2019, de 8 de marzo, por el que se regula la Base de Datos Nacional de Subvenciones y la publicidad de las subvenciones y demás ayudas públicas:</a:t>
            </a:r>
            <a:endParaRPr lang="es-ES" sz="2000" b="0" i="1" strike="noStrike" spc="-1" dirty="0"/>
          </a:p>
          <a:p>
            <a:pPr marL="743040" lvl="1" indent="-285120" algn="just">
              <a:lnSpc>
                <a:spcPct val="100000"/>
              </a:lnSpc>
              <a:spcBef>
                <a:spcPts val="1001"/>
              </a:spcBef>
              <a:buClr>
                <a:srgbClr val="4A66AC"/>
              </a:buClr>
              <a:buSzPct val="80000"/>
              <a:buFont typeface="Wingdings 3" charset="2"/>
              <a:buChar char=""/>
            </a:pPr>
            <a:r>
              <a:rPr lang="es-ES" sz="2000" b="1" strike="noStrike" spc="-1" dirty="0">
                <a:solidFill>
                  <a:srgbClr val="4019E7"/>
                </a:solidFill>
              </a:rPr>
              <a:t>No se publicarán las subvenciones </a:t>
            </a:r>
            <a:r>
              <a:rPr lang="es-ES" sz="2000" b="0" strike="noStrike" spc="-1" dirty="0">
                <a:solidFill>
                  <a:srgbClr val="404040"/>
                </a:solidFill>
              </a:rPr>
              <a:t>o ayudas públicas concedidas a personas físicas cuando:</a:t>
            </a:r>
            <a:endParaRPr lang="es-ES" sz="2000" b="0" strike="noStrike" spc="-1" dirty="0"/>
          </a:p>
          <a:p>
            <a:pPr marL="1143000" lvl="2" indent="-227880" algn="just">
              <a:lnSpc>
                <a:spcPct val="100000"/>
              </a:lnSpc>
              <a:spcBef>
                <a:spcPts val="1001"/>
              </a:spcBef>
              <a:buClr>
                <a:srgbClr val="4A66AC"/>
              </a:buClr>
              <a:buSzPct val="80000"/>
              <a:buFont typeface="Wingdings 3" charset="2"/>
              <a:buChar char=""/>
            </a:pPr>
            <a:r>
              <a:rPr lang="es-ES" sz="2000" b="0" strike="noStrike" spc="-1" dirty="0">
                <a:solidFill>
                  <a:srgbClr val="404040"/>
                </a:solidFill>
              </a:rPr>
              <a:t>a) La información contenida en la BDNS o el propio objeto de la convocatoria proporcione información o </a:t>
            </a:r>
            <a:r>
              <a:rPr lang="es-ES" sz="2000" b="1" strike="noStrike" spc="-1" dirty="0">
                <a:solidFill>
                  <a:srgbClr val="FF0000"/>
                </a:solidFill>
              </a:rPr>
              <a:t>datos especialmente protegidos </a:t>
            </a:r>
            <a:r>
              <a:rPr lang="es-ES" sz="2000" b="0" strike="noStrike" spc="-1" dirty="0">
                <a:solidFill>
                  <a:srgbClr val="404040"/>
                </a:solidFill>
              </a:rPr>
              <a:t>de los beneficiarios o relativos a las categorías especiales de datos relacionados en los artículos 9 y 10 del Reglamento (UE) 2016/679 del Parlamento Europeo y del Consejo, de 27 de abril de 2016, relativo a la protección de las personas físicas en lo que respecta al tratamiento de datos personales y a la libre circulación de estos datos y por el que se deroga la Directiva 95/46/CE (Reglamento general de protección de datos).</a:t>
            </a:r>
            <a:endParaRPr lang="es-ES" sz="2000" b="0" strike="noStrike" spc="-1" dirty="0"/>
          </a:p>
          <a:p>
            <a:pPr marL="1143000" lvl="2" indent="-227880" algn="just">
              <a:lnSpc>
                <a:spcPct val="100000"/>
              </a:lnSpc>
              <a:spcBef>
                <a:spcPts val="1001"/>
              </a:spcBef>
              <a:buClr>
                <a:srgbClr val="4A66AC"/>
              </a:buClr>
              <a:buSzPct val="80000"/>
              <a:buFont typeface="Wingdings 3" charset="2"/>
              <a:buChar char=""/>
            </a:pPr>
            <a:r>
              <a:rPr lang="es-ES" sz="2000" b="0" strike="noStrike" spc="-1" dirty="0">
                <a:solidFill>
                  <a:srgbClr val="404040"/>
                </a:solidFill>
              </a:rPr>
              <a:t>b) La persona física se encuentre en una </a:t>
            </a:r>
            <a:r>
              <a:rPr lang="es-ES" sz="2000" b="1" strike="noStrike" spc="-1" dirty="0">
                <a:solidFill>
                  <a:srgbClr val="FF0000"/>
                </a:solidFill>
              </a:rPr>
              <a:t>situación de protección especial </a:t>
            </a:r>
            <a:r>
              <a:rPr lang="es-ES" sz="2000" b="0" strike="noStrike" spc="-1" dirty="0">
                <a:solidFill>
                  <a:srgbClr val="404040"/>
                </a:solidFill>
              </a:rPr>
              <a:t>que pueda verse agravada con la cesión o publicación de sus datos personales, en particular, cuando sea víctima de violencia de género o de otras formas de violencia contra la mujer.</a:t>
            </a:r>
            <a:endParaRPr lang="es-ES" sz="2000" b="0" strike="noStrike" spc="-1" dirty="0"/>
          </a:p>
        </p:txBody>
      </p:sp>
      <p:pic>
        <p:nvPicPr>
          <p:cNvPr id="234" name="Imagen 6"/>
          <p:cNvPicPr/>
          <p:nvPr/>
        </p:nvPicPr>
        <p:blipFill>
          <a:blip r:embed="rId2" cstate="print"/>
          <a:stretch/>
        </p:blipFill>
        <p:spPr>
          <a:xfrm>
            <a:off x="0" y="6135120"/>
            <a:ext cx="1343160" cy="814680"/>
          </a:xfrm>
          <a:prstGeom prst="rect">
            <a:avLst/>
          </a:prstGeom>
          <a:ln>
            <a:noFill/>
          </a:ln>
        </p:spPr>
      </p:pic>
      <p:pic>
        <p:nvPicPr>
          <p:cNvPr id="235"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113215321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677160" y="609480"/>
            <a:ext cx="8596080"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valencia" sz="3200" b="1" i="0" u="none" strike="noStrike" kern="1200" cap="none" spc="-1" normalizeH="0" baseline="0" noProof="0" dirty="0">
                <a:ln>
                  <a:noFill/>
                </a:ln>
                <a:solidFill>
                  <a:srgbClr val="4019E7"/>
                </a:solidFill>
                <a:effectLst/>
                <a:uLnTx/>
                <a:uFillTx/>
                <a:latin typeface="Trebuchet MS"/>
                <a:ea typeface="DejaVu Sans"/>
                <a:cs typeface="DejaVu Sans"/>
              </a:rPr>
              <a:t>Subvenciones</a:t>
            </a:r>
            <a:endParaRPr kumimoji="0" lang="ca-ES-valencia" sz="3200" b="1" i="0" u="none" strike="noStrike" kern="1200" cap="none" spc="-1" normalizeH="0" baseline="0" noProof="0" dirty="0">
              <a:ln>
                <a:noFill/>
              </a:ln>
              <a:solidFill>
                <a:srgbClr val="4019E7"/>
              </a:solidFill>
              <a:effectLst/>
              <a:uLnTx/>
              <a:uFillTx/>
              <a:latin typeface="Arial"/>
              <a:ea typeface="DejaVu Sans"/>
              <a:cs typeface="DejaVu Sans"/>
            </a:endParaRPr>
          </a:p>
        </p:txBody>
      </p:sp>
      <p:pic>
        <p:nvPicPr>
          <p:cNvPr id="237" name="Imagen 6"/>
          <p:cNvPicPr/>
          <p:nvPr/>
        </p:nvPicPr>
        <p:blipFill>
          <a:blip r:embed="rId2" cstate="print"/>
          <a:stretch/>
        </p:blipFill>
        <p:spPr>
          <a:xfrm>
            <a:off x="0" y="6135120"/>
            <a:ext cx="1343160" cy="814680"/>
          </a:xfrm>
          <a:prstGeom prst="rect">
            <a:avLst/>
          </a:prstGeom>
          <a:ln>
            <a:noFill/>
          </a:ln>
        </p:spPr>
      </p:pic>
      <p:pic>
        <p:nvPicPr>
          <p:cNvPr id="238" name="Imagen 7"/>
          <p:cNvPicPr/>
          <p:nvPr/>
        </p:nvPicPr>
        <p:blipFill>
          <a:blip r:embed="rId3" cstate="print"/>
          <a:stretch/>
        </p:blipFill>
        <p:spPr>
          <a:xfrm>
            <a:off x="10792800" y="6134400"/>
            <a:ext cx="1398600" cy="722880"/>
          </a:xfrm>
          <a:prstGeom prst="rect">
            <a:avLst/>
          </a:prstGeom>
          <a:ln>
            <a:noFill/>
          </a:ln>
        </p:spPr>
      </p:pic>
      <p:sp>
        <p:nvSpPr>
          <p:cNvPr id="239"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sp>
      <p:pic>
        <p:nvPicPr>
          <p:cNvPr id="240" name="Imagen 4"/>
          <p:cNvPicPr/>
          <p:nvPr/>
        </p:nvPicPr>
        <p:blipFill>
          <a:blip r:embed="rId4"/>
          <a:stretch/>
        </p:blipFill>
        <p:spPr>
          <a:xfrm>
            <a:off x="1132089" y="1424603"/>
            <a:ext cx="9781560" cy="4704480"/>
          </a:xfrm>
          <a:prstGeom prst="rect">
            <a:avLst/>
          </a:prstGeom>
          <a:ln>
            <a:noFill/>
          </a:ln>
        </p:spPr>
      </p:pic>
    </p:spTree>
    <p:extLst>
      <p:ext uri="{BB962C8B-B14F-4D97-AF65-F5344CB8AC3E}">
        <p14:creationId xmlns:p14="http://schemas.microsoft.com/office/powerpoint/2010/main" xmlns="" val="36027865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CustomShape 1"/>
          <p:cNvSpPr/>
          <p:nvPr/>
        </p:nvSpPr>
        <p:spPr>
          <a:xfrm>
            <a:off x="677160" y="609480"/>
            <a:ext cx="8596080"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valencia" sz="3200" b="1" i="0" u="none" strike="noStrike" kern="1200" cap="none" spc="-1" normalizeH="0" baseline="0" noProof="0" dirty="0">
                <a:ln>
                  <a:noFill/>
                </a:ln>
                <a:solidFill>
                  <a:srgbClr val="4019E7"/>
                </a:solidFill>
                <a:effectLst/>
                <a:uLnTx/>
                <a:uFillTx/>
                <a:latin typeface="Trebuchet MS"/>
                <a:ea typeface="DejaVu Sans"/>
                <a:cs typeface="DejaVu Sans"/>
              </a:rPr>
              <a:t>Subvenciones</a:t>
            </a:r>
            <a:endParaRPr kumimoji="0" lang="ca-ES-valencia" sz="3200" b="1" i="0" u="none" strike="noStrike" kern="1200" cap="none" spc="-1" normalizeH="0" baseline="0" noProof="0" dirty="0">
              <a:ln>
                <a:noFill/>
              </a:ln>
              <a:solidFill>
                <a:srgbClr val="4019E7"/>
              </a:solidFill>
              <a:effectLst/>
              <a:uLnTx/>
              <a:uFillTx/>
              <a:latin typeface="Arial"/>
              <a:ea typeface="DejaVu Sans"/>
              <a:cs typeface="DejaVu Sans"/>
            </a:endParaRPr>
          </a:p>
        </p:txBody>
      </p:sp>
      <p:sp>
        <p:nvSpPr>
          <p:cNvPr id="242" name="CustomShape 2"/>
          <p:cNvSpPr/>
          <p:nvPr/>
        </p:nvSpPr>
        <p:spPr>
          <a:xfrm>
            <a:off x="677160" y="1644120"/>
            <a:ext cx="8596080" cy="4396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gn="just">
              <a:lnSpc>
                <a:spcPct val="100000"/>
              </a:lnSpc>
              <a:spcBef>
                <a:spcPts val="1001"/>
              </a:spcBef>
              <a:buClr>
                <a:srgbClr val="4A66AC"/>
              </a:buClr>
              <a:buSzPct val="80000"/>
              <a:buFont typeface="Wingdings 3" charset="2"/>
              <a:buChar char=""/>
            </a:pPr>
            <a:r>
              <a:rPr lang="ca-ES-valencia" sz="2200" b="0" strike="noStrike" spc="-1" dirty="0">
                <a:solidFill>
                  <a:srgbClr val="404040"/>
                </a:solidFill>
              </a:rPr>
              <a:t>Sistema de publicidad de las subvenciones (Real Decreto 130/2019, de 8 de marzo, por el que se regula la Base de Datos Nacional de Subvenciones y la publicidad de las subvenciones y demás ayudas públicas:</a:t>
            </a:r>
            <a:endParaRPr lang="ca-ES-valencia" sz="2200" b="0" strike="noStrike" spc="-1" dirty="0"/>
          </a:p>
          <a:p>
            <a:pPr marL="743040" lvl="1" indent="-285120" algn="just">
              <a:lnSpc>
                <a:spcPct val="100000"/>
              </a:lnSpc>
              <a:spcBef>
                <a:spcPts val="1001"/>
              </a:spcBef>
              <a:buClr>
                <a:srgbClr val="4A66AC"/>
              </a:buClr>
              <a:buSzPct val="80000"/>
              <a:buFont typeface="Wingdings 3" charset="2"/>
              <a:buChar char=""/>
            </a:pPr>
            <a:r>
              <a:rPr lang="ca-ES-valencia" sz="2200" b="0" strike="noStrike" spc="-1" dirty="0">
                <a:solidFill>
                  <a:srgbClr val="404040"/>
                </a:solidFill>
              </a:rPr>
              <a:t>Art. 7.8. La </a:t>
            </a:r>
            <a:r>
              <a:rPr lang="ca-ES-valencia" sz="2200" b="1" strike="noStrike" spc="-1" dirty="0">
                <a:solidFill>
                  <a:srgbClr val="4019E7"/>
                </a:solidFill>
              </a:rPr>
              <a:t>información sobre concesiones </a:t>
            </a:r>
            <a:r>
              <a:rPr lang="ca-ES-valencia" sz="2200" b="0" strike="noStrike" spc="-1" dirty="0">
                <a:solidFill>
                  <a:srgbClr val="404040"/>
                </a:solidFill>
              </a:rPr>
              <a:t>permanecerá publicada durante los </a:t>
            </a:r>
            <a:r>
              <a:rPr lang="ca-ES-valencia" sz="2200" b="1" strike="noStrike" spc="-1" dirty="0">
                <a:solidFill>
                  <a:srgbClr val="404040"/>
                </a:solidFill>
              </a:rPr>
              <a:t>cuatro años </a:t>
            </a:r>
            <a:r>
              <a:rPr lang="ca-ES-valencia" sz="2200" b="0" strike="noStrike" spc="-1" dirty="0">
                <a:solidFill>
                  <a:srgbClr val="404040"/>
                </a:solidFill>
              </a:rPr>
              <a:t>naturales siguientes al año en que se concedió la subvención, siendo retirada automáticamente por la propia BDNS transcurrido dicho plazo. En el caso de </a:t>
            </a:r>
            <a:r>
              <a:rPr lang="ca-ES-valencia" sz="2200" b="1" strike="noStrike" spc="-1" dirty="0">
                <a:solidFill>
                  <a:srgbClr val="404040"/>
                </a:solidFill>
              </a:rPr>
              <a:t>concesiones a favor de personas físicas</a:t>
            </a:r>
            <a:r>
              <a:rPr lang="ca-ES-valencia" sz="2200" b="0" strike="noStrike" spc="-1" dirty="0">
                <a:solidFill>
                  <a:srgbClr val="404040"/>
                </a:solidFill>
              </a:rPr>
              <a:t>, la publicidad se reduce </a:t>
            </a:r>
            <a:r>
              <a:rPr lang="ca-ES-valencia" sz="2200" b="1" strike="noStrike" spc="-1" dirty="0">
                <a:solidFill>
                  <a:srgbClr val="404040"/>
                </a:solidFill>
              </a:rPr>
              <a:t>al año de concesión y al año siguiente</a:t>
            </a:r>
            <a:r>
              <a:rPr lang="ca-ES-valencia" sz="2200" b="0" strike="noStrike" spc="-1" dirty="0">
                <a:solidFill>
                  <a:srgbClr val="404040"/>
                </a:solidFill>
              </a:rPr>
              <a:t>. No obstante, estos plazos se sustituirán por los establecidos en la normativa europea, en caso de que ésta señale plazos superiores.</a:t>
            </a:r>
            <a:endParaRPr lang="ca-ES-valencia" sz="2200" b="0" strike="noStrike" spc="-1" dirty="0"/>
          </a:p>
        </p:txBody>
      </p:sp>
      <p:pic>
        <p:nvPicPr>
          <p:cNvPr id="243" name="Imagen 6"/>
          <p:cNvPicPr/>
          <p:nvPr/>
        </p:nvPicPr>
        <p:blipFill>
          <a:blip r:embed="rId2" cstate="print"/>
          <a:stretch/>
        </p:blipFill>
        <p:spPr>
          <a:xfrm>
            <a:off x="0" y="6135120"/>
            <a:ext cx="1343160" cy="814680"/>
          </a:xfrm>
          <a:prstGeom prst="rect">
            <a:avLst/>
          </a:prstGeom>
          <a:ln>
            <a:noFill/>
          </a:ln>
        </p:spPr>
      </p:pic>
      <p:pic>
        <p:nvPicPr>
          <p:cNvPr id="244"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7692255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CustomShape 1"/>
          <p:cNvSpPr/>
          <p:nvPr/>
        </p:nvSpPr>
        <p:spPr>
          <a:xfrm>
            <a:off x="1402200" y="1150070"/>
            <a:ext cx="8596080" cy="473225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1001"/>
              </a:spcBef>
            </a:pPr>
            <a:endParaRPr lang="ca-ES-valencia" sz="1800" b="0" strike="noStrike" spc="-1" dirty="0">
              <a:latin typeface="Arial"/>
            </a:endParaRPr>
          </a:p>
          <a:p>
            <a:pPr algn="ctr">
              <a:lnSpc>
                <a:spcPct val="100000"/>
              </a:lnSpc>
              <a:spcBef>
                <a:spcPts val="1001"/>
              </a:spcBef>
            </a:pPr>
            <a:endParaRPr lang="ca-ES-valencia" sz="1800" b="0" strike="noStrike" spc="-1" dirty="0">
              <a:latin typeface="Arial"/>
            </a:endParaRPr>
          </a:p>
          <a:p>
            <a:pPr algn="ctr">
              <a:lnSpc>
                <a:spcPct val="100000"/>
              </a:lnSpc>
              <a:spcBef>
                <a:spcPts val="1001"/>
              </a:spcBef>
            </a:pPr>
            <a:r>
              <a:rPr lang="ca-ES-valencia" sz="2400" b="1" strike="noStrike" spc="-1" dirty="0">
                <a:latin typeface="Arial"/>
              </a:rPr>
              <a:t>FUNCION@: PROTECCIÓN DE DATOS</a:t>
            </a:r>
          </a:p>
          <a:p>
            <a:endParaRPr lang="es-ES" sz="2800" dirty="0"/>
          </a:p>
          <a:p>
            <a:pPr algn="ctr"/>
            <a:r>
              <a:rPr lang="es-ES" sz="2800" dirty="0"/>
              <a:t> </a:t>
            </a:r>
            <a:r>
              <a:rPr lang="es-ES" sz="2800" b="1" dirty="0">
                <a:solidFill>
                  <a:srgbClr val="FF0000"/>
                </a:solidFill>
              </a:rPr>
              <a:t>GUÍA PARA LA PROTECCIÓN DE DATOS PERSONALES </a:t>
            </a:r>
          </a:p>
          <a:p>
            <a:pPr algn="ctr"/>
            <a:r>
              <a:rPr lang="es-ES" sz="2800" b="1" dirty="0">
                <a:solidFill>
                  <a:srgbClr val="FF0000"/>
                </a:solidFill>
              </a:rPr>
              <a:t>EN LAS NOTIFICACIONES Y PUBLICACIONES  DE ACTOS ADMINISTRATIVOS </a:t>
            </a:r>
            <a:endParaRPr lang="ca-ES-valencia" sz="2800" b="0" strike="noStrike" spc="-1" dirty="0">
              <a:solidFill>
                <a:srgbClr val="FF0000"/>
              </a:solidFill>
              <a:latin typeface="Arial"/>
            </a:endParaRPr>
          </a:p>
        </p:txBody>
      </p:sp>
      <p:pic>
        <p:nvPicPr>
          <p:cNvPr id="258" name="Imagen 6"/>
          <p:cNvPicPr/>
          <p:nvPr/>
        </p:nvPicPr>
        <p:blipFill>
          <a:blip r:embed="rId2" cstate="print"/>
          <a:stretch/>
        </p:blipFill>
        <p:spPr>
          <a:xfrm>
            <a:off x="0" y="6135120"/>
            <a:ext cx="1343160" cy="814680"/>
          </a:xfrm>
          <a:prstGeom prst="rect">
            <a:avLst/>
          </a:prstGeom>
          <a:ln>
            <a:noFill/>
          </a:ln>
        </p:spPr>
      </p:pic>
      <p:pic>
        <p:nvPicPr>
          <p:cNvPr id="259" name="Imagen 7"/>
          <p:cNvPicPr/>
          <p:nvPr/>
        </p:nvPicPr>
        <p:blipFill>
          <a:blip r:embed="rId3" cstate="print"/>
          <a:stretch/>
        </p:blipFill>
        <p:spPr>
          <a:xfrm>
            <a:off x="10792800" y="6134400"/>
            <a:ext cx="1398600" cy="7228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CustomShape 1"/>
          <p:cNvSpPr/>
          <p:nvPr/>
        </p:nvSpPr>
        <p:spPr>
          <a:xfrm>
            <a:off x="1402200" y="1150070"/>
            <a:ext cx="8596080" cy="473225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1001"/>
              </a:spcBef>
            </a:pPr>
            <a:endParaRPr lang="ca-ES-valencia" sz="1800" b="0" strike="noStrike" spc="-1" dirty="0">
              <a:latin typeface="Arial"/>
            </a:endParaRPr>
          </a:p>
          <a:p>
            <a:pPr algn="ctr">
              <a:lnSpc>
                <a:spcPct val="100000"/>
              </a:lnSpc>
              <a:spcBef>
                <a:spcPts val="1001"/>
              </a:spcBef>
            </a:pPr>
            <a:endParaRPr lang="ca-ES-valencia" sz="1800" b="0" strike="noStrike" spc="-1" dirty="0">
              <a:latin typeface="Arial"/>
            </a:endParaRPr>
          </a:p>
          <a:p>
            <a:pPr algn="ctr">
              <a:lnSpc>
                <a:spcPct val="100000"/>
              </a:lnSpc>
              <a:spcBef>
                <a:spcPts val="1001"/>
              </a:spcBef>
            </a:pPr>
            <a:r>
              <a:rPr lang="ca-ES-valencia" sz="2400" b="1" strike="noStrike" spc="-1" dirty="0">
                <a:latin typeface="Arial"/>
              </a:rPr>
              <a:t>FUNCION@: PROTECCIÓN DE DATOS</a:t>
            </a:r>
          </a:p>
          <a:p>
            <a:pPr algn="ctr">
              <a:lnSpc>
                <a:spcPct val="100000"/>
              </a:lnSpc>
              <a:spcBef>
                <a:spcPts val="1001"/>
              </a:spcBef>
            </a:pPr>
            <a:endParaRPr lang="ca-ES-valencia" sz="2800" b="1" strike="noStrike" spc="-1" dirty="0">
              <a:solidFill>
                <a:srgbClr val="78697B"/>
              </a:solidFill>
              <a:latin typeface="Trebuchet MS"/>
            </a:endParaRPr>
          </a:p>
          <a:p>
            <a:pPr algn="ctr">
              <a:lnSpc>
                <a:spcPct val="100000"/>
              </a:lnSpc>
              <a:spcBef>
                <a:spcPts val="1001"/>
              </a:spcBef>
            </a:pPr>
            <a:r>
              <a:rPr lang="ca-ES-valencia" sz="2800" b="1" spc="-1" dirty="0">
                <a:solidFill>
                  <a:srgbClr val="78697B"/>
                </a:solidFill>
                <a:latin typeface="Trebuchet MS"/>
                <a:hlinkClick r:id="rId2"/>
              </a:rPr>
              <a:t>dpdgeneralitat@gva.es</a:t>
            </a:r>
            <a:endParaRPr lang="ca-ES-valencia" sz="2800" b="1" spc="-1" dirty="0">
              <a:solidFill>
                <a:srgbClr val="78697B"/>
              </a:solidFill>
              <a:latin typeface="Trebuchet MS"/>
            </a:endParaRPr>
          </a:p>
          <a:p>
            <a:pPr algn="ctr">
              <a:lnSpc>
                <a:spcPct val="100000"/>
              </a:lnSpc>
              <a:spcBef>
                <a:spcPts val="1001"/>
              </a:spcBef>
            </a:pPr>
            <a:r>
              <a:rPr lang="ca-ES-valencia" sz="2800" b="1" strike="noStrike" spc="-1" dirty="0">
                <a:solidFill>
                  <a:srgbClr val="78697B"/>
                </a:solidFill>
                <a:latin typeface="Trebuchet MS"/>
                <a:hlinkClick r:id="rId3"/>
              </a:rPr>
              <a:t>dpdsectorpublico@gva.es</a:t>
            </a:r>
            <a:endParaRPr lang="ca-ES-valencia" sz="2800" b="1" strike="noStrike" spc="-1" dirty="0">
              <a:solidFill>
                <a:srgbClr val="78697B"/>
              </a:solidFill>
              <a:latin typeface="Trebuchet MS"/>
            </a:endParaRPr>
          </a:p>
          <a:p>
            <a:pPr algn="ctr">
              <a:lnSpc>
                <a:spcPct val="100000"/>
              </a:lnSpc>
              <a:spcBef>
                <a:spcPts val="1001"/>
              </a:spcBef>
            </a:pPr>
            <a:endParaRPr lang="ca-ES-valencia" sz="2800" b="0" strike="noStrike" spc="-1" dirty="0">
              <a:latin typeface="Arial"/>
            </a:endParaRPr>
          </a:p>
        </p:txBody>
      </p:sp>
      <p:pic>
        <p:nvPicPr>
          <p:cNvPr id="258" name="Imagen 6"/>
          <p:cNvPicPr/>
          <p:nvPr/>
        </p:nvPicPr>
        <p:blipFill>
          <a:blip r:embed="rId4" cstate="print"/>
          <a:stretch/>
        </p:blipFill>
        <p:spPr>
          <a:xfrm>
            <a:off x="0" y="6135120"/>
            <a:ext cx="1343160" cy="814680"/>
          </a:xfrm>
          <a:prstGeom prst="rect">
            <a:avLst/>
          </a:prstGeom>
          <a:ln>
            <a:noFill/>
          </a:ln>
        </p:spPr>
      </p:pic>
      <p:pic>
        <p:nvPicPr>
          <p:cNvPr id="259" name="Imagen 7"/>
          <p:cNvPicPr/>
          <p:nvPr/>
        </p:nvPicPr>
        <p:blipFill>
          <a:blip r:embed="rId5" cstate="print"/>
          <a:stretch/>
        </p:blipFill>
        <p:spPr>
          <a:xfrm>
            <a:off x="10792800" y="6134400"/>
            <a:ext cx="1398600" cy="7228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CustomShape 1"/>
          <p:cNvSpPr/>
          <p:nvPr/>
        </p:nvSpPr>
        <p:spPr>
          <a:xfrm>
            <a:off x="1402200" y="1150070"/>
            <a:ext cx="8596080" cy="473225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1001"/>
              </a:spcBef>
            </a:pPr>
            <a:endParaRPr lang="ca-ES-valencia" sz="1800" b="0" strike="noStrike" spc="-1" dirty="0">
              <a:latin typeface="Arial"/>
            </a:endParaRPr>
          </a:p>
          <a:p>
            <a:pPr algn="ctr">
              <a:lnSpc>
                <a:spcPct val="100000"/>
              </a:lnSpc>
              <a:spcBef>
                <a:spcPts val="1001"/>
              </a:spcBef>
            </a:pPr>
            <a:endParaRPr lang="ca-ES-valencia" sz="1800" b="0" strike="noStrike" spc="-1" dirty="0">
              <a:latin typeface="Arial"/>
            </a:endParaRPr>
          </a:p>
          <a:p>
            <a:pPr algn="ctr">
              <a:lnSpc>
                <a:spcPct val="100000"/>
              </a:lnSpc>
              <a:spcBef>
                <a:spcPts val="1001"/>
              </a:spcBef>
            </a:pPr>
            <a:endParaRPr lang="ca-ES-valencia" sz="1800" b="0" strike="noStrike" spc="-1" dirty="0">
              <a:latin typeface="Arial"/>
            </a:endParaRPr>
          </a:p>
          <a:p>
            <a:pPr algn="ctr">
              <a:lnSpc>
                <a:spcPct val="100000"/>
              </a:lnSpc>
              <a:spcBef>
                <a:spcPts val="1001"/>
              </a:spcBef>
            </a:pPr>
            <a:r>
              <a:rPr lang="ca-ES-valencia" sz="5400" b="1" strike="noStrike" spc="-1" dirty="0">
                <a:solidFill>
                  <a:srgbClr val="78697B"/>
                </a:solidFill>
                <a:latin typeface="Trebuchet MS"/>
              </a:rPr>
              <a:t>FIN</a:t>
            </a:r>
          </a:p>
          <a:p>
            <a:pPr algn="ctr">
              <a:lnSpc>
                <a:spcPct val="100000"/>
              </a:lnSpc>
              <a:spcBef>
                <a:spcPts val="1001"/>
              </a:spcBef>
            </a:pPr>
            <a:endParaRPr lang="ca-ES-valencia" sz="2800" b="1" spc="-1" dirty="0">
              <a:solidFill>
                <a:srgbClr val="78697B"/>
              </a:solidFill>
              <a:latin typeface="Trebuchet MS"/>
            </a:endParaRPr>
          </a:p>
          <a:p>
            <a:pPr algn="ctr">
              <a:lnSpc>
                <a:spcPct val="100000"/>
              </a:lnSpc>
              <a:spcBef>
                <a:spcPts val="1001"/>
              </a:spcBef>
            </a:pPr>
            <a:endParaRPr lang="ca-ES-valencia" sz="2800" b="0" strike="noStrike" spc="-1" dirty="0">
              <a:latin typeface="Arial"/>
            </a:endParaRPr>
          </a:p>
        </p:txBody>
      </p:sp>
      <p:pic>
        <p:nvPicPr>
          <p:cNvPr id="258" name="Imagen 6"/>
          <p:cNvPicPr/>
          <p:nvPr/>
        </p:nvPicPr>
        <p:blipFill>
          <a:blip r:embed="rId2" cstate="print"/>
          <a:stretch/>
        </p:blipFill>
        <p:spPr>
          <a:xfrm>
            <a:off x="0" y="6135120"/>
            <a:ext cx="1343160" cy="814680"/>
          </a:xfrm>
          <a:prstGeom prst="rect">
            <a:avLst/>
          </a:prstGeom>
          <a:ln>
            <a:noFill/>
          </a:ln>
        </p:spPr>
      </p:pic>
      <p:pic>
        <p:nvPicPr>
          <p:cNvPr id="259"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57478699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8307A72-C6D5-4D77-A687-4F0A2A8C758A}"/>
              </a:ext>
            </a:extLst>
          </p:cNvPr>
          <p:cNvSpPr>
            <a:spLocks noGrp="1"/>
          </p:cNvSpPr>
          <p:nvPr>
            <p:ph type="title"/>
          </p:nvPr>
        </p:nvSpPr>
        <p:spPr>
          <a:xfrm>
            <a:off x="1310640" y="198120"/>
            <a:ext cx="9601200" cy="1126222"/>
          </a:xfrm>
        </p:spPr>
        <p:txBody>
          <a:bodyPr>
            <a:normAutofit/>
          </a:bodyPr>
          <a:lstStyle/>
          <a:p>
            <a:pPr lvl="0">
              <a:lnSpc>
                <a:spcPct val="106000"/>
              </a:lnSpc>
              <a:spcBef>
                <a:spcPts val="600"/>
              </a:spcBef>
              <a:spcAft>
                <a:spcPts val="600"/>
              </a:spcAft>
              <a:buSzPts val="1000"/>
              <a:tabLst>
                <a:tab pos="457200" algn="l"/>
              </a:tabLst>
            </a:pPr>
            <a:r>
              <a:rPr lang="es-ES" sz="3200" b="1" dirty="0">
                <a:solidFill>
                  <a:srgbClr val="4019E7"/>
                </a:solidFill>
                <a:latin typeface="Calibri" panose="020F0502020204030204" pitchFamily="34" charset="0"/>
                <a:ea typeface="Calibri" panose="020F0502020204030204" pitchFamily="34" charset="0"/>
                <a:cs typeface="Calibri" panose="020F0502020204030204" pitchFamily="34" charset="0"/>
              </a:rPr>
              <a:t>Definiciones</a:t>
            </a:r>
            <a:r>
              <a:rPr lang="es-E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endParaRPr lang="es-ES" sz="32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Marcador de contenido 2">
            <a:extLst>
              <a:ext uri="{FF2B5EF4-FFF2-40B4-BE49-F238E27FC236}">
                <a16:creationId xmlns:a16="http://schemas.microsoft.com/office/drawing/2014/main" xmlns="" id="{9713929A-14CF-4984-9861-68326AF40836}"/>
              </a:ext>
            </a:extLst>
          </p:cNvPr>
          <p:cNvSpPr>
            <a:spLocks noGrp="1"/>
          </p:cNvSpPr>
          <p:nvPr>
            <p:ph idx="1"/>
          </p:nvPr>
        </p:nvSpPr>
        <p:spPr>
          <a:xfrm>
            <a:off x="1287194" y="942870"/>
            <a:ext cx="9601200" cy="5654878"/>
          </a:xfrm>
        </p:spPr>
        <p:txBody>
          <a:bodyPr>
            <a:normAutofit/>
          </a:bodyPr>
          <a:lstStyle/>
          <a:p>
            <a:pPr marL="343080" marR="0" lvl="0" indent="-342360" algn="l" defTabSz="914400" rtl="0" eaLnBrk="1" fontAlgn="auto" latinLnBrk="0" hangingPunct="1">
              <a:lnSpc>
                <a:spcPct val="100000"/>
              </a:lnSpc>
              <a:spcBef>
                <a:spcPts val="1001"/>
              </a:spcBef>
              <a:spcAft>
                <a:spcPts val="0"/>
              </a:spcAft>
              <a:buClr>
                <a:srgbClr val="4A66AC"/>
              </a:buClr>
              <a:buSzPct val="80000"/>
              <a:buFont typeface="Wingdings 3" charset="2"/>
              <a:buChar char=""/>
              <a:tabLst/>
              <a:defRPr/>
            </a:pPr>
            <a:r>
              <a:rPr kumimoji="0" lang="es-ES" sz="2200" b="1" i="0" u="none" strike="noStrike" kern="1200" cap="none" spc="-1" normalizeH="0" baseline="0" noProof="0" dirty="0">
                <a:ln>
                  <a:noFill/>
                </a:ln>
                <a:solidFill>
                  <a:srgbClr val="FF0000"/>
                </a:solidFill>
                <a:effectLst/>
                <a:uLnTx/>
                <a:uFillTx/>
                <a:ea typeface="DejaVu Sans"/>
                <a:cs typeface="DejaVu Sans"/>
              </a:rPr>
              <a:t>¿Qué es un dato personal?</a:t>
            </a:r>
          </a:p>
          <a:p>
            <a:pPr marL="0" marR="0" lvl="0" indent="0" algn="just" defTabSz="914400" rtl="0" eaLnBrk="1" fontAlgn="auto" latinLnBrk="0" hangingPunct="1">
              <a:lnSpc>
                <a:spcPct val="100000"/>
              </a:lnSpc>
              <a:spcBef>
                <a:spcPts val="1001"/>
              </a:spcBef>
              <a:spcAft>
                <a:spcPts val="0"/>
              </a:spcAft>
              <a:buClrTx/>
              <a:buSzTx/>
              <a:buFontTx/>
              <a:buNone/>
              <a:tabLst/>
              <a:defRPr/>
            </a:pPr>
            <a:r>
              <a:rPr kumimoji="0" lang="es-ES" sz="2200" b="1" i="0" u="sng" strike="noStrike" kern="1200" cap="none" spc="-1" normalizeH="0" baseline="0" noProof="0" dirty="0">
                <a:ln>
                  <a:noFill/>
                </a:ln>
                <a:solidFill>
                  <a:srgbClr val="4019E7"/>
                </a:solidFill>
                <a:effectLst/>
                <a:uLnTx/>
                <a:uFillTx/>
                <a:ea typeface="DejaVu Sans"/>
                <a:cs typeface="DejaVu Sans"/>
              </a:rPr>
              <a:t>Toda información sobre una persona física identificada o identificable</a:t>
            </a:r>
            <a:r>
              <a:rPr kumimoji="0" lang="es-ES" sz="2200" b="1" i="0" u="none" strike="noStrike" kern="1200" cap="none" spc="-1" normalizeH="0" baseline="0" noProof="0" dirty="0">
                <a:ln>
                  <a:noFill/>
                </a:ln>
                <a:solidFill>
                  <a:srgbClr val="404040"/>
                </a:solidFill>
                <a:effectLst/>
                <a:uLnTx/>
                <a:uFillTx/>
                <a:ea typeface="DejaVu Sans"/>
                <a:cs typeface="DejaVu Sans"/>
              </a:rPr>
              <a:t>; se considerará persona física identificable toda persona cuya identidad pueda determinarse, </a:t>
            </a:r>
            <a:r>
              <a:rPr kumimoji="0" lang="es-ES" sz="2200" b="1" i="0" u="sng" strike="noStrike" kern="1200" cap="none" spc="-1" normalizeH="0" baseline="0" noProof="0" dirty="0">
                <a:ln>
                  <a:noFill/>
                </a:ln>
                <a:solidFill>
                  <a:srgbClr val="404040"/>
                </a:solidFill>
                <a:effectLst/>
                <a:uLnTx/>
                <a:uFillTx/>
                <a:ea typeface="DejaVu Sans"/>
                <a:cs typeface="DejaVu Sans"/>
              </a:rPr>
              <a:t>directa o indirectamente</a:t>
            </a:r>
            <a:r>
              <a:rPr kumimoji="0" lang="es-ES" sz="2200" b="1" i="0" u="none" strike="noStrike" kern="1200" cap="none" spc="-1" normalizeH="0" baseline="0" noProof="0" dirty="0">
                <a:ln>
                  <a:noFill/>
                </a:ln>
                <a:solidFill>
                  <a:srgbClr val="404040"/>
                </a:solidFill>
                <a:effectLst/>
                <a:uLnTx/>
                <a:uFillTx/>
                <a:ea typeface="DejaVu Sans"/>
                <a:cs typeface="DejaVu Sans"/>
              </a:rPr>
              <a:t>, en particular mediante un identificador, como por ejemplo un nombre, un número de identificación, datos de localización, un identificador en línea o uno o varios elementos propios de la identidad física, fisiológica, genética, psíquica, económica, cultural o social de dicha persona;</a:t>
            </a:r>
            <a:endParaRPr lang="es-ES" sz="2200" b="1" i="0" dirty="0"/>
          </a:p>
          <a:p>
            <a:pPr marL="343080" indent="-342360">
              <a:lnSpc>
                <a:spcPct val="100000"/>
              </a:lnSpc>
              <a:spcBef>
                <a:spcPts val="1001"/>
              </a:spcBef>
              <a:buClr>
                <a:srgbClr val="4A66AC"/>
              </a:buClr>
              <a:buSzPct val="80000"/>
              <a:buFont typeface="Wingdings 3" charset="2"/>
              <a:buChar char=""/>
            </a:pPr>
            <a:r>
              <a:rPr lang="es-ES" sz="2200" b="1" dirty="0"/>
              <a:t> </a:t>
            </a:r>
            <a:r>
              <a:rPr lang="es-ES" sz="2200" b="1" i="0" dirty="0"/>
              <a:t> </a:t>
            </a:r>
            <a:r>
              <a:rPr kumimoji="0" lang="es-ES" sz="2200" b="1" i="0" u="none" strike="noStrike" kern="1200" cap="none" spc="-1" normalizeH="0" baseline="0" noProof="0" dirty="0">
                <a:ln>
                  <a:noFill/>
                </a:ln>
                <a:solidFill>
                  <a:srgbClr val="FF0000"/>
                </a:solidFill>
                <a:effectLst/>
                <a:uLnTx/>
                <a:uFillTx/>
                <a:ea typeface="DejaVu Sans"/>
                <a:cs typeface="DejaVu Sans"/>
              </a:rPr>
              <a:t>¿Qué es un tratamiento de datos?</a:t>
            </a:r>
          </a:p>
          <a:p>
            <a:pPr marL="0" indent="0" algn="just">
              <a:lnSpc>
                <a:spcPct val="100000"/>
              </a:lnSpc>
              <a:spcBef>
                <a:spcPts val="1001"/>
              </a:spcBef>
              <a:buNone/>
            </a:pPr>
            <a:r>
              <a:rPr lang="es-ES" sz="2200" b="1" spc="-1" dirty="0">
                <a:solidFill>
                  <a:srgbClr val="4019E7"/>
                </a:solidFill>
              </a:rPr>
              <a:t>C</a:t>
            </a:r>
            <a:r>
              <a:rPr lang="es-ES" sz="2200" b="1" strike="noStrike" spc="-1" dirty="0">
                <a:solidFill>
                  <a:srgbClr val="4019E7"/>
                </a:solidFill>
              </a:rPr>
              <a:t>ualquier operación o conjunto de operaciones </a:t>
            </a:r>
            <a:r>
              <a:rPr lang="es-ES" sz="2200" b="1" strike="noStrike" spc="-1" dirty="0">
                <a:solidFill>
                  <a:srgbClr val="404040"/>
                </a:solidFill>
              </a:rPr>
              <a:t>realizadas sobre datos personales o conjuntos de datos personales, ya sea por procedimientos automatizados o no, como la recogida, registro, organización, estructuración, conservación, adaptación o modificación, extracción, consulta, utilización, </a:t>
            </a:r>
            <a:r>
              <a:rPr lang="es-ES" sz="2200" b="1" strike="noStrike" spc="-1" dirty="0">
                <a:solidFill>
                  <a:srgbClr val="FF0000"/>
                </a:solidFill>
              </a:rPr>
              <a:t>comunicación por transmisión, difusión </a:t>
            </a:r>
            <a:r>
              <a:rPr lang="es-ES" sz="2200" b="1" strike="noStrike" spc="-1" dirty="0">
                <a:solidFill>
                  <a:srgbClr val="404040"/>
                </a:solidFill>
              </a:rPr>
              <a:t>o cualquier otra forma de habilitación de acceso, cotejo o interconexión, limitación, supresión o destrucción.</a:t>
            </a:r>
            <a:endParaRPr lang="es-ES" sz="2200" b="1" strike="noStrike" spc="-1" dirty="0"/>
          </a:p>
          <a:p>
            <a:pPr marL="0" indent="0">
              <a:buNone/>
            </a:pPr>
            <a:endParaRPr lang="es-ES" sz="1600" i="0" dirty="0"/>
          </a:p>
        </p:txBody>
      </p:sp>
      <p:pic>
        <p:nvPicPr>
          <p:cNvPr id="4" name="Imagen 4"/>
          <p:cNvPicPr>
            <a:picLocks noChangeAspect="1"/>
          </p:cNvPicPr>
          <p:nvPr/>
        </p:nvPicPr>
        <p:blipFill>
          <a:blip r:embed="rId2" cstate="print"/>
          <a:stretch>
            <a:fillRect/>
          </a:stretch>
        </p:blipFill>
        <p:spPr>
          <a:xfrm>
            <a:off x="10725150" y="6106842"/>
            <a:ext cx="1452470" cy="751158"/>
          </a:xfrm>
          <a:prstGeom prst="rect">
            <a:avLst/>
          </a:prstGeom>
        </p:spPr>
      </p:pic>
    </p:spTree>
    <p:extLst>
      <p:ext uri="{BB962C8B-B14F-4D97-AF65-F5344CB8AC3E}">
        <p14:creationId xmlns:p14="http://schemas.microsoft.com/office/powerpoint/2010/main" xmlns="" val="71563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8307A72-C6D5-4D77-A687-4F0A2A8C758A}"/>
              </a:ext>
            </a:extLst>
          </p:cNvPr>
          <p:cNvSpPr>
            <a:spLocks noGrp="1"/>
          </p:cNvSpPr>
          <p:nvPr>
            <p:ph type="title"/>
          </p:nvPr>
        </p:nvSpPr>
        <p:spPr>
          <a:xfrm>
            <a:off x="1310640" y="366932"/>
            <a:ext cx="9601200" cy="1126222"/>
          </a:xfrm>
        </p:spPr>
        <p:txBody>
          <a:bodyPr>
            <a:normAutofit/>
          </a:bodyPr>
          <a:lstStyle/>
          <a:p>
            <a:pPr lvl="0">
              <a:lnSpc>
                <a:spcPct val="106000"/>
              </a:lnSpc>
              <a:spcBef>
                <a:spcPts val="600"/>
              </a:spcBef>
              <a:spcAft>
                <a:spcPts val="600"/>
              </a:spcAft>
              <a:buSzPts val="1000"/>
              <a:tabLst>
                <a:tab pos="457200" algn="l"/>
              </a:tabLst>
            </a:pPr>
            <a:r>
              <a:rPr lang="es-ES" sz="3200" b="1" dirty="0">
                <a:solidFill>
                  <a:srgbClr val="4019E7"/>
                </a:solidFill>
                <a:latin typeface="Calibri" panose="020F0502020204030204" pitchFamily="34" charset="0"/>
                <a:ea typeface="Calibri" panose="020F0502020204030204" pitchFamily="34" charset="0"/>
                <a:cs typeface="Calibri" panose="020F0502020204030204" pitchFamily="34" charset="0"/>
              </a:rPr>
              <a:t>Relación con otros derechos</a:t>
            </a:r>
            <a:r>
              <a:rPr lang="es-ES" sz="3200" b="1" dirty="0">
                <a:solidFill>
                  <a:srgbClr val="4019E7"/>
                </a:solidFill>
                <a:effectLst/>
                <a:latin typeface="Calibri" panose="020F0502020204030204" pitchFamily="34" charset="0"/>
                <a:ea typeface="Calibri" panose="020F0502020204030204" pitchFamily="34" charset="0"/>
                <a:cs typeface="Calibri" panose="020F0502020204030204" pitchFamily="34" charset="0"/>
              </a:rPr>
              <a:t>.</a:t>
            </a:r>
            <a:endParaRPr lang="es-ES" sz="3200" b="1" dirty="0">
              <a:solidFill>
                <a:srgbClr val="4019E7"/>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Marcador de contenido 2">
            <a:extLst>
              <a:ext uri="{FF2B5EF4-FFF2-40B4-BE49-F238E27FC236}">
                <a16:creationId xmlns:a16="http://schemas.microsoft.com/office/drawing/2014/main" xmlns="" id="{9713929A-14CF-4984-9861-68326AF40836}"/>
              </a:ext>
            </a:extLst>
          </p:cNvPr>
          <p:cNvSpPr>
            <a:spLocks noGrp="1"/>
          </p:cNvSpPr>
          <p:nvPr>
            <p:ph idx="1"/>
          </p:nvPr>
        </p:nvSpPr>
        <p:spPr>
          <a:xfrm>
            <a:off x="1371600" y="1153885"/>
            <a:ext cx="9601200" cy="5344885"/>
          </a:xfrm>
        </p:spPr>
        <p:txBody>
          <a:bodyPr>
            <a:normAutofit/>
          </a:bodyPr>
          <a:lstStyle/>
          <a:p>
            <a:pPr marL="343080" marR="0" lvl="0" indent="-342360" algn="l" defTabSz="914400" rtl="0" eaLnBrk="1" fontAlgn="auto" latinLnBrk="0" hangingPunct="1">
              <a:lnSpc>
                <a:spcPct val="100000"/>
              </a:lnSpc>
              <a:spcBef>
                <a:spcPts val="1001"/>
              </a:spcBef>
              <a:spcAft>
                <a:spcPts val="0"/>
              </a:spcAft>
              <a:buClr>
                <a:srgbClr val="4A66AC"/>
              </a:buClr>
              <a:buSzPct val="80000"/>
              <a:buFont typeface="Wingdings 3" charset="2"/>
              <a:buChar char=""/>
              <a:tabLst/>
              <a:defRPr/>
            </a:pPr>
            <a:r>
              <a:rPr lang="ca-ES-valencia" sz="2200" b="1" strike="noStrike" spc="-1" dirty="0">
                <a:solidFill>
                  <a:srgbClr val="4019E7"/>
                </a:solidFill>
              </a:rPr>
              <a:t>IMPORTANTE (CONSIDERANDO 4º DEL RGPD):</a:t>
            </a:r>
          </a:p>
          <a:p>
            <a:pPr marL="0" indent="0" algn="just">
              <a:lnSpc>
                <a:spcPct val="100000"/>
              </a:lnSpc>
              <a:spcBef>
                <a:spcPts val="1001"/>
              </a:spcBef>
              <a:buNone/>
            </a:pPr>
            <a:r>
              <a:rPr lang="es-ES" sz="2200" b="1" i="1" strike="noStrike" spc="-1" dirty="0">
                <a:solidFill>
                  <a:srgbClr val="404040"/>
                </a:solidFill>
              </a:rPr>
              <a:t>El tratamiento de datos personales debe estar concebido para </a:t>
            </a:r>
            <a:r>
              <a:rPr lang="es-ES" sz="2200" b="1" strike="noStrike" spc="-1" dirty="0">
                <a:solidFill>
                  <a:srgbClr val="404040"/>
                </a:solidFill>
                <a:uFillTx/>
              </a:rPr>
              <a:t>servir a la humanidad</a:t>
            </a:r>
            <a:r>
              <a:rPr lang="es-ES" sz="2200" b="1" strike="noStrike" spc="-1" dirty="0">
                <a:solidFill>
                  <a:srgbClr val="404040"/>
                </a:solidFill>
              </a:rPr>
              <a:t>.</a:t>
            </a:r>
            <a:r>
              <a:rPr lang="es-ES" sz="2200" b="1" i="1" strike="noStrike" spc="-1" dirty="0">
                <a:solidFill>
                  <a:srgbClr val="404040"/>
                </a:solidFill>
              </a:rPr>
              <a:t> El derecho a la protección de los datos personales </a:t>
            </a:r>
            <a:r>
              <a:rPr lang="es-ES" sz="2200" b="1" i="1" u="sng" strike="noStrike" spc="-1" dirty="0">
                <a:solidFill>
                  <a:srgbClr val="FF0000"/>
                </a:solidFill>
                <a:uFillTx/>
              </a:rPr>
              <a:t>no es un derecho absoluto</a:t>
            </a:r>
            <a:r>
              <a:rPr lang="es-ES" sz="2200" b="1" i="1" u="sng" strike="noStrike" spc="-1" dirty="0">
                <a:solidFill>
                  <a:srgbClr val="404040"/>
                </a:solidFill>
                <a:uFillTx/>
              </a:rPr>
              <a:t> </a:t>
            </a:r>
            <a:r>
              <a:rPr lang="es-ES" sz="2200" b="1" i="1" strike="noStrike" spc="-1" dirty="0">
                <a:solidFill>
                  <a:srgbClr val="404040"/>
                </a:solidFill>
              </a:rPr>
              <a:t>sino que debe considerarse en relación con su función en la sociedad y </a:t>
            </a:r>
            <a:r>
              <a:rPr lang="es-ES" sz="2200" b="1" i="1" u="sng" strike="noStrike" spc="-1" dirty="0">
                <a:solidFill>
                  <a:srgbClr val="FF0000"/>
                </a:solidFill>
              </a:rPr>
              <a:t>mantener el equilibrio con otros derechos fundamentales, con arreglo al principio de proporcionalidad</a:t>
            </a:r>
            <a:r>
              <a:rPr lang="es-ES" sz="2200" b="1" i="1" strike="noStrike" spc="-1" dirty="0">
                <a:solidFill>
                  <a:srgbClr val="404040"/>
                </a:solidFill>
              </a:rPr>
              <a:t>. El presente Reglamento respeta todos los derechos fundamentales y observa las libertades y los principios reconocidos en la Carta conforme se consagran en los Tratados, en particular el respeto de la vida privada y familiar, del domicilio y de las comunicaciones, la protección de los datos de carácter personal, la libertad de pensamiento, de conciencia y de religión, la libertad de expresión y de información, la libertad de empresa, el derecho a la tutela judicial efectiva y a un juicio justo, y la diversidad cultural, religiosa y lingüística.</a:t>
            </a:r>
            <a:endParaRPr lang="es-ES" sz="2200" b="1" i="1" strike="noStrike" spc="-1" dirty="0"/>
          </a:p>
          <a:p>
            <a:pPr marL="0" indent="0">
              <a:buNone/>
            </a:pPr>
            <a:endParaRPr lang="es-ES" sz="1600" i="0" dirty="0"/>
          </a:p>
        </p:txBody>
      </p:sp>
      <p:pic>
        <p:nvPicPr>
          <p:cNvPr id="4" name="Imagen 4"/>
          <p:cNvPicPr>
            <a:picLocks noChangeAspect="1"/>
          </p:cNvPicPr>
          <p:nvPr/>
        </p:nvPicPr>
        <p:blipFill>
          <a:blip r:embed="rId2" cstate="print"/>
          <a:stretch>
            <a:fillRect/>
          </a:stretch>
        </p:blipFill>
        <p:spPr>
          <a:xfrm>
            <a:off x="10725150" y="6106842"/>
            <a:ext cx="1452470" cy="751158"/>
          </a:xfrm>
          <a:prstGeom prst="rect">
            <a:avLst/>
          </a:prstGeom>
        </p:spPr>
      </p:pic>
    </p:spTree>
    <p:extLst>
      <p:ext uri="{BB962C8B-B14F-4D97-AF65-F5344CB8AC3E}">
        <p14:creationId xmlns:p14="http://schemas.microsoft.com/office/powerpoint/2010/main" xmlns="" val="2139780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8307A72-C6D5-4D77-A687-4F0A2A8C758A}"/>
              </a:ext>
            </a:extLst>
          </p:cNvPr>
          <p:cNvSpPr>
            <a:spLocks noGrp="1"/>
          </p:cNvSpPr>
          <p:nvPr>
            <p:ph type="title"/>
          </p:nvPr>
        </p:nvSpPr>
        <p:spPr>
          <a:xfrm>
            <a:off x="1310640" y="198120"/>
            <a:ext cx="9601200" cy="1126222"/>
          </a:xfrm>
        </p:spPr>
        <p:txBody>
          <a:bodyPr>
            <a:normAutofit/>
          </a:bodyPr>
          <a:lstStyle/>
          <a:p>
            <a:pPr lvl="0">
              <a:lnSpc>
                <a:spcPct val="106000"/>
              </a:lnSpc>
              <a:spcBef>
                <a:spcPts val="600"/>
              </a:spcBef>
              <a:spcAft>
                <a:spcPts val="600"/>
              </a:spcAft>
              <a:buSzPts val="1000"/>
              <a:tabLst>
                <a:tab pos="457200" algn="l"/>
              </a:tabLst>
            </a:pPr>
            <a:r>
              <a:rPr lang="es-ES" sz="3000" b="1" dirty="0">
                <a:solidFill>
                  <a:srgbClr val="4019E7"/>
                </a:solidFill>
                <a:latin typeface="Calibri" panose="020F0502020204030204" pitchFamily="34" charset="0"/>
                <a:ea typeface="Calibri" panose="020F0502020204030204" pitchFamily="34" charset="0"/>
                <a:cs typeface="Calibri" panose="020F0502020204030204" pitchFamily="34" charset="0"/>
              </a:rPr>
              <a:t>Relaciones entre régimen de protección de datos  y comunicaciones administrativas</a:t>
            </a:r>
            <a:endParaRPr lang="es-ES" sz="3000" b="1" dirty="0">
              <a:solidFill>
                <a:srgbClr val="4019E7"/>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Marcador de contenido 2">
            <a:extLst>
              <a:ext uri="{FF2B5EF4-FFF2-40B4-BE49-F238E27FC236}">
                <a16:creationId xmlns:a16="http://schemas.microsoft.com/office/drawing/2014/main" xmlns="" id="{9713929A-14CF-4984-9861-68326AF40836}"/>
              </a:ext>
            </a:extLst>
          </p:cNvPr>
          <p:cNvSpPr>
            <a:spLocks noGrp="1"/>
          </p:cNvSpPr>
          <p:nvPr>
            <p:ph idx="1"/>
          </p:nvPr>
        </p:nvSpPr>
        <p:spPr>
          <a:xfrm>
            <a:off x="1371600" y="1378634"/>
            <a:ext cx="9601200" cy="5221927"/>
          </a:xfrm>
        </p:spPr>
        <p:txBody>
          <a:bodyPr>
            <a:normAutofit lnSpcReduction="10000"/>
          </a:bodyPr>
          <a:lstStyle/>
          <a:p>
            <a:pPr marL="0" indent="-457200" algn="just"/>
            <a:r>
              <a:rPr lang="es-ES" sz="2900" b="1" i="0" dirty="0"/>
              <a:t>Una de las actuaciones de las administraciones públicas que tiene mayor impacto en el ámbito de la protección de datos es la relacionada con las comunicaciones de los actos y resoluciones administrativas, que se realiza, en unos casos, a través de las </a:t>
            </a:r>
            <a:r>
              <a:rPr lang="es-ES" sz="2900" b="1" i="0" dirty="0">
                <a:solidFill>
                  <a:srgbClr val="FF0000"/>
                </a:solidFill>
              </a:rPr>
              <a:t>notificaciones</a:t>
            </a:r>
            <a:r>
              <a:rPr lang="es-ES" sz="2900" b="1" i="0" dirty="0"/>
              <a:t> (directamente a las personas interesadas) y, en otros, a través de las </a:t>
            </a:r>
            <a:r>
              <a:rPr lang="es-ES" sz="2900" b="1" i="0" dirty="0">
                <a:solidFill>
                  <a:srgbClr val="FF0000"/>
                </a:solidFill>
              </a:rPr>
              <a:t>publicaciones</a:t>
            </a:r>
            <a:r>
              <a:rPr lang="es-ES" sz="2900" b="1" i="0" dirty="0"/>
              <a:t> (difusión general).</a:t>
            </a:r>
          </a:p>
          <a:p>
            <a:pPr marL="0" indent="-457200" algn="just"/>
            <a:r>
              <a:rPr lang="es-ES" sz="2900" b="1" i="0" dirty="0"/>
              <a:t>Dichas comunicaciones tienen una </a:t>
            </a:r>
            <a:r>
              <a:rPr lang="es-ES" sz="2900" b="1" i="0" dirty="0">
                <a:solidFill>
                  <a:srgbClr val="FF0000"/>
                </a:solidFill>
              </a:rPr>
              <a:t>afección directa al derecho fundamental a la protección de datos</a:t>
            </a:r>
            <a:r>
              <a:rPr lang="es-ES" sz="2900" b="1" i="0" dirty="0"/>
              <a:t>, por cuanto pueden implicar la transmisión de los datos de carácter personal contenidos en los actos administrativos a un tercero o a una pluralidad indeterminada de personas.</a:t>
            </a:r>
          </a:p>
          <a:p>
            <a:pPr marL="0" indent="0" algn="just">
              <a:buNone/>
            </a:pPr>
            <a:r>
              <a:rPr lang="es-ES" sz="1600" dirty="0"/>
              <a:t> </a:t>
            </a:r>
            <a:r>
              <a:rPr lang="es-ES" sz="1600" i="0" dirty="0"/>
              <a:t> </a:t>
            </a:r>
          </a:p>
        </p:txBody>
      </p:sp>
      <p:pic>
        <p:nvPicPr>
          <p:cNvPr id="4" name="Imagen 4"/>
          <p:cNvPicPr>
            <a:picLocks noChangeAspect="1"/>
          </p:cNvPicPr>
          <p:nvPr/>
        </p:nvPicPr>
        <p:blipFill>
          <a:blip r:embed="rId2" cstate="print"/>
          <a:stretch>
            <a:fillRect/>
          </a:stretch>
        </p:blipFill>
        <p:spPr>
          <a:xfrm>
            <a:off x="10725150" y="6106842"/>
            <a:ext cx="1452470" cy="751158"/>
          </a:xfrm>
          <a:prstGeom prst="rect">
            <a:avLst/>
          </a:prstGeom>
        </p:spPr>
      </p:pic>
    </p:spTree>
    <p:extLst>
      <p:ext uri="{BB962C8B-B14F-4D97-AF65-F5344CB8AC3E}">
        <p14:creationId xmlns:p14="http://schemas.microsoft.com/office/powerpoint/2010/main" xmlns="" val="4062337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652776" y="438792"/>
            <a:ext cx="9785452"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ca-ES-valencia" sz="3600" b="1" strike="noStrike" spc="-1" dirty="0">
                <a:solidFill>
                  <a:srgbClr val="4019E7"/>
                </a:solidFill>
                <a:latin typeface="Trebuchet MS"/>
              </a:rPr>
              <a:t>Publicación de datos: </a:t>
            </a:r>
            <a:r>
              <a:rPr lang="ca-ES-valencia" sz="3600" b="1" spc="-1" dirty="0" err="1">
                <a:solidFill>
                  <a:srgbClr val="4019E7"/>
                </a:solidFill>
                <a:latin typeface="Trebuchet MS"/>
              </a:rPr>
              <a:t>R</a:t>
            </a:r>
            <a:r>
              <a:rPr lang="ca-ES-valencia" sz="3600" b="1" strike="noStrike" spc="-1" dirty="0" err="1">
                <a:solidFill>
                  <a:srgbClr val="4019E7"/>
                </a:solidFill>
                <a:latin typeface="Trebuchet MS"/>
              </a:rPr>
              <a:t>iesgos</a:t>
            </a:r>
            <a:endParaRPr lang="ca-ES-valencia" sz="3600" b="1" strike="noStrike" spc="-1" dirty="0">
              <a:solidFill>
                <a:srgbClr val="4019E7"/>
              </a:solidFill>
              <a:latin typeface="Arial"/>
            </a:endParaRPr>
          </a:p>
        </p:txBody>
      </p:sp>
      <p:sp>
        <p:nvSpPr>
          <p:cNvPr id="168" name="CustomShape 2"/>
          <p:cNvSpPr/>
          <p:nvPr/>
        </p:nvSpPr>
        <p:spPr>
          <a:xfrm>
            <a:off x="1362634" y="1084729"/>
            <a:ext cx="8720149" cy="526223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gn="just">
              <a:lnSpc>
                <a:spcPct val="100000"/>
              </a:lnSpc>
              <a:spcBef>
                <a:spcPts val="1001"/>
              </a:spcBef>
              <a:buClr>
                <a:srgbClr val="4A66AC"/>
              </a:buClr>
              <a:buSzPct val="80000"/>
              <a:buFont typeface="Wingdings 3" charset="2"/>
              <a:buChar char=""/>
            </a:pPr>
            <a:endParaRPr lang="es-ES" sz="2200" b="1" spc="-1" dirty="0">
              <a:solidFill>
                <a:srgbClr val="FF0000"/>
              </a:solidFill>
            </a:endParaRPr>
          </a:p>
          <a:p>
            <a:pPr marL="720" algn="just">
              <a:lnSpc>
                <a:spcPct val="100000"/>
              </a:lnSpc>
              <a:spcBef>
                <a:spcPts val="1001"/>
              </a:spcBef>
              <a:buClr>
                <a:srgbClr val="4A66AC"/>
              </a:buClr>
              <a:buSzPct val="80000"/>
            </a:pPr>
            <a:r>
              <a:rPr lang="es-ES" sz="2400" b="1" spc="-1" dirty="0">
                <a:solidFill>
                  <a:srgbClr val="FF0000"/>
                </a:solidFill>
              </a:rPr>
              <a:t>Las publicaciones de datos personales propiamente suponen un tratamiento de datos personales</a:t>
            </a:r>
            <a:r>
              <a:rPr lang="es-ES" sz="2400" b="1" spc="-1" dirty="0">
                <a:solidFill>
                  <a:srgbClr val="404040"/>
                </a:solidFill>
              </a:rPr>
              <a:t> que</a:t>
            </a:r>
            <a:r>
              <a:rPr lang="es-ES" sz="2400" b="1" strike="noStrike" spc="-1" dirty="0">
                <a:solidFill>
                  <a:srgbClr val="404040"/>
                </a:solidFill>
              </a:rPr>
              <a:t>, frente a la comunicación individualizada, supone una </a:t>
            </a:r>
            <a:r>
              <a:rPr lang="es-ES" sz="2400" b="1" strike="noStrike" spc="-1" dirty="0">
                <a:solidFill>
                  <a:srgbClr val="FF0000"/>
                </a:solidFill>
              </a:rPr>
              <a:t>difusión generalizada de datos</a:t>
            </a:r>
            <a:r>
              <a:rPr lang="es-ES" sz="2400" b="1" spc="-1" dirty="0">
                <a:solidFill>
                  <a:srgbClr val="FF0000"/>
                </a:solidFill>
              </a:rPr>
              <a:t> </a:t>
            </a:r>
            <a:r>
              <a:rPr lang="es-ES" sz="2400" b="1" spc="-1" dirty="0">
                <a:solidFill>
                  <a:srgbClr val="404040"/>
                </a:solidFill>
              </a:rPr>
              <a:t>que, en atención a sus efectos </a:t>
            </a:r>
            <a:r>
              <a:rPr lang="es-ES" sz="2400" b="1" spc="-1" dirty="0">
                <a:solidFill>
                  <a:srgbClr val="FF0000"/>
                </a:solidFill>
              </a:rPr>
              <a:t>puede resultar especialmente invasiva </a:t>
            </a:r>
            <a:r>
              <a:rPr lang="es-ES" sz="2400" b="1" spc="-1" dirty="0">
                <a:solidFill>
                  <a:srgbClr val="404040"/>
                </a:solidFill>
              </a:rPr>
              <a:t>sobre los derechos de los afectados, por lo que se deben aplicarlos principios y el resto de régimen de protección de datos en atención a la intensidad de su repercusión.</a:t>
            </a:r>
          </a:p>
          <a:p>
            <a:pPr marL="720" algn="just">
              <a:lnSpc>
                <a:spcPct val="100000"/>
              </a:lnSpc>
              <a:spcBef>
                <a:spcPts val="1001"/>
              </a:spcBef>
              <a:buClr>
                <a:srgbClr val="4A66AC"/>
              </a:buClr>
              <a:buSzPct val="80000"/>
            </a:pPr>
            <a:endParaRPr lang="es-ES" sz="2400" b="1" spc="-1" dirty="0">
              <a:solidFill>
                <a:srgbClr val="404040"/>
              </a:solidFill>
            </a:endParaRPr>
          </a:p>
          <a:p>
            <a:pPr marL="720" algn="just">
              <a:lnSpc>
                <a:spcPct val="100000"/>
              </a:lnSpc>
              <a:spcBef>
                <a:spcPts val="1001"/>
              </a:spcBef>
              <a:buClr>
                <a:srgbClr val="4A66AC"/>
              </a:buClr>
              <a:buSzPct val="80000"/>
            </a:pPr>
            <a:r>
              <a:rPr lang="es-ES" sz="2400" b="1" spc="-1" dirty="0">
                <a:solidFill>
                  <a:srgbClr val="404040"/>
                </a:solidFill>
              </a:rPr>
              <a:t>Es necesario por tanto </a:t>
            </a:r>
            <a:r>
              <a:rPr lang="es-ES" sz="2400" b="1" spc="-1" dirty="0">
                <a:solidFill>
                  <a:srgbClr val="FF0000"/>
                </a:solidFill>
              </a:rPr>
              <a:t>analizar los riesgos específicos </a:t>
            </a:r>
            <a:r>
              <a:rPr lang="es-ES" sz="2400" b="1" spc="-1" dirty="0">
                <a:solidFill>
                  <a:srgbClr val="404040"/>
                </a:solidFill>
              </a:rPr>
              <a:t>en cada caso para la protección de los derechos y libertades de las personas. </a:t>
            </a:r>
          </a:p>
          <a:p>
            <a:pPr marL="720" algn="just">
              <a:lnSpc>
                <a:spcPct val="100000"/>
              </a:lnSpc>
              <a:spcBef>
                <a:spcPts val="1001"/>
              </a:spcBef>
              <a:buClr>
                <a:srgbClr val="4A66AC"/>
              </a:buClr>
              <a:buSzPct val="80000"/>
            </a:pPr>
            <a:endParaRPr lang="es-ES" sz="2400" b="1" spc="-1" dirty="0">
              <a:solidFill>
                <a:srgbClr val="404040"/>
              </a:solidFill>
            </a:endParaRPr>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208664967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652776" y="438792"/>
            <a:ext cx="9785452" cy="78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3200" b="1" spc="-1" dirty="0">
                <a:solidFill>
                  <a:srgbClr val="4019E7"/>
                </a:solidFill>
                <a:latin typeface="Trebuchet MS"/>
              </a:rPr>
              <a:t>C</a:t>
            </a:r>
            <a:r>
              <a:rPr lang="es-ES" sz="3200" b="1" strike="noStrike" spc="-1" dirty="0">
                <a:solidFill>
                  <a:srgbClr val="4019E7"/>
                </a:solidFill>
                <a:latin typeface="Trebuchet MS"/>
              </a:rPr>
              <a:t>oncepto de riesgo para los derechos y libertades </a:t>
            </a:r>
            <a:endParaRPr lang="ca-ES-valencia" sz="3200" b="1" strike="noStrike" spc="-1" dirty="0">
              <a:solidFill>
                <a:srgbClr val="4019E7"/>
              </a:solidFill>
              <a:latin typeface="Arial"/>
            </a:endParaRPr>
          </a:p>
        </p:txBody>
      </p:sp>
      <p:sp>
        <p:nvSpPr>
          <p:cNvPr id="168" name="CustomShape 2"/>
          <p:cNvSpPr/>
          <p:nvPr/>
        </p:nvSpPr>
        <p:spPr>
          <a:xfrm>
            <a:off x="969767" y="1121664"/>
            <a:ext cx="9886491" cy="522529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gn="just">
              <a:lnSpc>
                <a:spcPct val="100000"/>
              </a:lnSpc>
              <a:spcBef>
                <a:spcPts val="1001"/>
              </a:spcBef>
              <a:buClr>
                <a:srgbClr val="4A66AC"/>
              </a:buClr>
              <a:buSzPct val="80000"/>
              <a:buFont typeface="Wingdings 3" charset="2"/>
              <a:buChar char=""/>
            </a:pPr>
            <a:r>
              <a:rPr lang="es-ES" sz="2200" b="1" spc="-1" dirty="0">
                <a:solidFill>
                  <a:srgbClr val="FF0000"/>
                </a:solidFill>
              </a:rPr>
              <a:t>Cualquier efecto o consecuencia no deseados sobre los interesados </a:t>
            </a:r>
            <a:r>
              <a:rPr lang="es-ES" sz="2200" b="1" spc="-1" dirty="0">
                <a:solidFill>
                  <a:srgbClr val="404040"/>
                </a:solidFill>
              </a:rPr>
              <a:t>o no previsto  en el propio tratamiento de datos personales, capaz de generar </a:t>
            </a:r>
            <a:r>
              <a:rPr lang="es-ES" sz="2200" b="1" spc="-1" dirty="0">
                <a:solidFill>
                  <a:srgbClr val="FF0000"/>
                </a:solidFill>
              </a:rPr>
              <a:t>daños o perjuicios </a:t>
            </a:r>
            <a:r>
              <a:rPr lang="es-ES" sz="2200" b="1" spc="-1" dirty="0">
                <a:solidFill>
                  <a:srgbClr val="404040"/>
                </a:solidFill>
              </a:rPr>
              <a:t>sobre  sus derechos y libertades, particularizando, entre otros: los daños y perjuicios físicos,  materiales o inmateriales, problemas de discriminación, usurpación de identidad o  fraude, pérdidas financieras, daño para la reputación, pérdida de confidencialidad de  datos sujetos al secreto profesional, reversión no autorizada de la seudonimización,  perjuicios económicos o sociales, privación a los interesados de sus derechos y  libertades, que se les impida ejercer el control sobre sus datos personales, etc.</a:t>
            </a:r>
          </a:p>
          <a:p>
            <a:pPr marL="343080" indent="-342360" algn="just">
              <a:lnSpc>
                <a:spcPct val="100000"/>
              </a:lnSpc>
              <a:spcBef>
                <a:spcPts val="1001"/>
              </a:spcBef>
              <a:buClr>
                <a:srgbClr val="4A66AC"/>
              </a:buClr>
              <a:buSzPct val="80000"/>
              <a:buFont typeface="Wingdings 3" charset="2"/>
              <a:buChar char=""/>
            </a:pPr>
            <a:r>
              <a:rPr lang="es-ES" sz="2200" b="1" spc="-1" dirty="0">
                <a:solidFill>
                  <a:srgbClr val="404040"/>
                </a:solidFill>
              </a:rPr>
              <a:t>(</a:t>
            </a:r>
            <a:r>
              <a:rPr lang="es-ES" sz="2200" b="1" spc="-1" dirty="0">
                <a:solidFill>
                  <a:srgbClr val="4019E7"/>
                </a:solidFill>
              </a:rPr>
              <a:t>Ejemplo</a:t>
            </a:r>
            <a:r>
              <a:rPr lang="es-ES" sz="2200" b="1" spc="-1" dirty="0">
                <a:solidFill>
                  <a:srgbClr val="404040"/>
                </a:solidFill>
              </a:rPr>
              <a:t>: Podría darse la paradoja de dar una ayuda a un colectivo vulnerable y generarle situaciones de riesgo para sus derechos y libertades por publicación. Así, en el caso de una subvención a un colectivo por causas económicas podría influir a la hora de solicitar un préstamo si una entidad bancaria consulta el DOGV y determina un mayor riesgo de impago).</a:t>
            </a:r>
            <a:endParaRPr lang="ca-ES-valencia" sz="2200" b="1" strike="noStrike" spc="-1" dirty="0"/>
          </a:p>
        </p:txBody>
      </p:sp>
      <p:pic>
        <p:nvPicPr>
          <p:cNvPr id="169" name="Imagen 6"/>
          <p:cNvPicPr/>
          <p:nvPr/>
        </p:nvPicPr>
        <p:blipFill>
          <a:blip r:embed="rId2" cstate="print"/>
          <a:stretch/>
        </p:blipFill>
        <p:spPr>
          <a:xfrm>
            <a:off x="5580" y="6134400"/>
            <a:ext cx="1165674" cy="723600"/>
          </a:xfrm>
          <a:prstGeom prst="rect">
            <a:avLst/>
          </a:prstGeom>
          <a:ln>
            <a:noFill/>
          </a:ln>
        </p:spPr>
      </p:pic>
      <p:pic>
        <p:nvPicPr>
          <p:cNvPr id="170" name="Imagen 7"/>
          <p:cNvPicPr/>
          <p:nvPr/>
        </p:nvPicPr>
        <p:blipFill>
          <a:blip r:embed="rId3" cstate="print"/>
          <a:stretch/>
        </p:blipFill>
        <p:spPr>
          <a:xfrm>
            <a:off x="10792800" y="6134400"/>
            <a:ext cx="1398600" cy="722880"/>
          </a:xfrm>
          <a:prstGeom prst="rect">
            <a:avLst/>
          </a:prstGeom>
          <a:ln>
            <a:noFill/>
          </a:ln>
        </p:spPr>
      </p:pic>
    </p:spTree>
    <p:extLst>
      <p:ext uri="{BB962C8B-B14F-4D97-AF65-F5344CB8AC3E}">
        <p14:creationId xmlns:p14="http://schemas.microsoft.com/office/powerpoint/2010/main" xmlns="" val="70767509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 name="TextShape 1"/>
          <p:cNvSpPr txBox="1"/>
          <p:nvPr/>
        </p:nvSpPr>
        <p:spPr>
          <a:xfrm>
            <a:off x="2265564" y="358755"/>
            <a:ext cx="4115303" cy="1144682"/>
          </a:xfrm>
          <a:prstGeom prst="rect">
            <a:avLst/>
          </a:prstGeom>
          <a:noFill/>
          <a:ln w="25560">
            <a:noFill/>
          </a:ln>
        </p:spPr>
        <p:txBody>
          <a:bodyPr lIns="0" tIns="0" rIns="0" bIns="0" anchor="ctr" anchorCtr="1">
            <a:noAutofit/>
          </a:bodyPr>
          <a:lstStyle/>
          <a:p>
            <a:pPr algn="ctr">
              <a:lnSpc>
                <a:spcPct val="100000"/>
              </a:lnSpc>
            </a:pPr>
            <a:endParaRPr lang="es-ES" sz="3266" spc="-1" dirty="0">
              <a:latin typeface="Arial"/>
            </a:endParaRPr>
          </a:p>
        </p:txBody>
      </p:sp>
      <p:sp>
        <p:nvSpPr>
          <p:cNvPr id="660" name="TextShape 2"/>
          <p:cNvSpPr txBox="1"/>
          <p:nvPr/>
        </p:nvSpPr>
        <p:spPr>
          <a:xfrm>
            <a:off x="1458015" y="1195755"/>
            <a:ext cx="9166441" cy="5061610"/>
          </a:xfrm>
          <a:prstGeom prst="rect">
            <a:avLst/>
          </a:prstGeom>
          <a:noFill/>
          <a:ln w="25560">
            <a:noFill/>
          </a:ln>
        </p:spPr>
        <p:txBody>
          <a:bodyPr lIns="0" tIns="0" rIns="0" bIns="0">
            <a:noAutofit/>
          </a:bodyPr>
          <a:lstStyle/>
          <a:p>
            <a:pPr marR="0" lvl="0" algn="just" defTabSz="914400" rtl="0" eaLnBrk="1" fontAlgn="auto" latinLnBrk="0" hangingPunct="1">
              <a:lnSpc>
                <a:spcPct val="100000"/>
              </a:lnSpc>
              <a:spcBef>
                <a:spcPts val="1414"/>
              </a:spcBef>
              <a:spcAft>
                <a:spcPts val="0"/>
              </a:spcAft>
              <a:buClrTx/>
              <a:buSzTx/>
              <a:buFontTx/>
              <a:buNone/>
              <a:tabLst/>
              <a:defRPr/>
            </a:pPr>
            <a:r>
              <a:rPr kumimoji="0" lang="es-ES" sz="2400" b="1" i="0" u="none" strike="noStrike" kern="1200" cap="none" spc="-1" normalizeH="0" baseline="0" noProof="0" dirty="0">
                <a:ln>
                  <a:noFill/>
                </a:ln>
                <a:solidFill>
                  <a:srgbClr val="000000"/>
                </a:solidFill>
                <a:effectLst/>
                <a:uLnTx/>
                <a:uFillTx/>
                <a:ea typeface="Microsoft YaHei"/>
                <a:cs typeface="+mn-cs"/>
              </a:rPr>
              <a:t>Para la realización de tratamientos de datos personales es exigible disponer de una </a:t>
            </a:r>
            <a:r>
              <a:rPr kumimoji="0" lang="es-ES" sz="2400" b="1" i="0" u="none" strike="noStrike" kern="1200" cap="none" spc="-1" normalizeH="0" baseline="0" noProof="0" dirty="0">
                <a:ln>
                  <a:noFill/>
                </a:ln>
                <a:solidFill>
                  <a:srgbClr val="FF0000"/>
                </a:solidFill>
                <a:effectLst/>
                <a:uLnTx/>
                <a:uFillTx/>
                <a:ea typeface="Microsoft YaHei"/>
                <a:cs typeface="+mn-cs"/>
              </a:rPr>
              <a:t>causa de licitud </a:t>
            </a:r>
            <a:r>
              <a:rPr kumimoji="0" lang="es-ES" sz="2400" b="1" i="0" u="none" strike="noStrike" kern="1200" cap="none" spc="-1" normalizeH="0" baseline="0" noProof="0" dirty="0">
                <a:ln>
                  <a:noFill/>
                </a:ln>
                <a:solidFill>
                  <a:srgbClr val="000000"/>
                </a:solidFill>
                <a:effectLst/>
                <a:uLnTx/>
                <a:uFillTx/>
                <a:ea typeface="Microsoft YaHei"/>
                <a:cs typeface="+mn-cs"/>
              </a:rPr>
              <a:t>de las reguladas en el artículo 6.1 del RGPD, siendo aplicables a las administraciones públicas, principalmente, las recogidas en sus letras c) y e):</a:t>
            </a:r>
          </a:p>
          <a:p>
            <a:pPr lvl="1" algn="just" defTabSz="914400">
              <a:spcBef>
                <a:spcPts val="1414"/>
              </a:spcBef>
              <a:defRPr/>
            </a:pPr>
            <a:r>
              <a:rPr kumimoji="0" lang="es-ES" sz="2400" b="1" i="0" u="none" strike="noStrike" kern="1200" cap="none" spc="-1" normalizeH="0" baseline="0" noProof="0" dirty="0">
                <a:ln>
                  <a:noFill/>
                </a:ln>
                <a:solidFill>
                  <a:srgbClr val="000000"/>
                </a:solidFill>
                <a:effectLst/>
                <a:uLnTx/>
                <a:uFillTx/>
                <a:ea typeface="Microsoft YaHei"/>
                <a:cs typeface="+mn-cs"/>
              </a:rPr>
              <a:t>- “El tratamiento es necesario para el cumplimiento de una obligación legal aplicable al responsable del tratamiento</a:t>
            </a:r>
            <a:r>
              <a:rPr kumimoji="0" lang="es-ES" sz="2400" b="1" i="0" u="none" strike="noStrike" kern="1200" cap="none" spc="-1" normalizeH="0" baseline="0" noProof="0" dirty="0" smtClean="0">
                <a:ln>
                  <a:noFill/>
                </a:ln>
                <a:solidFill>
                  <a:srgbClr val="000000"/>
                </a:solidFill>
                <a:effectLst/>
                <a:uLnTx/>
                <a:uFillTx/>
                <a:ea typeface="Microsoft YaHei"/>
                <a:cs typeface="+mn-cs"/>
              </a:rPr>
              <a:t>”. </a:t>
            </a:r>
            <a:r>
              <a:rPr kumimoji="0" lang="es-ES" sz="2400" b="1" i="0" u="none" strike="noStrike" kern="1200" cap="none" spc="-1" normalizeH="0" baseline="0" noProof="0" dirty="0" smtClean="0">
                <a:ln>
                  <a:noFill/>
                </a:ln>
                <a:solidFill>
                  <a:srgbClr val="FF0000"/>
                </a:solidFill>
                <a:effectLst/>
                <a:uLnTx/>
                <a:uFillTx/>
                <a:ea typeface="Microsoft YaHei"/>
                <a:cs typeface="+mn-cs"/>
              </a:rPr>
              <a:t>(obligación concreta y específica=</a:t>
            </a:r>
            <a:endParaRPr kumimoji="0" lang="es-ES" sz="2400" b="1" i="0" u="none" strike="noStrike" kern="1200" cap="none" spc="-1" normalizeH="0" baseline="0" noProof="0" dirty="0">
              <a:ln>
                <a:noFill/>
              </a:ln>
              <a:solidFill>
                <a:srgbClr val="000000"/>
              </a:solidFill>
              <a:effectLst/>
              <a:uLnTx/>
              <a:uFillTx/>
              <a:ea typeface="Microsoft YaHei"/>
              <a:cs typeface="+mn-cs"/>
            </a:endParaRPr>
          </a:p>
          <a:p>
            <a:pPr lvl="1" algn="just" defTabSz="914400">
              <a:spcBef>
                <a:spcPts val="1414"/>
              </a:spcBef>
              <a:buFontTx/>
              <a:buChar char="-"/>
              <a:defRPr/>
            </a:pPr>
            <a:r>
              <a:rPr kumimoji="0" lang="es-ES" sz="2400" b="1" i="0" u="none" strike="noStrike" kern="1200" cap="none" spc="-1" normalizeH="0" baseline="0" noProof="0" dirty="0" smtClean="0">
                <a:ln>
                  <a:noFill/>
                </a:ln>
                <a:solidFill>
                  <a:prstClr val="black"/>
                </a:solidFill>
                <a:effectLst/>
                <a:uLnTx/>
                <a:uFillTx/>
                <a:ea typeface="+mn-ea"/>
                <a:cs typeface="+mn-cs"/>
              </a:rPr>
              <a:t>“  El </a:t>
            </a:r>
            <a:r>
              <a:rPr kumimoji="0" lang="es-ES" sz="2400" b="1" i="0" u="none" strike="noStrike" kern="1200" cap="none" spc="-1" normalizeH="0" baseline="0" noProof="0" dirty="0">
                <a:ln>
                  <a:noFill/>
                </a:ln>
                <a:solidFill>
                  <a:prstClr val="black"/>
                </a:solidFill>
                <a:effectLst/>
                <a:uLnTx/>
                <a:uFillTx/>
                <a:ea typeface="+mn-ea"/>
                <a:cs typeface="+mn-cs"/>
              </a:rPr>
              <a:t>tratamiento es necesario para el cumplimiento de una misión realizada en interés público o en el ejercicio de poderes públicos conferidos al responsable del tratamiento</a:t>
            </a:r>
            <a:r>
              <a:rPr kumimoji="0" lang="es-ES" sz="2400" b="1" i="0" u="none" strike="noStrike" kern="1200" cap="none" spc="-1" normalizeH="0" baseline="0" noProof="0" dirty="0" smtClean="0">
                <a:ln>
                  <a:noFill/>
                </a:ln>
                <a:solidFill>
                  <a:prstClr val="black"/>
                </a:solidFill>
                <a:effectLst/>
                <a:uLnTx/>
                <a:uFillTx/>
                <a:ea typeface="+mn-ea"/>
                <a:cs typeface="+mn-cs"/>
              </a:rPr>
              <a:t>”.                             </a:t>
            </a:r>
            <a:r>
              <a:rPr kumimoji="0" lang="es-ES" sz="2400" b="1" i="0" u="none" strike="noStrike" kern="1200" cap="none" spc="-1" normalizeH="0" baseline="0" noProof="0" dirty="0" smtClean="0">
                <a:ln>
                  <a:noFill/>
                </a:ln>
                <a:solidFill>
                  <a:srgbClr val="FF0000"/>
                </a:solidFill>
                <a:effectLst/>
                <a:uLnTx/>
                <a:uFillTx/>
                <a:ea typeface="+mn-ea"/>
                <a:cs typeface="+mn-cs"/>
              </a:rPr>
              <a:t>(Competencia administrativa)</a:t>
            </a:r>
            <a:endParaRPr kumimoji="0" lang="es-ES" sz="2400" b="1" i="0" u="none" strike="noStrike" kern="1200" cap="none" spc="-1" normalizeH="0" baseline="0" noProof="0" dirty="0">
              <a:ln>
                <a:noFill/>
              </a:ln>
              <a:solidFill>
                <a:prstClr val="black"/>
              </a:solidFill>
              <a:effectLst/>
              <a:uLnTx/>
              <a:uFillTx/>
              <a:ea typeface="+mn-ea"/>
              <a:cs typeface="+mn-cs"/>
            </a:endParaRPr>
          </a:p>
          <a:p>
            <a:pPr marL="391910" indent="-293933">
              <a:spcBef>
                <a:spcPts val="1283"/>
              </a:spcBef>
            </a:pPr>
            <a:endParaRPr lang="es-ES" sz="2177" spc="-1" dirty="0">
              <a:latin typeface="Arial"/>
            </a:endParaRPr>
          </a:p>
          <a:p>
            <a:pPr marL="391910" indent="-293933" algn="ctr">
              <a:spcBef>
                <a:spcPts val="1283"/>
              </a:spcBef>
            </a:pPr>
            <a:endParaRPr lang="es-ES" sz="2177" spc="-1" dirty="0">
              <a:latin typeface="Arial"/>
            </a:endParaRPr>
          </a:p>
        </p:txBody>
      </p:sp>
      <p:sp>
        <p:nvSpPr>
          <p:cNvPr id="2" name="Título 1">
            <a:extLst>
              <a:ext uri="{FF2B5EF4-FFF2-40B4-BE49-F238E27FC236}">
                <a16:creationId xmlns:a16="http://schemas.microsoft.com/office/drawing/2014/main" xmlns="" id="{604BC2C9-AD70-0129-BD6A-F9BA1E91B375}"/>
              </a:ext>
            </a:extLst>
          </p:cNvPr>
          <p:cNvSpPr txBox="1">
            <a:spLocks/>
          </p:cNvSpPr>
          <p:nvPr/>
        </p:nvSpPr>
        <p:spPr>
          <a:xfrm>
            <a:off x="1310640" y="198120"/>
            <a:ext cx="9601200" cy="1126222"/>
          </a:xfrm>
          <a:prstGeom prst="rect">
            <a:avLst/>
          </a:prstGeom>
        </p:spPr>
        <p:txBody>
          <a:bodyPr>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nSpc>
                <a:spcPct val="106000"/>
              </a:lnSpc>
              <a:spcBef>
                <a:spcPts val="600"/>
              </a:spcBef>
              <a:spcAft>
                <a:spcPts val="600"/>
              </a:spcAft>
              <a:buSzPts val="1000"/>
              <a:tabLst>
                <a:tab pos="457200" algn="l"/>
              </a:tabLst>
            </a:pPr>
            <a:r>
              <a:rPr lang="es-ES" sz="3600" b="1" dirty="0">
                <a:solidFill>
                  <a:srgbClr val="4019E7"/>
                </a:solidFill>
                <a:latin typeface="Calibri" panose="020F0502020204030204" pitchFamily="34" charset="0"/>
                <a:ea typeface="Calibri" panose="020F0502020204030204" pitchFamily="34" charset="0"/>
                <a:cs typeface="Calibri" panose="020F0502020204030204" pitchFamily="34" charset="0"/>
              </a:rPr>
              <a:t>Licitud del tratamiento: RGPD</a:t>
            </a:r>
            <a:endParaRPr lang="es-ES" sz="3600" b="1" dirty="0">
              <a:solidFill>
                <a:srgbClr val="4019E7"/>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5" name="Imagen 4"/>
          <p:cNvPicPr>
            <a:picLocks noChangeAspect="1"/>
          </p:cNvPicPr>
          <p:nvPr/>
        </p:nvPicPr>
        <p:blipFill>
          <a:blip r:embed="rId2" cstate="print"/>
          <a:stretch>
            <a:fillRect/>
          </a:stretch>
        </p:blipFill>
        <p:spPr>
          <a:xfrm>
            <a:off x="10725150" y="6106842"/>
            <a:ext cx="1452470" cy="751158"/>
          </a:xfrm>
          <a:prstGeom prst="rect">
            <a:avLst/>
          </a:prstGeom>
        </p:spPr>
      </p:pic>
    </p:spTree>
  </p:cSld>
  <p:clrMapOvr>
    <a:masterClrMapping/>
  </p:clrMapOvr>
</p:sld>
</file>

<file path=ppt/theme/theme1.xml><?xml version="1.0" encoding="utf-8"?>
<a:theme xmlns:a="http://schemas.openxmlformats.org/drawingml/2006/main" name="Recorte">
  <a:themeElements>
    <a:clrScheme name="Recort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ecorte">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cort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C8A85FF56F1154789E85CA69F9A4515" ma:contentTypeVersion="2" ma:contentTypeDescription="Crear nuevo documento." ma:contentTypeScope="" ma:versionID="9633ff24bc01ed0aa7bc8aef2475358f">
  <xsd:schema xmlns:xsd="http://www.w3.org/2001/XMLSchema" xmlns:xs="http://www.w3.org/2001/XMLSchema" xmlns:p="http://schemas.microsoft.com/office/2006/metadata/properties" xmlns:ns3="a36858cf-4224-4664-a9ef-19ba861bf549" targetNamespace="http://schemas.microsoft.com/office/2006/metadata/properties" ma:root="true" ma:fieldsID="07ec01abb4892cd8c31f631b23207224" ns3:_="">
    <xsd:import namespace="a36858cf-4224-4664-a9ef-19ba861bf54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6858cf-4224-4664-a9ef-19ba861bf5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674913-8B2F-4AB0-AEFF-058818FECB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6858cf-4224-4664-a9ef-19ba861bf5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31A450-0D25-4201-9F86-428D5D10AEA8}">
  <ds:schemaRefs>
    <ds:schemaRef ds:uri="http://schemas.microsoft.com/office/2006/documentManagement/types"/>
    <ds:schemaRef ds:uri="http://purl.org/dc/dcmitype/"/>
    <ds:schemaRef ds:uri="http://purl.org/dc/elements/1.1/"/>
    <ds:schemaRef ds:uri="http://schemas.microsoft.com/office/infopath/2007/PartnerControls"/>
    <ds:schemaRef ds:uri="http://purl.org/dc/terms/"/>
    <ds:schemaRef ds:uri="http://schemas.openxmlformats.org/package/2006/metadata/core-properties"/>
    <ds:schemaRef ds:uri="a36858cf-4224-4664-a9ef-19ba861bf549"/>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C998EB9-7E77-48D0-BC09-3EA6DA0A5D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TM10001105[[fn=Recorte]]</Template>
  <TotalTime>5867</TotalTime>
  <Words>4333</Words>
  <Application>Microsoft Office PowerPoint</Application>
  <PresentationFormat>Personalizado</PresentationFormat>
  <Paragraphs>186</Paragraphs>
  <Slides>39</Slides>
  <Notes>0</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Recorte</vt:lpstr>
      <vt:lpstr>   </vt:lpstr>
      <vt:lpstr>¿De qué vamos a hablar?</vt:lpstr>
      <vt:lpstr>Régimen jurídico protección de datos. Derecho fundamental: art. 18.4 Constitución, 8.1 de la Carta de los Derechos Fundamentales de la UE y el 16.1 del TFUE</vt:lpstr>
      <vt:lpstr>Definiciones.</vt:lpstr>
      <vt:lpstr>Relación con otros derechos.</vt:lpstr>
      <vt:lpstr>Relaciones entre régimen de protección de datos  y comunicaciones administrativas</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Sherlock</dc:creator>
  <cp:lastModifiedBy>Vicente</cp:lastModifiedBy>
  <cp:revision>248</cp:revision>
  <cp:lastPrinted>2023-11-29T13:07:25Z</cp:lastPrinted>
  <dcterms:created xsi:type="dcterms:W3CDTF">2018-02-23T17:04:59Z</dcterms:created>
  <dcterms:modified xsi:type="dcterms:W3CDTF">2023-11-29T19:29:08Z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0x0101007C8A85FF56F1154789E85CA69F9A4515</vt:lpwstr>
  </property>
</Properties>
</file>