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7" r:id="rId5"/>
    <p:sldId id="268" r:id="rId6"/>
    <p:sldId id="269" r:id="rId7"/>
    <p:sldId id="271" r:id="rId8"/>
    <p:sldId id="272" r:id="rId9"/>
    <p:sldId id="274" r:id="rId10"/>
    <p:sldId id="273" r:id="rId11"/>
    <p:sldId id="275" r:id="rId12"/>
    <p:sldId id="276" r:id="rId13"/>
    <p:sldId id="277" r:id="rId14"/>
    <p:sldId id="278" r:id="rId15"/>
    <p:sldId id="302" r:id="rId16"/>
    <p:sldId id="279" r:id="rId17"/>
    <p:sldId id="303" r:id="rId18"/>
    <p:sldId id="270" r:id="rId19"/>
    <p:sldId id="291" r:id="rId20"/>
    <p:sldId id="301" r:id="rId21"/>
    <p:sldId id="304" r:id="rId22"/>
    <p:sldId id="289" r:id="rId23"/>
    <p:sldId id="290" r:id="rId24"/>
    <p:sldId id="286" r:id="rId25"/>
    <p:sldId id="287" r:id="rId26"/>
    <p:sldId id="288" r:id="rId27"/>
    <p:sldId id="281" r:id="rId28"/>
    <p:sldId id="282" r:id="rId29"/>
    <p:sldId id="283" r:id="rId30"/>
    <p:sldId id="284" r:id="rId31"/>
    <p:sldId id="285" r:id="rId32"/>
    <p:sldId id="292" r:id="rId33"/>
  </p:sldIdLst>
  <p:sldSz cx="12192000" cy="685800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1506960" y="2654640"/>
            <a:ext cx="77662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1506960" y="2654640"/>
            <a:ext cx="77662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-valencia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-valenci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1"/>
          <p:cNvGrpSpPr/>
          <p:nvPr/>
        </p:nvGrpSpPr>
        <p:grpSpPr>
          <a:xfrm>
            <a:off x="0" y="-8640"/>
            <a:ext cx="12191400" cy="6866640"/>
            <a:chOff x="0" y="-8640"/>
            <a:chExt cx="12191400" cy="6866640"/>
          </a:xfrm>
        </p:grpSpPr>
        <p:sp>
          <p:nvSpPr>
            <p:cNvPr id="25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720" y="-8640"/>
            <a:ext cx="12190680" cy="6866640"/>
            <a:chOff x="720" y="-8640"/>
            <a:chExt cx="1219068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720" y="720"/>
              <a:ext cx="842040" cy="56653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654640"/>
            <a:ext cx="77662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a-ES-valencia" sz="18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-valencia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-valencia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-valencia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-valencia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-valencia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-valencia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-valencia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0" y="-8640"/>
            <a:ext cx="12191400" cy="6866640"/>
            <a:chOff x="0" y="-8640"/>
            <a:chExt cx="12191400" cy="6866640"/>
          </a:xfrm>
        </p:grpSpPr>
        <p:sp>
          <p:nvSpPr>
            <p:cNvPr id="6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3" name="CustomShape 4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CustomShape 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CustomShape 6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10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11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1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a-ES-valencia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72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-valencia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-valencia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-valencia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-valencia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-valencia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-valencia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-valencia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pdsectorpublico@gva.es" TargetMode="External"/><Relationship Id="rId2" Type="http://schemas.openxmlformats.org/officeDocument/2006/relationships/hyperlink" Target="mailto:dpdgeneralitat@gva.es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ejodetransparencia.es/dam/jcr:77d11404-2f9a-45e6-be70-d6c96409acd5/C2_2015_limites_derecho_de_informacion.pdf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epd.es/sites/default/files/2019-12/guia-orientaciones-procedimientos-anonimizacion.pdf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nselltransparencia.gva.es/va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ejodetransparencia.es/dam/jcr:936f611d-e6f4-436f-bc3c-6e56a8e38779/C4_2015_firma_manuscrita.pdf" TargetMode="External"/><Relationship Id="rId2" Type="http://schemas.openxmlformats.org/officeDocument/2006/relationships/hyperlink" Target="http://www.consejodetransparencia.es/dam/jcr:9fafdf4d-1fc9-4c4b-a067-6a314c244341/C1_2015_%20AccesoRPT_retribuciones.pdf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gvaoberta.gva.es/es/incompatibilitats-dels-alts-carrecs" TargetMode="External"/><Relationship Id="rId2" Type="http://schemas.openxmlformats.org/officeDocument/2006/relationships/hyperlink" Target="https://www.uv.es/uvweb/transparencia-uv/es/personas/pdi/informacion-adicional/resoluciones-compatibilidad-1285924848638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gvaoberta.gva.es/es/consell-y-altos-cargo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dpdsectorpublico@gva.es" TargetMode="External"/><Relationship Id="rId2" Type="http://schemas.openxmlformats.org/officeDocument/2006/relationships/hyperlink" Target="mailto:dpdgeneralitat@gva.es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876438" y="764280"/>
            <a:ext cx="7872059" cy="356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9000"/>
          </a:bodyPr>
          <a:lstStyle/>
          <a:p>
            <a:pPr algn="r">
              <a:lnSpc>
                <a:spcPct val="100000"/>
              </a:lnSpc>
            </a:pPr>
            <a:r>
              <a:rPr lang="es-ES" sz="6000" spc="-1" dirty="0">
                <a:solidFill>
                  <a:srgbClr val="CE181E"/>
                </a:solidFill>
                <a:latin typeface="Trebuchet MS"/>
              </a:rPr>
              <a:t>PROTECCIÓN DE DATOS COMO LÍMITE A LA TRANSPARENCIA</a:t>
            </a:r>
            <a:endParaRPr lang="ca-ES-valencia" sz="6000" b="0" strike="noStrike" spc="-1" dirty="0">
              <a:solidFill>
                <a:srgbClr val="CE181E"/>
              </a:solid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1237680" y="4131360"/>
            <a:ext cx="7320693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r">
              <a:lnSpc>
                <a:spcPct val="100000"/>
              </a:lnSpc>
              <a:spcBef>
                <a:spcPts val="1001"/>
              </a:spcBef>
            </a:pPr>
            <a:endParaRPr lang="ca-ES-valencia" spc="-1" dirty="0">
              <a:solidFill>
                <a:srgbClr val="808080"/>
              </a:solidFill>
              <a:latin typeface="Trebuchet MS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lang="ca-ES-valencia" sz="1800" b="1" strike="noStrike" spc="-1" dirty="0" err="1">
                <a:solidFill>
                  <a:srgbClr val="808080"/>
                </a:solidFill>
                <a:latin typeface="Trebuchet MS"/>
              </a:rPr>
              <a:t>Delegación</a:t>
            </a:r>
            <a:r>
              <a:rPr lang="ca-ES-valencia" sz="1800" b="1" strike="noStrike" spc="-1" dirty="0">
                <a:solidFill>
                  <a:srgbClr val="808080"/>
                </a:solidFill>
                <a:latin typeface="Trebuchet MS"/>
              </a:rPr>
              <a:t> de </a:t>
            </a:r>
            <a:r>
              <a:rPr lang="ca-ES-valencia" sz="1800" b="1" strike="noStrike" spc="-1" dirty="0" err="1">
                <a:solidFill>
                  <a:srgbClr val="808080"/>
                </a:solidFill>
                <a:latin typeface="Trebuchet MS"/>
              </a:rPr>
              <a:t>Protección</a:t>
            </a:r>
            <a:r>
              <a:rPr lang="ca-ES-valencia" sz="1800" b="1" strike="noStrike" spc="-1" dirty="0">
                <a:solidFill>
                  <a:srgbClr val="808080"/>
                </a:solidFill>
                <a:latin typeface="Trebuchet MS"/>
              </a:rPr>
              <a:t> de </a:t>
            </a:r>
            <a:r>
              <a:rPr lang="ca-ES-valencia" sz="1800" b="1" strike="noStrike" spc="-1" dirty="0" err="1">
                <a:solidFill>
                  <a:srgbClr val="808080"/>
                </a:solidFill>
                <a:latin typeface="Trebuchet MS"/>
              </a:rPr>
              <a:t>Datos</a:t>
            </a:r>
            <a:r>
              <a:rPr lang="ca-ES-valencia" sz="1800" b="1" strike="noStrike" spc="-1" dirty="0">
                <a:solidFill>
                  <a:srgbClr val="808080"/>
                </a:solidFill>
                <a:latin typeface="Trebuchet MS"/>
              </a:rPr>
              <a:t> de la Generalitat</a:t>
            </a: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lang="ca-ES-valencia" b="1" spc="-1" dirty="0">
                <a:solidFill>
                  <a:srgbClr val="808080"/>
                </a:solidFill>
                <a:latin typeface="Trebuchet MS"/>
                <a:hlinkClick r:id="rId2"/>
              </a:rPr>
              <a:t>dpdgeneralitat@gva.es</a:t>
            </a:r>
            <a:endParaRPr lang="ca-ES-valencia" b="1" spc="-1" dirty="0">
              <a:solidFill>
                <a:srgbClr val="808080"/>
              </a:solidFill>
              <a:latin typeface="Trebuchet MS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lang="ca-ES-valencia" sz="1800" b="1" strike="noStrike" spc="-1" dirty="0">
                <a:solidFill>
                  <a:srgbClr val="808080"/>
                </a:solidFill>
                <a:latin typeface="Trebuchet MS"/>
                <a:hlinkClick r:id="rId3"/>
              </a:rPr>
              <a:t>dpdse</a:t>
            </a:r>
            <a:r>
              <a:rPr lang="ca-ES-valencia" b="1" spc="-1" dirty="0">
                <a:solidFill>
                  <a:srgbClr val="808080"/>
                </a:solidFill>
                <a:latin typeface="Trebuchet MS"/>
                <a:hlinkClick r:id="rId3"/>
              </a:rPr>
              <a:t>ctorpublico@gva.es</a:t>
            </a:r>
            <a:endParaRPr lang="ca-ES-valencia" b="1" spc="-1" dirty="0">
              <a:solidFill>
                <a:srgbClr val="808080"/>
              </a:solidFill>
              <a:latin typeface="Trebuchet MS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endParaRPr lang="ca-ES-valencia" sz="1800" b="1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</p:txBody>
      </p:sp>
      <p:pic>
        <p:nvPicPr>
          <p:cNvPr id="111" name="Imagen 1"/>
          <p:cNvPicPr/>
          <p:nvPr/>
        </p:nvPicPr>
        <p:blipFill>
          <a:blip r:embed="rId4"/>
          <a:stretch/>
        </p:blipFill>
        <p:spPr>
          <a:xfrm>
            <a:off x="-115560" y="5323320"/>
            <a:ext cx="2705760" cy="1641600"/>
          </a:xfrm>
          <a:prstGeom prst="rect">
            <a:avLst/>
          </a:prstGeom>
          <a:ln>
            <a:noFill/>
          </a:ln>
        </p:spPr>
      </p:pic>
      <p:pic>
        <p:nvPicPr>
          <p:cNvPr id="112" name="Imagen 4"/>
          <p:cNvPicPr/>
          <p:nvPr/>
        </p:nvPicPr>
        <p:blipFill>
          <a:blip r:embed="rId5"/>
          <a:stretch/>
        </p:blipFill>
        <p:spPr>
          <a:xfrm>
            <a:off x="2455920" y="5415840"/>
            <a:ext cx="2817000" cy="1456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LÍMITES: </a:t>
            </a:r>
            <a:r>
              <a:rPr lang="ca-ES-valencia" sz="3600" b="0" strike="noStrike" spc="-1" dirty="0" err="1">
                <a:solidFill>
                  <a:srgbClr val="4A66AC"/>
                </a:solidFill>
                <a:latin typeface="Trebuchet MS"/>
              </a:rPr>
              <a:t>Protección</a:t>
            </a: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 de </a:t>
            </a:r>
            <a:r>
              <a:rPr lang="ca-ES-valencia" sz="3600" b="0" strike="noStrike" spc="-1" dirty="0" err="1">
                <a:solidFill>
                  <a:srgbClr val="4A66AC"/>
                </a:solidFill>
                <a:latin typeface="Trebuchet MS"/>
              </a:rPr>
              <a:t>datos</a:t>
            </a: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 Art.15.1</a:t>
            </a:r>
            <a:endParaRPr lang="ca-ES-valencia" sz="3600" b="0" strike="noStrike" spc="-1" dirty="0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677160" y="1304817"/>
            <a:ext cx="8596080" cy="51576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800" b="1" strike="noStrike" spc="-1" dirty="0">
                <a:solidFill>
                  <a:srgbClr val="FF0000"/>
                </a:solidFill>
                <a:latin typeface="Trebuchet MS"/>
              </a:rPr>
              <a:t>Si la información contiene datos especialmente protegidos:</a:t>
            </a:r>
            <a:endParaRPr lang="es-ES" sz="1800" b="1" strike="noStrike" spc="-1" dirty="0">
              <a:solidFill>
                <a:srgbClr val="FF0000"/>
              </a:solidFill>
              <a:latin typeface="Arial"/>
            </a:endParaRPr>
          </a:p>
          <a:p>
            <a:pPr marL="743040" lvl="1" indent="-2851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Ideología, afiliación sindical, religión y creencias: El acceso o publicación se puede autorizar:</a:t>
            </a:r>
            <a:endParaRPr lang="es-ES" b="0" strike="noStrike" spc="-1" dirty="0">
              <a:latin typeface="Arial"/>
            </a:endParaRPr>
          </a:p>
          <a:p>
            <a:pPr marL="1143000" lvl="2" indent="-2278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Consentimiento expreso y por escrito del afectado</a:t>
            </a:r>
            <a:endParaRPr lang="es-ES" b="0" strike="noStrike" spc="-1" dirty="0">
              <a:latin typeface="Arial"/>
            </a:endParaRPr>
          </a:p>
          <a:p>
            <a:pPr marL="1143000" lvl="2" indent="-2278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El  afectado hubiese hecho manifiestamente públicos los datos con anterioridad a que se solicitase el acceso.</a:t>
            </a:r>
            <a:endParaRPr lang="es-ES" b="0" strike="noStrike" spc="-1" dirty="0">
              <a:latin typeface="Arial"/>
            </a:endParaRPr>
          </a:p>
          <a:p>
            <a:pPr marL="1600200" lvl="3" indent="-2278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Requiere un comportamiento subjetivo previo del titular de los datos que de modo claro y evidente haya hecho públicos esos datos especialmente protegidos. Ej.: Político, secretario general de un sindicato u obispo.</a:t>
            </a:r>
            <a:endParaRPr lang="es-ES" b="0" strike="noStrike" spc="-1" dirty="0">
              <a:latin typeface="Arial"/>
            </a:endParaRPr>
          </a:p>
          <a:p>
            <a:pPr marL="743040" lvl="1" indent="-2851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Origen racial, a la salud y a la vida </a:t>
            </a:r>
            <a:r>
              <a:rPr lang="es-ES" spc="-1" dirty="0">
                <a:solidFill>
                  <a:srgbClr val="404040"/>
                </a:solidFill>
                <a:latin typeface="Trebuchet MS"/>
              </a:rPr>
              <a:t>sexual, datos genéticos o biométricos, </a:t>
            </a: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o datos relativos a la comisión de infracciones penales o administrativas que no conllevasen la amonestación pública al infractor:</a:t>
            </a:r>
            <a:endParaRPr lang="es-ES" b="0" strike="noStrike" spc="-1" dirty="0">
              <a:latin typeface="Arial"/>
            </a:endParaRPr>
          </a:p>
          <a:p>
            <a:pPr marL="1143000" lvl="2" indent="-2278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Consentimiento expreso</a:t>
            </a:r>
            <a:endParaRPr lang="es-ES" b="0" strike="noStrike" spc="-1" dirty="0">
              <a:latin typeface="Arial"/>
            </a:endParaRPr>
          </a:p>
          <a:p>
            <a:pPr marL="1143000" lvl="2" indent="-2278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Autorizado por ley</a:t>
            </a:r>
            <a:endParaRPr lang="es-ES" b="0" strike="noStrike" spc="-1" dirty="0">
              <a:latin typeface="Arial"/>
            </a:endParaRPr>
          </a:p>
          <a:p>
            <a:pPr marL="743040" lvl="1" indent="-2851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Categorías especiales de datos personales: art. 9 RGPD / 9 y 10 LOPDGDD.</a:t>
            </a:r>
            <a:endParaRPr lang="es-ES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s-ES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600" b="0" strike="noStrike" spc="-1" dirty="0">
              <a:latin typeface="Arial"/>
            </a:endParaRPr>
          </a:p>
        </p:txBody>
      </p:sp>
      <p:pic>
        <p:nvPicPr>
          <p:cNvPr id="188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189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LÍMITES: </a:t>
            </a:r>
            <a:r>
              <a:rPr lang="ca-ES-valencia" sz="3600" b="0" strike="noStrike" spc="-1" dirty="0" err="1">
                <a:solidFill>
                  <a:srgbClr val="4A66AC"/>
                </a:solidFill>
                <a:latin typeface="Trebuchet MS"/>
              </a:rPr>
              <a:t>Protección</a:t>
            </a: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 de </a:t>
            </a:r>
            <a:r>
              <a:rPr lang="ca-ES-valencia" sz="3600" b="0" strike="noStrike" spc="-1" dirty="0" err="1">
                <a:solidFill>
                  <a:srgbClr val="4A66AC"/>
                </a:solidFill>
                <a:latin typeface="Trebuchet MS"/>
              </a:rPr>
              <a:t>datos</a:t>
            </a: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 Art.15.2</a:t>
            </a:r>
            <a:endParaRPr lang="ca-ES-valencia" sz="3600" b="0" strike="noStrike" spc="-1" dirty="0"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677160" y="1644120"/>
            <a:ext cx="8596080" cy="439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000" b="1" strike="noStrike" spc="-1" dirty="0">
                <a:solidFill>
                  <a:srgbClr val="FF0000"/>
                </a:solidFill>
                <a:latin typeface="Trebuchet MS"/>
              </a:rPr>
              <a:t>Si la información contiene datos meramente identificativos relacionados con la organización, funcionamiento o actividad pública del órgano:</a:t>
            </a:r>
            <a:endParaRPr lang="es-ES" sz="2000" b="1" strike="noStrike" spc="-1" dirty="0">
              <a:solidFill>
                <a:srgbClr val="FF0000"/>
              </a:solidFill>
              <a:latin typeface="Arial"/>
            </a:endParaRPr>
          </a:p>
          <a:p>
            <a:pPr marL="743040" lvl="1" indent="-285120" algn="just"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000" spc="-1" dirty="0"/>
              <a:t>Estos datos se limitan única y exclusivamente a los siguientes: </a:t>
            </a:r>
            <a:r>
              <a:rPr lang="es-ES" sz="2000" u="sng" spc="-1" dirty="0"/>
              <a:t>nombre y apellidos, funciones o puestos desempeñados, dirección postal o electrónica, teléfono y número de fax profesionales</a:t>
            </a:r>
            <a:r>
              <a:rPr lang="es-ES" sz="2000" spc="-1" dirty="0"/>
              <a:t>.</a:t>
            </a: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Se concederá el acceso salvo que prevalezca la protección de datos personales u otros derechos constitucionalmente protegidos sobre el interés público.</a:t>
            </a: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Ejemplo: prevalece el derecho a la protección de datos en supuestos de publicación de datos de </a:t>
            </a:r>
            <a:r>
              <a:rPr lang="es-ES" sz="2000" spc="-1" dirty="0">
                <a:solidFill>
                  <a:srgbClr val="404040"/>
                </a:solidFill>
                <a:latin typeface="Trebuchet MS"/>
              </a:rPr>
              <a:t>personas en situación de protección especial (víctimas de violencia de genero, amenaza terrorista o situaciones similares)</a:t>
            </a:r>
            <a:endParaRPr lang="es-E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600" b="0" strike="noStrike" spc="-1" dirty="0">
              <a:latin typeface="Arial"/>
            </a:endParaRPr>
          </a:p>
        </p:txBody>
      </p:sp>
      <p:pic>
        <p:nvPicPr>
          <p:cNvPr id="192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193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LÍMITES: </a:t>
            </a:r>
            <a:r>
              <a:rPr lang="ca-ES-valencia" sz="3600" b="0" strike="noStrike" spc="-1" dirty="0" err="1">
                <a:solidFill>
                  <a:srgbClr val="4A66AC"/>
                </a:solidFill>
                <a:latin typeface="Trebuchet MS"/>
              </a:rPr>
              <a:t>Protección</a:t>
            </a: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 de </a:t>
            </a:r>
            <a:r>
              <a:rPr lang="ca-ES-valencia" sz="3600" b="0" strike="noStrike" spc="-1" dirty="0" err="1">
                <a:solidFill>
                  <a:srgbClr val="4A66AC"/>
                </a:solidFill>
                <a:latin typeface="Trebuchet MS"/>
              </a:rPr>
              <a:t>datos</a:t>
            </a: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 Art 15.3</a:t>
            </a:r>
            <a:endParaRPr lang="ca-ES-valencia" sz="3600" b="0" strike="noStrike" spc="-1" dirty="0"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677160" y="1644119"/>
            <a:ext cx="8596080" cy="479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7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</a:pPr>
            <a:r>
              <a:rPr lang="es-ES" sz="1800" b="1" strike="noStrike" spc="-1" dirty="0">
                <a:solidFill>
                  <a:srgbClr val="FF0000"/>
                </a:solidFill>
                <a:latin typeface="Trebuchet MS"/>
              </a:rPr>
              <a:t>Cuando la información solicitada no contuviera ni datos especialmente protegidos ni datos meramente identificativos:</a:t>
            </a:r>
          </a:p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pc="-1" dirty="0">
                <a:solidFill>
                  <a:srgbClr val="404040"/>
                </a:solidFill>
                <a:latin typeface="Trebuchet MS"/>
              </a:rPr>
              <a:t>E</a:t>
            </a: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l órgano al que se dirija la solicitud concederá el acceso previa </a:t>
            </a:r>
            <a:r>
              <a:rPr lang="es-ES" sz="1800" b="1" u="sng" strike="noStrike" spc="-1" dirty="0">
                <a:solidFill>
                  <a:srgbClr val="404040"/>
                </a:solidFill>
                <a:latin typeface="Trebuchet MS"/>
              </a:rPr>
              <a:t>ponderación suficientemente razonada</a:t>
            </a: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 del interés público en la divulgación de la información y los derechos de los afectados cuyos datos aparezcan en la información solicitada, en particular su derecho fundamental a la protección de datos de carácter personal.</a:t>
            </a:r>
            <a:endParaRPr lang="es-ES" sz="18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800" b="1" strike="noStrike" spc="-1" dirty="0">
                <a:solidFill>
                  <a:srgbClr val="404040"/>
                </a:solidFill>
                <a:latin typeface="Trebuchet MS"/>
              </a:rPr>
              <a:t>Doble test:</a:t>
            </a:r>
            <a:endParaRPr lang="es-ES" sz="1800" b="1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600" b="0" strike="noStrike" spc="-1" dirty="0">
                <a:solidFill>
                  <a:srgbClr val="404040"/>
                </a:solidFill>
                <a:latin typeface="Trebuchet MS"/>
              </a:rPr>
              <a:t>TEST DE DAÑOS: Determinar si realmente se ha producido una injerencia en el derecho a la vida privada (derecho a la protección de datos)</a:t>
            </a:r>
            <a:endParaRPr lang="es-ES" sz="1600" b="0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600" b="0" strike="noStrike" spc="-1" dirty="0">
                <a:solidFill>
                  <a:srgbClr val="404040"/>
                </a:solidFill>
                <a:latin typeface="Trebuchet MS"/>
              </a:rPr>
              <a:t>TEST DE PONDERACIÓN:</a:t>
            </a:r>
            <a:endParaRPr lang="es-ES" sz="16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600" b="0" strike="noStrike" spc="-1" dirty="0">
                <a:solidFill>
                  <a:srgbClr val="404040"/>
                </a:solidFill>
                <a:latin typeface="Trebuchet MS"/>
              </a:rPr>
              <a:t>Ponderar la injerencia con el interés público: si la intromisión se halla prevista por una ley o bien la Ley clasifica la información.</a:t>
            </a:r>
            <a:endParaRPr lang="es-ES" sz="16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600" b="0" strike="noStrike" spc="-1" dirty="0">
                <a:solidFill>
                  <a:srgbClr val="404040"/>
                </a:solidFill>
                <a:latin typeface="Trebuchet MS"/>
              </a:rPr>
              <a:t>Juicio de proporcionalidad al amparo del principio de necesidad de la medida en una sociedad democrática: idónea, necesaria y proporcional.</a:t>
            </a:r>
            <a:endParaRPr lang="es-ES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s-E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400" b="0" strike="noStrike" spc="-1" dirty="0">
              <a:latin typeface="Arial"/>
            </a:endParaRPr>
          </a:p>
        </p:txBody>
      </p:sp>
      <p:pic>
        <p:nvPicPr>
          <p:cNvPr id="196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197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2800" b="0" strike="noStrike" spc="-1" dirty="0">
                <a:solidFill>
                  <a:srgbClr val="4A66AC"/>
                </a:solidFill>
                <a:latin typeface="Trebuchet MS"/>
              </a:rPr>
              <a:t>LÍMITES: </a:t>
            </a:r>
            <a:r>
              <a:rPr lang="ca-ES-valencia" sz="2800" b="0" strike="noStrike" spc="-1" dirty="0" err="1">
                <a:solidFill>
                  <a:srgbClr val="4A66AC"/>
                </a:solidFill>
                <a:latin typeface="Trebuchet MS"/>
              </a:rPr>
              <a:t>Protección</a:t>
            </a:r>
            <a:r>
              <a:rPr lang="ca-ES-valencia" sz="2800" b="0" strike="noStrike" spc="-1" dirty="0">
                <a:solidFill>
                  <a:srgbClr val="4A66AC"/>
                </a:solidFill>
                <a:latin typeface="Trebuchet MS"/>
              </a:rPr>
              <a:t> de </a:t>
            </a:r>
            <a:r>
              <a:rPr lang="ca-ES-valencia" sz="2800" b="0" strike="noStrike" spc="-1" dirty="0" err="1">
                <a:solidFill>
                  <a:srgbClr val="4A66AC"/>
                </a:solidFill>
                <a:latin typeface="Trebuchet MS"/>
              </a:rPr>
              <a:t>datos</a:t>
            </a:r>
            <a:endParaRPr lang="ca-ES-valencia" sz="2800" b="0" strike="noStrike" spc="-1" dirty="0"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677160" y="1253447"/>
            <a:ext cx="8596080" cy="47873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 lnSpcReduction="10000"/>
          </a:bodyPr>
          <a:lstStyle/>
          <a:p>
            <a:pPr marL="7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</a:pPr>
            <a:r>
              <a:rPr lang="es-ES" b="0" strike="noStrike" spc="-1" dirty="0">
                <a:solidFill>
                  <a:srgbClr val="FF0000"/>
                </a:solidFill>
                <a:latin typeface="Trebuchet MS"/>
              </a:rPr>
              <a:t>CRITERIOS DE PONDERACIÓN (ART. 15.3):</a:t>
            </a:r>
            <a:endParaRPr lang="es-ES" b="0" strike="noStrike" spc="-1" dirty="0">
              <a:solidFill>
                <a:srgbClr val="FF0000"/>
              </a:solidFill>
              <a:latin typeface="Arial"/>
            </a:endParaRPr>
          </a:p>
          <a:p>
            <a:pPr marL="457920" lvl="1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</a:pP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a) </a:t>
            </a:r>
            <a:r>
              <a:rPr lang="es-ES" b="0" strike="noStrike" spc="-1" dirty="0">
                <a:solidFill>
                  <a:srgbClr val="FF0000"/>
                </a:solidFill>
                <a:latin typeface="Trebuchet MS"/>
              </a:rPr>
              <a:t>El menor perjuicio a los afectados derivado del transcurso de los plazos establecidos en el artículo 57 de la Ley 16/1985</a:t>
            </a: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, de 25 de junio, del Patrimonio Histórico Español: consentimiento expreso de los afectados o hasta que haya transcurrido un plazo de veinticinco años desde su muerte, si su fecha es conocida o, en otro caso, de cincuenta años, a partir de la fecha de los documentos.</a:t>
            </a:r>
            <a:endParaRPr lang="es-ES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Precepto anticuado e ineficaz: Ej. Información genética.</a:t>
            </a:r>
            <a:endParaRPr lang="es-ES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Interpretación de la AEPD: “Como no es posible determinar si la persona respecto de la que se solicitan datos, ha fallecido o no, será de aplicación el último apartado del precepto citado. Por ello habrá que computar si han transcurrido cincuenta años desde la fecha del documento”.</a:t>
            </a:r>
            <a:endParaRPr lang="es-ES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Otras cuestiones: ¿Tiene la AAPP algún deber de diligencia en la localización del afectado?¿Es un criterio aplicable a cualquier información disponible para una AAPP?</a:t>
            </a:r>
            <a:endParaRPr lang="es-ES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400" b="0" strike="noStrike" spc="-1" dirty="0">
              <a:latin typeface="Arial"/>
            </a:endParaRPr>
          </a:p>
        </p:txBody>
      </p:sp>
      <p:pic>
        <p:nvPicPr>
          <p:cNvPr id="200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01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2800" b="0" strike="noStrike" spc="-1" dirty="0">
                <a:solidFill>
                  <a:srgbClr val="4A66AC"/>
                </a:solidFill>
                <a:latin typeface="Trebuchet MS"/>
              </a:rPr>
              <a:t>LÍMITES: </a:t>
            </a:r>
            <a:r>
              <a:rPr lang="ca-ES-valencia" sz="2800" b="0" strike="noStrike" spc="-1" dirty="0" err="1">
                <a:solidFill>
                  <a:srgbClr val="4A66AC"/>
                </a:solidFill>
                <a:latin typeface="Trebuchet MS"/>
              </a:rPr>
              <a:t>Protección</a:t>
            </a:r>
            <a:r>
              <a:rPr lang="ca-ES-valencia" sz="2800" b="0" strike="noStrike" spc="-1" dirty="0">
                <a:solidFill>
                  <a:srgbClr val="4A66AC"/>
                </a:solidFill>
                <a:latin typeface="Trebuchet MS"/>
              </a:rPr>
              <a:t> de </a:t>
            </a:r>
            <a:r>
              <a:rPr lang="ca-ES-valencia" sz="2800" b="0" strike="noStrike" spc="-1" dirty="0" err="1">
                <a:solidFill>
                  <a:srgbClr val="4A66AC"/>
                </a:solidFill>
                <a:latin typeface="Trebuchet MS"/>
              </a:rPr>
              <a:t>datos</a:t>
            </a:r>
            <a:endParaRPr lang="ca-ES-valencia" sz="2800" b="0" strike="noStrike" spc="-1" dirty="0"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677160" y="1253447"/>
            <a:ext cx="8596080" cy="47873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/>
          </a:bodyPr>
          <a:lstStyle/>
          <a:p>
            <a:pPr marL="7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</a:pPr>
            <a:r>
              <a:rPr lang="es-ES" sz="2000" b="0" strike="noStrike" spc="-1" dirty="0">
                <a:solidFill>
                  <a:srgbClr val="FF0000"/>
                </a:solidFill>
                <a:latin typeface="Trebuchet MS"/>
              </a:rPr>
              <a:t>CRITERIOS DE PONDERACIÓN (ART. 15.3):</a:t>
            </a:r>
            <a:endParaRPr lang="es-ES" sz="2000" b="0" strike="noStrike" spc="-1" dirty="0">
              <a:solidFill>
                <a:srgbClr val="FF0000"/>
              </a:solidFill>
              <a:latin typeface="Arial"/>
            </a:endParaRPr>
          </a:p>
          <a:p>
            <a:pPr marL="457920" lvl="1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</a:pP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b) La justificación por los solicitantes de su petición en el </a:t>
            </a:r>
            <a:r>
              <a:rPr lang="es-ES" sz="2000" b="0" strike="noStrike" spc="-1" dirty="0">
                <a:solidFill>
                  <a:srgbClr val="FF0000"/>
                </a:solidFill>
                <a:latin typeface="Trebuchet MS"/>
              </a:rPr>
              <a:t>ejercicio de un derecho </a:t>
            </a: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o el hecho de que tengan la </a:t>
            </a:r>
            <a:r>
              <a:rPr lang="es-ES" sz="2000" b="0" strike="noStrike" spc="-1" dirty="0">
                <a:solidFill>
                  <a:srgbClr val="FF0000"/>
                </a:solidFill>
                <a:latin typeface="Trebuchet MS"/>
              </a:rPr>
              <a:t>condición de investigadores </a:t>
            </a: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y motiven el acceso en fines históricos, científicos o estadísticos.</a:t>
            </a:r>
            <a:endParaRPr lang="es-ES" sz="20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¿Qué es un investigador?</a:t>
            </a:r>
            <a:endParaRPr lang="es-ES" sz="2000" b="0" strike="noStrike" spc="-1" dirty="0">
              <a:latin typeface="Arial"/>
            </a:endParaRPr>
          </a:p>
          <a:p>
            <a:pPr marL="1600200" lvl="3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Art. 13 Ley 14/2011, de la Ciencia, la Tecnología y la Innovación: “el que, estando en posesión de la titulación exigida en cada caso, lleva a cabo una actividad investigador”. Titulación habilitante.</a:t>
            </a:r>
            <a:endParaRPr lang="es-ES" sz="2000" b="0" strike="noStrike" spc="-1" dirty="0">
              <a:latin typeface="Arial"/>
            </a:endParaRPr>
          </a:p>
          <a:p>
            <a:pPr marL="1600200" lvl="3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Art. 20.1 b) de la CE: la producción y creación literaria, artística, científica y técnica es un derecho de TODOS.</a:t>
            </a:r>
            <a:endParaRPr lang="es-ES" sz="20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Motivación</a:t>
            </a:r>
            <a:endParaRPr lang="es-E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400" b="0" strike="noStrike" spc="-1" dirty="0">
              <a:latin typeface="Arial"/>
            </a:endParaRPr>
          </a:p>
        </p:txBody>
      </p:sp>
      <p:pic>
        <p:nvPicPr>
          <p:cNvPr id="200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01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99097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2800" b="0" strike="noStrike" spc="-1" dirty="0">
                <a:solidFill>
                  <a:srgbClr val="4A66AC"/>
                </a:solidFill>
                <a:latin typeface="Trebuchet MS"/>
              </a:rPr>
              <a:t>LÍMITES: </a:t>
            </a:r>
            <a:r>
              <a:rPr lang="ca-ES-valencia" sz="2800" b="0" strike="noStrike" spc="-1" dirty="0" err="1">
                <a:solidFill>
                  <a:srgbClr val="4A66AC"/>
                </a:solidFill>
                <a:latin typeface="Trebuchet MS"/>
              </a:rPr>
              <a:t>Protección</a:t>
            </a:r>
            <a:r>
              <a:rPr lang="ca-ES-valencia" sz="2800" b="0" strike="noStrike" spc="-1" dirty="0">
                <a:solidFill>
                  <a:srgbClr val="4A66AC"/>
                </a:solidFill>
                <a:latin typeface="Trebuchet MS"/>
              </a:rPr>
              <a:t> de </a:t>
            </a:r>
            <a:r>
              <a:rPr lang="ca-ES-valencia" sz="2800" b="0" strike="noStrike" spc="-1" dirty="0" err="1">
                <a:solidFill>
                  <a:srgbClr val="4A66AC"/>
                </a:solidFill>
                <a:latin typeface="Trebuchet MS"/>
              </a:rPr>
              <a:t>datos</a:t>
            </a:r>
            <a:endParaRPr lang="ca-ES-valencia" sz="2800" b="0" strike="noStrike" spc="-1" dirty="0"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677160" y="1644120"/>
            <a:ext cx="8596080" cy="439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500"/>
          </a:bodyPr>
          <a:lstStyle/>
          <a:p>
            <a:pPr marL="7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</a:pPr>
            <a:r>
              <a:rPr lang="es-ES" sz="2100" b="0" strike="noStrike" spc="-1" dirty="0">
                <a:solidFill>
                  <a:srgbClr val="FF0000"/>
                </a:solidFill>
                <a:latin typeface="Trebuchet MS"/>
              </a:rPr>
              <a:t>CRITERIOS DE PONDERACIÓN (ART. 15.3):</a:t>
            </a:r>
            <a:endParaRPr lang="es-ES" sz="2100" b="0" strike="noStrike" spc="-1" dirty="0">
              <a:solidFill>
                <a:srgbClr val="FF0000"/>
              </a:solidFill>
              <a:latin typeface="Arial"/>
            </a:endParaRPr>
          </a:p>
          <a:p>
            <a:pPr marL="457920" lvl="1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</a:pPr>
            <a:r>
              <a:rPr lang="es-ES" sz="2100" b="0" strike="noStrike" spc="-1" dirty="0">
                <a:solidFill>
                  <a:srgbClr val="404040"/>
                </a:solidFill>
                <a:latin typeface="Trebuchet MS"/>
              </a:rPr>
              <a:t>c) El </a:t>
            </a:r>
            <a:r>
              <a:rPr lang="es-ES" sz="2100" b="0" strike="noStrike" spc="-1" dirty="0">
                <a:solidFill>
                  <a:srgbClr val="FF0000"/>
                </a:solidFill>
                <a:latin typeface="Trebuchet MS"/>
              </a:rPr>
              <a:t>menor perjuicio de los derechos de los afectados </a:t>
            </a:r>
            <a:r>
              <a:rPr lang="es-ES" sz="2100" b="0" strike="noStrike" spc="-1" dirty="0">
                <a:solidFill>
                  <a:srgbClr val="404040"/>
                </a:solidFill>
                <a:latin typeface="Trebuchet MS"/>
              </a:rPr>
              <a:t>en caso de que los documentos únicamente contuviesen datos de carácter meramente identificativo de aquéllos.</a:t>
            </a:r>
            <a:endParaRPr lang="es-ES" sz="21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100" b="0" strike="noStrike" spc="-1" dirty="0">
                <a:solidFill>
                  <a:srgbClr val="404040"/>
                </a:solidFill>
                <a:latin typeface="Trebuchet MS"/>
              </a:rPr>
              <a:t>¿Cuál es el menor perjuicio si se ceden o publican nombre y apellidos? Basta introducir estos datos en un buscador para generar un perfil.</a:t>
            </a:r>
            <a:endParaRPr lang="es-ES" sz="21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100" b="0" strike="noStrike" spc="-1" dirty="0">
                <a:solidFill>
                  <a:srgbClr val="404040"/>
                </a:solidFill>
                <a:latin typeface="Trebuchet MS"/>
              </a:rPr>
              <a:t>Menor perjuicio va a consistir en aplicar técnicas de </a:t>
            </a:r>
            <a:r>
              <a:rPr lang="es-ES" sz="2100" b="0" strike="noStrike" spc="-1" dirty="0" err="1">
                <a:solidFill>
                  <a:srgbClr val="404040"/>
                </a:solidFill>
                <a:latin typeface="Trebuchet MS"/>
              </a:rPr>
              <a:t>anonimización</a:t>
            </a:r>
            <a:r>
              <a:rPr lang="es-ES" sz="2100" b="0" strike="noStrike" spc="-1" dirty="0">
                <a:solidFill>
                  <a:srgbClr val="404040"/>
                </a:solidFill>
                <a:latin typeface="Trebuchet MS"/>
              </a:rPr>
              <a:t>.</a:t>
            </a:r>
            <a:endParaRPr lang="es-ES" sz="2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400" b="0" strike="noStrike" spc="-1" dirty="0">
              <a:latin typeface="Arial"/>
            </a:endParaRPr>
          </a:p>
        </p:txBody>
      </p:sp>
      <p:pic>
        <p:nvPicPr>
          <p:cNvPr id="204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05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2800" b="0" strike="noStrike" spc="-1" dirty="0">
                <a:solidFill>
                  <a:srgbClr val="4A66AC"/>
                </a:solidFill>
                <a:latin typeface="Trebuchet MS"/>
              </a:rPr>
              <a:t>LÍMITES: </a:t>
            </a:r>
            <a:r>
              <a:rPr lang="ca-ES-valencia" sz="2800" b="0" strike="noStrike" spc="-1" dirty="0" err="1">
                <a:solidFill>
                  <a:srgbClr val="4A66AC"/>
                </a:solidFill>
                <a:latin typeface="Trebuchet MS"/>
              </a:rPr>
              <a:t>Protección</a:t>
            </a:r>
            <a:r>
              <a:rPr lang="ca-ES-valencia" sz="2800" b="0" strike="noStrike" spc="-1" dirty="0">
                <a:solidFill>
                  <a:srgbClr val="4A66AC"/>
                </a:solidFill>
                <a:latin typeface="Trebuchet MS"/>
              </a:rPr>
              <a:t> de </a:t>
            </a:r>
            <a:r>
              <a:rPr lang="ca-ES-valencia" sz="2800" b="0" strike="noStrike" spc="-1" dirty="0" err="1">
                <a:solidFill>
                  <a:srgbClr val="4A66AC"/>
                </a:solidFill>
                <a:latin typeface="Trebuchet MS"/>
              </a:rPr>
              <a:t>datos</a:t>
            </a:r>
            <a:endParaRPr lang="ca-ES-valencia" sz="2800" b="0" strike="noStrike" spc="-1" dirty="0"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677160" y="1644120"/>
            <a:ext cx="8596080" cy="439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500" lnSpcReduction="10000"/>
          </a:bodyPr>
          <a:lstStyle/>
          <a:p>
            <a:pPr marL="7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</a:pPr>
            <a:r>
              <a:rPr lang="es-ES" sz="2100" b="0" strike="noStrike" spc="-1" dirty="0">
                <a:solidFill>
                  <a:srgbClr val="FF0000"/>
                </a:solidFill>
                <a:latin typeface="Trebuchet MS"/>
              </a:rPr>
              <a:t>CRITERIOS DE PONDERACIÓN (ART. 15.3):</a:t>
            </a:r>
            <a:endParaRPr lang="es-ES" sz="2100" b="0" strike="noStrike" spc="-1" dirty="0">
              <a:solidFill>
                <a:srgbClr val="FF0000"/>
              </a:solidFill>
              <a:latin typeface="Arial"/>
            </a:endParaRPr>
          </a:p>
          <a:p>
            <a:pPr marL="457920" lvl="1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</a:pPr>
            <a:r>
              <a:rPr lang="es-ES" sz="2100" b="0" strike="noStrike" spc="-1" dirty="0">
                <a:solidFill>
                  <a:srgbClr val="404040"/>
                </a:solidFill>
                <a:latin typeface="Trebuchet MS"/>
              </a:rPr>
              <a:t>d) </a:t>
            </a:r>
            <a:r>
              <a:rPr lang="es-ES" sz="2100" b="0" strike="noStrike" spc="-1" dirty="0">
                <a:solidFill>
                  <a:srgbClr val="FF0000"/>
                </a:solidFill>
                <a:latin typeface="Trebuchet MS"/>
              </a:rPr>
              <a:t>La mayor garantía de los derechos de los afectados en caso de que los datos contenidos en el documento puedan afectar a su intimidad o a su seguridad, o se refieran a menores de edad</a:t>
            </a:r>
            <a:r>
              <a:rPr lang="es-ES" sz="2100" b="0" strike="noStrike" spc="-1" dirty="0">
                <a:solidFill>
                  <a:srgbClr val="404040"/>
                </a:solidFill>
                <a:latin typeface="Trebuchet MS"/>
              </a:rPr>
              <a:t>.</a:t>
            </a:r>
            <a:endParaRPr lang="es-ES" sz="21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100" b="0" strike="noStrike" spc="-1" dirty="0">
                <a:solidFill>
                  <a:srgbClr val="404040"/>
                </a:solidFill>
                <a:latin typeface="Trebuchet MS"/>
              </a:rPr>
              <a:t>Mayor garantía: juicio de difícil valoración.</a:t>
            </a:r>
            <a:endParaRPr lang="es-ES" sz="21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100" b="0" strike="noStrike" spc="-1" dirty="0">
                <a:solidFill>
                  <a:srgbClr val="404040"/>
                </a:solidFill>
                <a:latin typeface="Trebuchet MS"/>
              </a:rPr>
              <a:t>Valorar dos circunstancias:</a:t>
            </a:r>
            <a:endParaRPr lang="es-ES" sz="2100" b="0" strike="noStrike" spc="-1" dirty="0">
              <a:latin typeface="Arial"/>
            </a:endParaRPr>
          </a:p>
          <a:p>
            <a:pPr marL="1600200" lvl="3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100" b="0" strike="noStrike" spc="-1" dirty="0">
                <a:solidFill>
                  <a:srgbClr val="404040"/>
                </a:solidFill>
                <a:latin typeface="Trebuchet MS"/>
              </a:rPr>
              <a:t>Alegación de un interés legítimo</a:t>
            </a:r>
            <a:endParaRPr lang="es-ES" sz="2100" b="0" strike="noStrike" spc="-1" dirty="0">
              <a:latin typeface="Arial"/>
            </a:endParaRPr>
          </a:p>
          <a:p>
            <a:pPr marL="1600200" lvl="3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100" b="0" strike="noStrike" spc="-1" dirty="0">
                <a:solidFill>
                  <a:srgbClr val="404040"/>
                </a:solidFill>
                <a:latin typeface="Trebuchet MS"/>
              </a:rPr>
              <a:t>Garantía de los derechos fundamentales de los titulares de los datos.</a:t>
            </a:r>
            <a:endParaRPr lang="es-ES" sz="21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100" b="0" strike="noStrike" spc="-1" dirty="0">
                <a:solidFill>
                  <a:srgbClr val="404040"/>
                </a:solidFill>
                <a:latin typeface="Trebuchet MS"/>
              </a:rPr>
              <a:t>Menores de edad: criterio determinante: prevalencia del interés superior del menor (presencia constante en nuestro ordenamiento jurídico).</a:t>
            </a:r>
            <a:endParaRPr lang="es-ES" sz="2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400" b="0" strike="noStrike" spc="-1" dirty="0">
              <a:latin typeface="Arial"/>
            </a:endParaRPr>
          </a:p>
        </p:txBody>
      </p:sp>
      <p:pic>
        <p:nvPicPr>
          <p:cNvPr id="204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05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60078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Aplicación</a:t>
            </a:r>
            <a:endParaRPr lang="ca-ES-valencia" sz="3600" b="0" strike="noStrike" spc="-1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677160" y="1393921"/>
            <a:ext cx="8596080" cy="50993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5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s-ES" sz="1900" b="0" strike="noStrike" spc="-1" dirty="0">
                <a:solidFill>
                  <a:srgbClr val="4A66AC"/>
                </a:solidFill>
                <a:latin typeface="Trebuchet MS"/>
              </a:rPr>
              <a:t>Aplicación de los límites (CRITERIO 2/2015 AEPD-CT: Aplicación de los límites al derecho de acceso a la información). FASES:</a:t>
            </a:r>
            <a:endParaRPr lang="es-ES" sz="19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Valorar si la información solicitada o sometida a publicidad activa contiene o no datos de carácter personal.</a:t>
            </a:r>
            <a:endParaRPr lang="es-ES" sz="1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En caso afirmativo, valorar si los datos son o no datos especialmente protegidos en los términos del art. 9 RGPD.</a:t>
            </a:r>
            <a:endParaRPr lang="es-ES" sz="1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Si los datos no son especialmente protegidos, valorar si son o no exclusivamente datos meramente identificativos.</a:t>
            </a:r>
            <a:endParaRPr lang="es-ES" sz="1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Si los datos no fueran meramente identificativos: </a:t>
            </a:r>
            <a:r>
              <a:rPr lang="es-ES" sz="1800" b="0" u="sng" strike="noStrike" spc="-1" dirty="0">
                <a:solidFill>
                  <a:srgbClr val="404040"/>
                </a:solidFill>
                <a:uFillTx/>
                <a:latin typeface="Trebuchet MS"/>
              </a:rPr>
              <a:t>Ponderación</a:t>
            </a: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 prevista en el art. 15.3 Ley 19/2013 [previa audiencia a los afectados art. 19.3]</a:t>
            </a:r>
            <a:endParaRPr lang="es-ES" sz="1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Realizados los pasos anteriores, valorar si resultan de aplicación los límites previstos en el art. 14. de la Ley 19/2013</a:t>
            </a:r>
            <a:endParaRPr lang="es-E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ca-ES-valencia" sz="1800" b="0" u="sng" strike="noStrike" spc="-1" dirty="0">
                <a:solidFill>
                  <a:srgbClr val="9454C3"/>
                </a:solidFill>
                <a:uFillTx/>
                <a:latin typeface="Trebuchet MS"/>
                <a:hlinkClick r:id="rId2"/>
              </a:rPr>
              <a:t>http://www.consejodetransparencia.es/dam/jcr:77d11404-2f9a-45e6-be70-d6c96409acd5/C2_2015_limites_derecho_de_informacion.pdf</a:t>
            </a:r>
            <a:endParaRPr lang="ca-ES-valencia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</p:txBody>
      </p:sp>
      <p:pic>
        <p:nvPicPr>
          <p:cNvPr id="169" name="Imagen 6"/>
          <p:cNvPicPr/>
          <p:nvPr/>
        </p:nvPicPr>
        <p:blipFill>
          <a:blip r:embed="rId3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170" name="Imagen 7"/>
          <p:cNvPicPr/>
          <p:nvPr/>
        </p:nvPicPr>
        <p:blipFill>
          <a:blip r:embed="rId4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26691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Protección de datos</a:t>
            </a:r>
            <a:endParaRPr lang="ca-ES-valencia" sz="3600" b="0" strike="noStrike" spc="-1">
              <a:latin typeface="Arial"/>
            </a:endParaRPr>
          </a:p>
        </p:txBody>
      </p:sp>
      <p:sp>
        <p:nvSpPr>
          <p:cNvPr id="254" name="CustomShape 2"/>
          <p:cNvSpPr/>
          <p:nvPr/>
        </p:nvSpPr>
        <p:spPr>
          <a:xfrm>
            <a:off x="677160" y="1644119"/>
            <a:ext cx="8596080" cy="48388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9000" lnSpcReduction="10000"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800" b="0" strike="noStrike" spc="-1" dirty="0">
                <a:solidFill>
                  <a:srgbClr val="404040"/>
                </a:solidFill>
                <a:latin typeface="Trebuchet MS"/>
              </a:rPr>
              <a:t>SOLUCIÓN:</a:t>
            </a:r>
            <a:endParaRPr lang="ca-ES-valencia" sz="1800" b="0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600" b="1" strike="noStrike" spc="-1" dirty="0">
                <a:solidFill>
                  <a:srgbClr val="404040"/>
                </a:solidFill>
                <a:latin typeface="Trebuchet MS"/>
              </a:rPr>
              <a:t>Seudonimización / </a:t>
            </a:r>
            <a:r>
              <a:rPr lang="ca-ES-valencia" sz="1600" b="1" strike="noStrike" spc="-1" dirty="0" err="1">
                <a:solidFill>
                  <a:srgbClr val="404040"/>
                </a:solidFill>
                <a:latin typeface="Trebuchet MS"/>
              </a:rPr>
              <a:t>Anonimización</a:t>
            </a:r>
            <a:r>
              <a:rPr lang="ca-ES-valencia" sz="1600" b="1" strike="noStrike" spc="-1" dirty="0">
                <a:solidFill>
                  <a:srgbClr val="404040"/>
                </a:solidFill>
                <a:latin typeface="Trebuchet MS"/>
              </a:rPr>
              <a:t> (art. 15.4): 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 No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será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aplicable lo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establecido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en los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apartados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anteriores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si el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acceso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se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efectúa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previa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disociación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de los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datos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carácter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personal de modo que se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impida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la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identificación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de las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personas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afectadas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.</a:t>
            </a:r>
            <a:endParaRPr lang="ca-ES-valencia" sz="16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En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determinados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casos no se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debe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anonimizar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.</a:t>
            </a:r>
            <a:endParaRPr lang="ca-ES-valencia" sz="14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Si no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existe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dato personal no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tenemos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un problema de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protección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datos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.</a:t>
            </a:r>
            <a:endParaRPr lang="ca-ES-valencia" sz="14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IMPORTANTE: No es lo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mismo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anonimización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que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pseudonimización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o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cualquier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técnica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que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permita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reidentificar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.</a:t>
            </a:r>
            <a:endParaRPr lang="ca-ES-valencia" sz="14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Datos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anónimos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: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Cualquier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información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relativa a una persona física que no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permita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su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identificación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por el responsable del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tratamiento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de los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datos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o por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cualquier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otra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persona,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teniendo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en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cuenta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el conjunto de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medios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que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puedan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razonablemente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ser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utilizados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por el responsable del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tratamiento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o por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cualquier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otra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persona, para identificar al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afectado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.</a:t>
            </a:r>
            <a:endParaRPr lang="ca-ES-valencia" sz="14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Orientaciones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y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garantías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en los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procedimientos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anonimización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datos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personales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. Agencia Española de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Protección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ca-ES-valencia" sz="1400" b="0" strike="noStrike" spc="-1" dirty="0" err="1">
                <a:solidFill>
                  <a:srgbClr val="404040"/>
                </a:solidFill>
                <a:latin typeface="Trebuchet MS"/>
              </a:rPr>
              <a:t>Datos</a:t>
            </a:r>
            <a:r>
              <a:rPr lang="ca-ES-valencia" sz="1400" b="0" strike="noStrike" spc="-1" dirty="0">
                <a:solidFill>
                  <a:srgbClr val="404040"/>
                </a:solidFill>
                <a:latin typeface="Trebuchet MS"/>
              </a:rPr>
              <a:t>:</a:t>
            </a:r>
            <a:endParaRPr lang="ca-ES-valencia" sz="1400" b="0" strike="noStrike" spc="-1" dirty="0">
              <a:latin typeface="Arial"/>
            </a:endParaRPr>
          </a:p>
          <a:p>
            <a:pPr marL="914400" algn="ctr">
              <a:lnSpc>
                <a:spcPct val="100000"/>
              </a:lnSpc>
              <a:spcBef>
                <a:spcPts val="1001"/>
              </a:spcBef>
            </a:pPr>
            <a:r>
              <a:rPr lang="ca-ES-valencia" sz="1400" spc="-1" dirty="0">
                <a:hlinkClick r:id="rId2"/>
              </a:rPr>
              <a:t>https://www.aepd.es/sites/default/files/2019-12/guia-orientaciones-procedimientos-anonimizacion.pdf</a:t>
            </a:r>
            <a:endParaRPr lang="ca-ES-valencia" sz="1400" spc="-1" dirty="0"/>
          </a:p>
          <a:p>
            <a:pPr marL="914400" algn="ctr">
              <a:lnSpc>
                <a:spcPct val="100000"/>
              </a:lnSpc>
              <a:spcBef>
                <a:spcPts val="1001"/>
              </a:spcBef>
            </a:pPr>
            <a:endParaRPr lang="ca-ES-valencia" sz="1400" b="0" strike="noStrike" spc="-1" dirty="0">
              <a:latin typeface="Arial"/>
            </a:endParaRPr>
          </a:p>
        </p:txBody>
      </p:sp>
      <p:pic>
        <p:nvPicPr>
          <p:cNvPr id="255" name="Imagen 6"/>
          <p:cNvPicPr/>
          <p:nvPr/>
        </p:nvPicPr>
        <p:blipFill>
          <a:blip r:embed="rId3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56" name="Imagen 7"/>
          <p:cNvPicPr/>
          <p:nvPr/>
        </p:nvPicPr>
        <p:blipFill>
          <a:blip r:embed="rId4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Acceso parcial</a:t>
            </a:r>
            <a:endParaRPr lang="ca-ES-valencia" sz="3600" b="0" strike="noStrike" spc="-1">
              <a:latin typeface="Arial"/>
            </a:endParaRPr>
          </a:p>
        </p:txBody>
      </p:sp>
      <p:sp>
        <p:nvSpPr>
          <p:cNvPr id="293" name="CustomShape 2"/>
          <p:cNvSpPr/>
          <p:nvPr/>
        </p:nvSpPr>
        <p:spPr>
          <a:xfrm>
            <a:off x="677160" y="1644120"/>
            <a:ext cx="9103320" cy="439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Acceso parcial (art. 16): En los casos en que la aplicación de alguno de los límites previstos en el artículo 14 no afecte a la totalidad de la información, se concederá el acceso parcial previa omisión de la información afectada por el límite </a:t>
            </a:r>
            <a:r>
              <a:rPr lang="es-ES" sz="1800" b="0" u="sng" strike="noStrike" spc="-1" dirty="0">
                <a:solidFill>
                  <a:srgbClr val="404040"/>
                </a:solidFill>
                <a:uFillTx/>
                <a:latin typeface="Trebuchet MS"/>
              </a:rPr>
              <a:t>salvo que de ello resulte una información distorsionada o que carezca de sentido</a:t>
            </a: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. En este caso, deberá indicarse al solicitante qué parte de la información ha sido omitida.</a:t>
            </a:r>
            <a:endParaRPr lang="es-ES" sz="18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«Seudonimización»: el tratamiento de datos personales de manera tal que ya no puedan atribuirse a un interesado sin utilizar información adicional, siempre que dicha información adicional figure por separado y esté sujeta a medidas técnicas y organizativas destinadas a garantizar que los datos personales no se atribuyan a una persona física identificada o identificable (4.5 RGPD).</a:t>
            </a:r>
            <a:endParaRPr lang="es-ES" sz="18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Procedimiento de disociación: </a:t>
            </a:r>
            <a:endParaRPr lang="es-ES" sz="1800" b="0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600" b="0" strike="noStrike" spc="-1" dirty="0">
                <a:solidFill>
                  <a:srgbClr val="404040"/>
                </a:solidFill>
                <a:latin typeface="Trebuchet MS"/>
              </a:rPr>
              <a:t>todo tratamiento de datos personales de modo que la información que se obtenga no pueda asociarse a persona identificada o identificable (LOPD). </a:t>
            </a:r>
            <a:endParaRPr lang="es-ES" sz="1600" b="0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600" b="0" strike="noStrike" spc="-1" dirty="0">
                <a:solidFill>
                  <a:srgbClr val="404040"/>
                </a:solidFill>
                <a:latin typeface="Trebuchet MS"/>
              </a:rPr>
              <a:t>todo tratamiento de datos personales que permita la obtención de datos disociados (RLOPD).</a:t>
            </a:r>
            <a:endParaRPr lang="es-ES" sz="1600" b="0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600" b="0" strike="noStrike" spc="-1" dirty="0">
                <a:solidFill>
                  <a:srgbClr val="404040"/>
                </a:solidFill>
                <a:latin typeface="Trebuchet MS"/>
              </a:rPr>
              <a:t>También aplicable al resto de límites.</a:t>
            </a:r>
            <a:endParaRPr lang="es-ES" sz="1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</a:pPr>
            <a:endParaRPr lang="es-ES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600" b="0" strike="noStrike" spc="-1" dirty="0">
              <a:latin typeface="Arial"/>
            </a:endParaRPr>
          </a:p>
        </p:txBody>
      </p:sp>
      <p:pic>
        <p:nvPicPr>
          <p:cNvPr id="294" name="Imagen 6"/>
          <p:cNvPicPr/>
          <p:nvPr/>
        </p:nvPicPr>
        <p:blipFill>
          <a:blip r:embed="rId2"/>
          <a:stretch/>
        </p:blipFill>
        <p:spPr>
          <a:xfrm>
            <a:off x="24480" y="604116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95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¿De </a:t>
            </a:r>
            <a:r>
              <a:rPr lang="ca-ES-valencia" sz="3600" b="0" strike="noStrike" spc="-1" dirty="0" err="1">
                <a:solidFill>
                  <a:srgbClr val="4A66AC"/>
                </a:solidFill>
                <a:latin typeface="Trebuchet MS"/>
              </a:rPr>
              <a:t>qué</a:t>
            </a: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 </a:t>
            </a:r>
            <a:r>
              <a:rPr lang="ca-ES-valencia" sz="3600" b="0" strike="noStrike" spc="-1" dirty="0" err="1">
                <a:solidFill>
                  <a:srgbClr val="4A66AC"/>
                </a:solidFill>
                <a:latin typeface="Trebuchet MS"/>
              </a:rPr>
              <a:t>vamos</a:t>
            </a: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 a </a:t>
            </a:r>
            <a:r>
              <a:rPr lang="ca-ES-valencia" sz="3600" b="0" strike="noStrike" spc="-1" dirty="0" err="1">
                <a:solidFill>
                  <a:srgbClr val="4A66AC"/>
                </a:solidFill>
                <a:latin typeface="Trebuchet MS"/>
              </a:rPr>
              <a:t>hablar</a:t>
            </a: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?</a:t>
            </a:r>
            <a:endParaRPr lang="ca-ES-valencia" sz="3600" b="0" strike="noStrike" spc="-1" dirty="0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553870" y="2092320"/>
            <a:ext cx="8596080" cy="388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marL="743040" lvl="1" indent="-285120">
              <a:lnSpc>
                <a:spcPct val="100000"/>
              </a:lnSpc>
              <a:spcBef>
                <a:spcPts val="1800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500" spc="-1" dirty="0">
                <a:solidFill>
                  <a:srgbClr val="404040"/>
                </a:solidFill>
                <a:latin typeface="Trebuchet MS"/>
              </a:rPr>
              <a:t>Aplicación de la protección de datos como límite al derecho de acceso a la información pública y a la publicidad activa: Regulación.</a:t>
            </a:r>
          </a:p>
          <a:p>
            <a:pPr marL="743040" lvl="1" indent="-285120">
              <a:lnSpc>
                <a:spcPct val="100000"/>
              </a:lnSpc>
              <a:spcBef>
                <a:spcPts val="1800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500" spc="-1" dirty="0">
                <a:solidFill>
                  <a:srgbClr val="404040"/>
                </a:solidFill>
                <a:latin typeface="Trebuchet MS"/>
              </a:rPr>
              <a:t>Aplicación de los límites: especial mención al juicio de ponderación</a:t>
            </a:r>
          </a:p>
          <a:p>
            <a:pPr marL="743040" lvl="1" indent="-285120">
              <a:lnSpc>
                <a:spcPct val="100000"/>
              </a:lnSpc>
              <a:spcBef>
                <a:spcPts val="1800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500" spc="-1" dirty="0">
                <a:solidFill>
                  <a:srgbClr val="404040"/>
                </a:solidFill>
                <a:latin typeface="Trebuchet MS"/>
              </a:rPr>
              <a:t>Acceso parcial.</a:t>
            </a:r>
            <a:endParaRPr lang="ca-ES-valencia" sz="1600" b="0" strike="noStrike" spc="-1" dirty="0">
              <a:latin typeface="Arial"/>
            </a:endParaRPr>
          </a:p>
        </p:txBody>
      </p:sp>
      <p:pic>
        <p:nvPicPr>
          <p:cNvPr id="115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116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Aplicación</a:t>
            </a:r>
            <a:endParaRPr lang="ca-ES-valencia" sz="3600" b="0" strike="noStrike" spc="-1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677160" y="1393921"/>
            <a:ext cx="8596080" cy="50993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5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a-ES-valencia" sz="1900" b="0" strike="noStrike" spc="-1" dirty="0" err="1">
                <a:solidFill>
                  <a:srgbClr val="4A66AC"/>
                </a:solidFill>
                <a:latin typeface="Trebuchet MS"/>
              </a:rPr>
              <a:t>Ejemplo</a:t>
            </a:r>
            <a:r>
              <a:rPr lang="ca-ES-valencia" sz="1900" b="0" strike="noStrike" spc="-1" dirty="0">
                <a:solidFill>
                  <a:srgbClr val="4A66AC"/>
                </a:solidFill>
                <a:latin typeface="Trebuchet MS"/>
              </a:rPr>
              <a:t>: </a:t>
            </a:r>
            <a:r>
              <a:rPr lang="es-ES" sz="1900" spc="-1" dirty="0">
                <a:solidFill>
                  <a:srgbClr val="4A66AC"/>
                </a:solidFill>
                <a:latin typeface="Trebuchet MS"/>
              </a:rPr>
              <a:t>Resol. 42) 28-3-2018 Solicitud de acceso a actas de valoración de admisión de alumnos para comprobar la corrección y cumplimiento de la legalidad en la puntuación</a:t>
            </a:r>
            <a:endParaRPr lang="ca-ES-valencia" sz="19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pc="-1" dirty="0">
                <a:solidFill>
                  <a:srgbClr val="404040"/>
                </a:solidFill>
                <a:latin typeface="Trebuchet MS"/>
              </a:rPr>
              <a:t>Derechos en juego: el derecho de acceso singularmente reforzado y cualificado por la conexión con  el importante derecho de acceso al expediente, el derecho a la educación, el derecho de acceso a la justicia y el derecho a la protección de datos personales, junto con derechos de menores.</a:t>
            </a:r>
            <a:endParaRPr lang="ca-ES-valencia" sz="1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pc="-1" dirty="0">
                <a:solidFill>
                  <a:srgbClr val="404040"/>
                </a:solidFill>
                <a:latin typeface="Trebuchet MS"/>
              </a:rPr>
              <a:t>Acceso a los resultados globales de la puntuación de otros concurrentes a la admisión</a:t>
            </a:r>
            <a:r>
              <a:rPr lang="ca-ES-valencia" sz="1800" b="0" strike="noStrike" spc="-1" dirty="0">
                <a:solidFill>
                  <a:srgbClr val="404040"/>
                </a:solidFill>
                <a:latin typeface="Trebuchet MS"/>
              </a:rPr>
              <a:t>.</a:t>
            </a:r>
            <a:endParaRPr lang="ca-ES-valencia" sz="1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pc="-1" dirty="0">
                <a:solidFill>
                  <a:srgbClr val="404040"/>
                </a:solidFill>
                <a:latin typeface="Trebuchet MS"/>
              </a:rPr>
              <a:t>Acceso anonimizado a través de identificadores u otros sistemas que permitan al interesado conocer la atribución de puntos desglosada de todos los ítems valorados, pero sin conocer la identidad del alumno del que se trata</a:t>
            </a:r>
            <a:r>
              <a:rPr lang="ca-ES-valencia" sz="1800" b="0" strike="noStrike" spc="-1" dirty="0">
                <a:solidFill>
                  <a:srgbClr val="404040"/>
                </a:solidFill>
                <a:latin typeface="Trebuchet MS"/>
              </a:rPr>
              <a:t>.</a:t>
            </a:r>
            <a:endParaRPr lang="ca-ES-valencia" sz="1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pc="-1" dirty="0">
                <a:solidFill>
                  <a:srgbClr val="404040"/>
                </a:solidFill>
                <a:latin typeface="Trebuchet MS"/>
              </a:rPr>
              <a:t>Acceso a la documentación acreditativa: ocultando los datos identificativos.</a:t>
            </a:r>
            <a:endParaRPr lang="es-E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ca-ES-valencia" spc="-1" dirty="0">
                <a:hlinkClick r:id="rId2"/>
              </a:rPr>
              <a:t>https://conselltransparencia.gva.es/va/</a:t>
            </a:r>
            <a:endParaRPr lang="ca-ES-valencia" spc="-1" dirty="0"/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</p:txBody>
      </p:sp>
      <p:pic>
        <p:nvPicPr>
          <p:cNvPr id="169" name="Imagen 6"/>
          <p:cNvPicPr/>
          <p:nvPr/>
        </p:nvPicPr>
        <p:blipFill>
          <a:blip r:embed="rId3"/>
          <a:stretch/>
        </p:blipFill>
        <p:spPr>
          <a:xfrm>
            <a:off x="5580" y="6134400"/>
            <a:ext cx="1165674" cy="723600"/>
          </a:xfrm>
          <a:prstGeom prst="rect">
            <a:avLst/>
          </a:prstGeom>
          <a:ln>
            <a:noFill/>
          </a:ln>
        </p:spPr>
      </p:pic>
      <p:pic>
        <p:nvPicPr>
          <p:cNvPr id="170" name="Imagen 7"/>
          <p:cNvPicPr/>
          <p:nvPr/>
        </p:nvPicPr>
        <p:blipFill>
          <a:blip r:embed="rId4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32463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Protección de datos</a:t>
            </a:r>
            <a:endParaRPr lang="ca-ES-valencia" sz="3600" b="0" strike="noStrike" spc="-1">
              <a:latin typeface="Arial"/>
            </a:endParaRPr>
          </a:p>
        </p:txBody>
      </p:sp>
      <p:sp>
        <p:nvSpPr>
          <p:cNvPr id="246" name="CustomShape 2"/>
          <p:cNvSpPr/>
          <p:nvPr/>
        </p:nvSpPr>
        <p:spPr>
          <a:xfrm>
            <a:off x="677160" y="1315092"/>
            <a:ext cx="8596080" cy="49334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800" b="1" strike="noStrike" spc="-1" dirty="0">
                <a:solidFill>
                  <a:srgbClr val="404040"/>
                </a:solidFill>
                <a:latin typeface="Trebuchet MS"/>
              </a:rPr>
              <a:t>CASOS DE PUBLICIDAD ACTIVA Y PROTECCIÓN DE DATOS:</a:t>
            </a:r>
            <a:endParaRPr lang="ca-ES-valencia" sz="1800" b="1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600" b="0" strike="noStrike" spc="-1" dirty="0">
                <a:solidFill>
                  <a:srgbClr val="404040"/>
                </a:solidFill>
                <a:latin typeface="Trebuchet MS"/>
              </a:rPr>
              <a:t>Organigrama actualizado que identifique a los responsables de los diferentes órganos y su perfil y trayectoria (art. 6.1). RPT</a:t>
            </a:r>
            <a:endParaRPr lang="es-ES" sz="1600" b="0" strike="noStrike" spc="-1" dirty="0">
              <a:latin typeface="Arial"/>
            </a:endParaRPr>
          </a:p>
          <a:p>
            <a:pPr marL="903240" algn="just">
              <a:lnSpc>
                <a:spcPct val="100000"/>
              </a:lnSpc>
              <a:spcBef>
                <a:spcPts val="1001"/>
              </a:spcBef>
            </a:pPr>
            <a:r>
              <a:rPr lang="es-ES" sz="2100" b="0" strike="noStrike" spc="-1" dirty="0">
                <a:solidFill>
                  <a:srgbClr val="0070C0"/>
                </a:solidFill>
                <a:latin typeface="Trebuchet MS"/>
              </a:rPr>
              <a:t>CRITERIO 1/2015: Obligaciones del sector público estatal a facilitar información sobre RPT y retribuciones</a:t>
            </a:r>
            <a:endParaRPr lang="es-ES" sz="2100" b="0" strike="noStrike" spc="-1" dirty="0">
              <a:latin typeface="Arial"/>
            </a:endParaRPr>
          </a:p>
          <a:p>
            <a:pPr marL="903240" algn="ctr">
              <a:lnSpc>
                <a:spcPct val="100000"/>
              </a:lnSpc>
              <a:spcBef>
                <a:spcPts val="1001"/>
              </a:spcBef>
            </a:pPr>
            <a:r>
              <a:rPr lang="es-ES" sz="2100" b="0" u="sng" strike="noStrike" spc="-1" dirty="0">
                <a:solidFill>
                  <a:srgbClr val="9454C3"/>
                </a:solidFill>
                <a:uFillTx/>
                <a:latin typeface="Trebuchet MS"/>
                <a:hlinkClick r:id="rId2"/>
              </a:rPr>
              <a:t>http://www.consejodetransparencia.es/dam/jcr:9fafdf4d-1fc9-4c4b-a067-6a314c244341/C1_2015_%20AccesoRPT_retribuciones.pdf</a:t>
            </a:r>
            <a:endParaRPr lang="es-ES" sz="2100" b="0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600" b="0" strike="noStrike" spc="-1" dirty="0">
                <a:solidFill>
                  <a:srgbClr val="404040"/>
                </a:solidFill>
                <a:latin typeface="Trebuchet MS"/>
              </a:rPr>
              <a:t>Contratos con indicación del objeto, duración, importe (…) y la identidad del adjudicatario (art. 8.1.a)</a:t>
            </a:r>
            <a:endParaRPr lang="es-ES" sz="1600" b="0" strike="noStrike" spc="-1" dirty="0">
              <a:latin typeface="Arial"/>
            </a:endParaRPr>
          </a:p>
          <a:p>
            <a:pPr marL="903240" algn="just">
              <a:lnSpc>
                <a:spcPct val="100000"/>
              </a:lnSpc>
              <a:spcBef>
                <a:spcPts val="1001"/>
              </a:spcBef>
            </a:pPr>
            <a:r>
              <a:rPr lang="es-ES" sz="1600" b="0" strike="noStrike" spc="-1" dirty="0">
                <a:solidFill>
                  <a:srgbClr val="404040"/>
                </a:solidFill>
                <a:latin typeface="Trebuchet MS"/>
              </a:rPr>
              <a:t>	</a:t>
            </a:r>
            <a:r>
              <a:rPr lang="es-ES" sz="1600" b="0" strike="noStrike" spc="-1" dirty="0">
                <a:solidFill>
                  <a:srgbClr val="0070C0"/>
                </a:solidFill>
                <a:latin typeface="Trebuchet MS"/>
              </a:rPr>
              <a:t>CRITERIO 4/2015: Publicidad activa sobre los datos del DNI y la firma manuscrita</a:t>
            </a:r>
            <a:endParaRPr lang="es-ES" sz="1600" b="0" strike="noStrike" spc="-1" dirty="0">
              <a:latin typeface="Arial"/>
            </a:endParaRPr>
          </a:p>
          <a:p>
            <a:pPr marL="903240" algn="ctr">
              <a:lnSpc>
                <a:spcPct val="100000"/>
              </a:lnSpc>
              <a:spcBef>
                <a:spcPts val="1001"/>
              </a:spcBef>
            </a:pPr>
            <a:r>
              <a:rPr lang="es-ES" sz="1600" b="0" strike="noStrike" spc="-1" dirty="0">
                <a:solidFill>
                  <a:srgbClr val="0070C0"/>
                </a:solidFill>
                <a:latin typeface="Trebuchet MS"/>
              </a:rPr>
              <a:t>	 </a:t>
            </a:r>
            <a:r>
              <a:rPr lang="es-ES" sz="1600" b="0" u="sng" strike="noStrike" spc="-1" dirty="0">
                <a:solidFill>
                  <a:srgbClr val="9454C3"/>
                </a:solidFill>
                <a:uFillTx/>
                <a:latin typeface="Trebuchet MS"/>
                <a:hlinkClick r:id="rId3"/>
              </a:rPr>
              <a:t>http://www.consejodetransparencia.es/dam/jcr:936f611d-e6f4-436f-bc3c-6e56a8e38779/C4_2015_firma_manuscrita.pdf</a:t>
            </a:r>
            <a:endParaRPr lang="es-ES" sz="1600" b="0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600" b="0" strike="noStrike" spc="-1" dirty="0">
                <a:solidFill>
                  <a:srgbClr val="404040"/>
                </a:solidFill>
                <a:latin typeface="Trebuchet MS"/>
              </a:rPr>
              <a:t>Convenios, mención de las partes firmantes (art. 8.1.b). En el caso de la CV: texto íntegro (art. 9.1.c). Límite: razones de confidencialidad.</a:t>
            </a:r>
            <a:endParaRPr lang="es-ES" sz="1600" b="0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600" b="0" strike="noStrike" spc="-1" dirty="0">
                <a:solidFill>
                  <a:srgbClr val="404040"/>
                </a:solidFill>
                <a:latin typeface="Trebuchet MS"/>
              </a:rPr>
              <a:t>Subvenciones y ayudas públicas: importe, objetivo o finalidad y beneficiarios (art. 8.1.c)</a:t>
            </a:r>
            <a:endParaRPr lang="es-ES" sz="16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400" b="0" strike="noStrike" spc="-1" dirty="0">
                <a:solidFill>
                  <a:srgbClr val="404040"/>
                </a:solidFill>
                <a:latin typeface="Trebuchet MS"/>
              </a:rPr>
              <a:t>Ej. Ayudas transporte y comedor escolar</a:t>
            </a:r>
            <a:endParaRPr lang="es-E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400" b="0" strike="noStrike" spc="-1" dirty="0">
              <a:latin typeface="Arial"/>
            </a:endParaRPr>
          </a:p>
        </p:txBody>
      </p:sp>
      <p:pic>
        <p:nvPicPr>
          <p:cNvPr id="247" name="Imagen 6"/>
          <p:cNvPicPr/>
          <p:nvPr/>
        </p:nvPicPr>
        <p:blipFill>
          <a:blip r:embed="rId4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48" name="Imagen 7"/>
          <p:cNvPicPr/>
          <p:nvPr/>
        </p:nvPicPr>
        <p:blipFill>
          <a:blip r:embed="rId5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Protección de datos</a:t>
            </a:r>
            <a:endParaRPr lang="ca-ES-valencia" sz="3600" b="0" strike="noStrike" spc="-1">
              <a:latin typeface="Arial"/>
            </a:endParaRPr>
          </a:p>
        </p:txBody>
      </p:sp>
      <p:sp>
        <p:nvSpPr>
          <p:cNvPr id="250" name="CustomShape 2"/>
          <p:cNvSpPr/>
          <p:nvPr/>
        </p:nvSpPr>
        <p:spPr>
          <a:xfrm>
            <a:off x="677160" y="1644120"/>
            <a:ext cx="8596080" cy="439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5000" lnSpcReduction="10000"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800" b="1" strike="noStrike" spc="-1" dirty="0">
                <a:solidFill>
                  <a:srgbClr val="404040"/>
                </a:solidFill>
                <a:latin typeface="Trebuchet MS"/>
              </a:rPr>
              <a:t>PUBLICIDAD ACTIVA Y PROTECCIÓN DE DATOS:</a:t>
            </a:r>
            <a:endParaRPr lang="ca-ES-valencia" sz="1800" b="1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Resoluciones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autorización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o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reconocimiento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compatibilidad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que afecte a los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empleados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públicos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(art. 8.1.g).</a:t>
            </a:r>
            <a:endParaRPr lang="ca-ES-valencia" sz="1600" b="0" strike="noStrike" spc="-1" dirty="0">
              <a:latin typeface="Arial"/>
            </a:endParaRPr>
          </a:p>
          <a:p>
            <a:pPr marL="457200" algn="ctr">
              <a:lnSpc>
                <a:spcPct val="100000"/>
              </a:lnSpc>
              <a:spcBef>
                <a:spcPts val="1001"/>
              </a:spcBef>
            </a:pP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	</a:t>
            </a:r>
            <a:r>
              <a:rPr lang="ca-ES-valencia" sz="1600" b="0" u="sng" strike="noStrike" spc="-1" dirty="0">
                <a:solidFill>
                  <a:srgbClr val="9454C3"/>
                </a:solidFill>
                <a:uFillTx/>
                <a:latin typeface="Trebuchet MS"/>
                <a:hlinkClick r:id="rId2"/>
              </a:rPr>
              <a:t>https://www.uv.es/uvweb/transparencia-uv/es/personas/pdi/informacion-adicional/resoluciones-compatibilidad-1285924848638.html</a:t>
            </a:r>
            <a:endParaRPr lang="ca-ES-valencia" sz="1600" b="0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Declaraciones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anuales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bienes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y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actividades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: Se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omitirán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los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datos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relativos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a la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localización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concreta de los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bienes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inmuebles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y se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garantizará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la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privacidad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y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seguridad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de </a:t>
            </a:r>
            <a:r>
              <a:rPr lang="ca-ES-valencia" sz="1600" b="0" strike="noStrike" spc="-1" dirty="0" err="1">
                <a:solidFill>
                  <a:srgbClr val="404040"/>
                </a:solidFill>
                <a:latin typeface="Trebuchet MS"/>
              </a:rPr>
              <a:t>sus</a:t>
            </a:r>
            <a:r>
              <a:rPr lang="ca-ES-valencia" sz="1600" b="0" strike="noStrike" spc="-1" dirty="0">
                <a:solidFill>
                  <a:srgbClr val="404040"/>
                </a:solidFill>
                <a:latin typeface="Trebuchet MS"/>
              </a:rPr>
              <a:t> titulares.</a:t>
            </a:r>
            <a:endParaRPr lang="ca-ES-valencia" sz="1600" b="0" strike="noStrike" spc="-1" dirty="0">
              <a:latin typeface="Arial"/>
            </a:endParaRPr>
          </a:p>
          <a:p>
            <a:pPr marL="903240" algn="ctr">
              <a:lnSpc>
                <a:spcPct val="100000"/>
              </a:lnSpc>
              <a:spcBef>
                <a:spcPts val="1001"/>
              </a:spcBef>
            </a:pPr>
            <a:r>
              <a:rPr lang="ca-ES-valencia" sz="1600" spc="-1" dirty="0">
                <a:solidFill>
                  <a:srgbClr val="404040"/>
                </a:solidFill>
                <a:latin typeface="Trebuchet MS"/>
                <a:hlinkClick r:id="rId3"/>
              </a:rPr>
              <a:t>https://gvaoberta.gva.es/es/incompatibilitats-dels-alts-carrecs</a:t>
            </a:r>
            <a:endParaRPr lang="ca-ES-valencia" sz="1600" spc="-1" dirty="0">
              <a:solidFill>
                <a:srgbClr val="404040"/>
              </a:solidFill>
              <a:latin typeface="Trebuchet MS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2100" b="0" strike="noStrike" spc="-1" dirty="0" err="1">
                <a:solidFill>
                  <a:srgbClr val="404040"/>
                </a:solidFill>
                <a:latin typeface="Trebuchet MS"/>
              </a:rPr>
              <a:t>Agendas</a:t>
            </a:r>
            <a:r>
              <a:rPr lang="ca-ES-valencia" sz="21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2100" b="0" strike="noStrike" spc="-1" dirty="0" err="1">
                <a:solidFill>
                  <a:srgbClr val="404040"/>
                </a:solidFill>
                <a:latin typeface="Trebuchet MS"/>
              </a:rPr>
              <a:t>institucionales</a:t>
            </a:r>
            <a:r>
              <a:rPr lang="ca-ES-valencia" sz="2100" b="0" strike="noStrike" spc="-1" dirty="0">
                <a:solidFill>
                  <a:srgbClr val="404040"/>
                </a:solidFill>
                <a:latin typeface="Trebuchet MS"/>
              </a:rPr>
              <a:t> (art. 9.4.f </a:t>
            </a:r>
            <a:r>
              <a:rPr lang="ca-ES-valencia" sz="2100" b="0" strike="noStrike" spc="-1" dirty="0" err="1">
                <a:solidFill>
                  <a:srgbClr val="404040"/>
                </a:solidFill>
                <a:latin typeface="Trebuchet MS"/>
              </a:rPr>
              <a:t>Ley</a:t>
            </a:r>
            <a:r>
              <a:rPr lang="ca-ES-valencia" sz="2100" b="0" strike="noStrike" spc="-1" dirty="0">
                <a:solidFill>
                  <a:srgbClr val="404040"/>
                </a:solidFill>
                <a:latin typeface="Trebuchet MS"/>
              </a:rPr>
              <a:t> 2/2015 valenciana y art. 37 Decreto 105/2017).</a:t>
            </a:r>
            <a:endParaRPr lang="ca-ES-valencia" sz="21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900" b="0" strike="noStrike" spc="-1" dirty="0" err="1">
                <a:solidFill>
                  <a:srgbClr val="404040"/>
                </a:solidFill>
                <a:latin typeface="Trebuchet MS"/>
              </a:rPr>
              <a:t>Excepciones</a:t>
            </a:r>
            <a:r>
              <a:rPr lang="ca-ES-valencia" sz="1900" b="0" strike="noStrike" spc="-1" dirty="0">
                <a:solidFill>
                  <a:srgbClr val="404040"/>
                </a:solidFill>
                <a:latin typeface="Trebuchet MS"/>
              </a:rPr>
              <a:t>: </a:t>
            </a:r>
            <a:r>
              <a:rPr lang="ca-ES-valencia" sz="1900" b="0" strike="noStrike" spc="-1" dirty="0" err="1">
                <a:solidFill>
                  <a:srgbClr val="404040"/>
                </a:solidFill>
                <a:latin typeface="Trebuchet MS"/>
              </a:rPr>
              <a:t>seguridad</a:t>
            </a:r>
            <a:r>
              <a:rPr lang="ca-ES-valencia" sz="1900" b="0" strike="noStrike" spc="-1" dirty="0">
                <a:solidFill>
                  <a:srgbClr val="404040"/>
                </a:solidFill>
                <a:latin typeface="Trebuchet MS"/>
              </a:rPr>
              <a:t>, secreto </a:t>
            </a:r>
            <a:r>
              <a:rPr lang="ca-ES-valencia" sz="1900" b="0" strike="noStrike" spc="-1" dirty="0" err="1">
                <a:solidFill>
                  <a:srgbClr val="404040"/>
                </a:solidFill>
                <a:latin typeface="Trebuchet MS"/>
              </a:rPr>
              <a:t>profesional</a:t>
            </a:r>
            <a:r>
              <a:rPr lang="ca-ES-valencia" sz="1900" b="0" strike="noStrike" spc="-1" dirty="0">
                <a:solidFill>
                  <a:srgbClr val="404040"/>
                </a:solidFill>
                <a:latin typeface="Trebuchet MS"/>
              </a:rPr>
              <a:t>, interés superior del menor, </a:t>
            </a:r>
            <a:r>
              <a:rPr lang="ca-ES-valencia" sz="1900" b="0" strike="noStrike" spc="-1" dirty="0" err="1">
                <a:solidFill>
                  <a:srgbClr val="404040"/>
                </a:solidFill>
                <a:latin typeface="Trebuchet MS"/>
              </a:rPr>
              <a:t>privacidad</a:t>
            </a:r>
            <a:r>
              <a:rPr lang="ca-ES-valencia" sz="1900" b="0" strike="noStrike" spc="-1" dirty="0">
                <a:solidFill>
                  <a:srgbClr val="404040"/>
                </a:solidFill>
                <a:latin typeface="Trebuchet MS"/>
              </a:rPr>
              <a:t>, etc.</a:t>
            </a:r>
            <a:endParaRPr lang="ca-ES-valencia" sz="19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900" b="0" strike="noStrike" spc="-1" dirty="0">
                <a:solidFill>
                  <a:srgbClr val="404040"/>
                </a:solidFill>
                <a:latin typeface="Trebuchet MS"/>
              </a:rPr>
              <a:t>OCCI GVA: </a:t>
            </a:r>
            <a:r>
              <a:rPr lang="ca-ES-valencia" sz="1900" b="0" u="sng" strike="noStrike" spc="-1" dirty="0">
                <a:solidFill>
                  <a:srgbClr val="9454C3"/>
                </a:solidFill>
                <a:uFillTx/>
                <a:latin typeface="Trebuchet MS"/>
                <a:hlinkClick r:id="rId4"/>
              </a:rPr>
              <a:t>http://www.gvaoberta.gva.es/es/consell-y-altos-cargos</a:t>
            </a:r>
            <a:endParaRPr lang="ca-ES-valencia" sz="19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a-ES-valencia" sz="19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900" b="0" strike="noStrike" spc="-1" dirty="0">
              <a:latin typeface="Arial"/>
            </a:endParaRPr>
          </a:p>
        </p:txBody>
      </p:sp>
      <p:pic>
        <p:nvPicPr>
          <p:cNvPr id="251" name="Imagen 6"/>
          <p:cNvPicPr/>
          <p:nvPr/>
        </p:nvPicPr>
        <p:blipFill>
          <a:blip r:embed="rId5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52" name="Imagen 7"/>
          <p:cNvPicPr/>
          <p:nvPr/>
        </p:nvPicPr>
        <p:blipFill>
          <a:blip r:embed="rId6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Protección de datos</a:t>
            </a:r>
            <a:endParaRPr lang="ca-ES-valencia" sz="3600" b="0" strike="noStrike" spc="-1">
              <a:latin typeface="Arial"/>
            </a:endParaRPr>
          </a:p>
        </p:txBody>
      </p:sp>
      <p:sp>
        <p:nvSpPr>
          <p:cNvPr id="233" name="CustomShape 2"/>
          <p:cNvSpPr/>
          <p:nvPr/>
        </p:nvSpPr>
        <p:spPr>
          <a:xfrm>
            <a:off x="677160" y="1644120"/>
            <a:ext cx="8596080" cy="439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Sistema de publicidad de las subvenciones (Real Decreto 130/2019, de 8 de marzo, por el que se regula la Base de Datos Nacional de Subvenciones y la publicidad de las subvenciones y demás ayudas públicas:</a:t>
            </a:r>
            <a:endParaRPr lang="es-ES" sz="1800" b="0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600" b="0" strike="noStrike" spc="-1" dirty="0">
                <a:solidFill>
                  <a:srgbClr val="404040"/>
                </a:solidFill>
                <a:latin typeface="Trebuchet MS"/>
              </a:rPr>
              <a:t>No se publicarán las subvenciones o ayudas públicas concedidas a personas físicas cuando:</a:t>
            </a:r>
            <a:endParaRPr lang="es-ES" sz="16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400" b="0" strike="noStrike" spc="-1" dirty="0">
                <a:solidFill>
                  <a:srgbClr val="404040"/>
                </a:solidFill>
                <a:latin typeface="Trebuchet MS"/>
              </a:rPr>
              <a:t>a) La información contenida en la BDNS o el propio objeto de la convocatoria proporcione información o </a:t>
            </a:r>
            <a:r>
              <a:rPr lang="es-ES" sz="1400" b="1" strike="noStrike" spc="-1" dirty="0">
                <a:solidFill>
                  <a:srgbClr val="FF0000"/>
                </a:solidFill>
                <a:latin typeface="Trebuchet MS"/>
              </a:rPr>
              <a:t>datos especialmente protegidos </a:t>
            </a:r>
            <a:r>
              <a:rPr lang="es-ES" sz="1400" b="0" strike="noStrike" spc="-1" dirty="0">
                <a:solidFill>
                  <a:srgbClr val="404040"/>
                </a:solidFill>
                <a:latin typeface="Trebuchet MS"/>
              </a:rPr>
              <a:t>de los beneficiarios o relativos a las categorías especiales de datos relacionados en los artículos 9 y 10 del Reglamento (UE) 2016/679 del Parlamento Europeo y del Consejo, de 27 de abril de 2016, relativo a la protección de las personas físicas en lo que respecta al tratamiento de datos personales y a la libre circulación de estos datos y por el que se deroga la Directiva 95/46/CE (Reglamento general de protección de datos).</a:t>
            </a:r>
            <a:endParaRPr lang="es-ES" sz="1400" b="0" strike="noStrike" spc="-1" dirty="0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400" b="0" strike="noStrike" spc="-1" dirty="0">
                <a:solidFill>
                  <a:srgbClr val="404040"/>
                </a:solidFill>
                <a:latin typeface="Trebuchet MS"/>
              </a:rPr>
              <a:t>b) La persona física se encuentre en una </a:t>
            </a:r>
            <a:r>
              <a:rPr lang="es-ES" sz="1400" b="0" strike="noStrike" spc="-1" dirty="0">
                <a:solidFill>
                  <a:srgbClr val="FF0000"/>
                </a:solidFill>
                <a:latin typeface="Trebuchet MS"/>
              </a:rPr>
              <a:t>situación de protección especial </a:t>
            </a:r>
            <a:r>
              <a:rPr lang="es-ES" sz="1400" b="0" strike="noStrike" spc="-1" dirty="0">
                <a:solidFill>
                  <a:srgbClr val="404040"/>
                </a:solidFill>
                <a:latin typeface="Trebuchet MS"/>
              </a:rPr>
              <a:t>que pueda verse agravada con la cesión o publicación de sus datos personales, en particular, cuando sea víctima de violencia de género o de otras formas de violencia contra la mujer.</a:t>
            </a:r>
            <a:endParaRPr lang="es-ES" sz="1400" b="0" strike="noStrike" spc="-1" dirty="0">
              <a:latin typeface="Arial"/>
            </a:endParaRPr>
          </a:p>
        </p:txBody>
      </p:sp>
      <p:pic>
        <p:nvPicPr>
          <p:cNvPr id="234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35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Protección de datos</a:t>
            </a:r>
            <a:endParaRPr lang="ca-ES-valencia" sz="3600" b="0" strike="noStrike" spc="-1">
              <a:latin typeface="Arial"/>
            </a:endParaRPr>
          </a:p>
        </p:txBody>
      </p:sp>
      <p:pic>
        <p:nvPicPr>
          <p:cNvPr id="237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38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  <p:sp>
        <p:nvSpPr>
          <p:cNvPr id="239" name="CustomShape 2"/>
          <p:cNvSpPr/>
          <p:nvPr/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0" name="Imagen 4"/>
          <p:cNvPicPr/>
          <p:nvPr/>
        </p:nvPicPr>
        <p:blipFill>
          <a:blip r:embed="rId4"/>
          <a:stretch/>
        </p:blipFill>
        <p:spPr>
          <a:xfrm>
            <a:off x="456840" y="1748160"/>
            <a:ext cx="9781560" cy="4704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Protección de datos</a:t>
            </a:r>
            <a:endParaRPr lang="ca-ES-valencia" sz="3600" b="0" strike="noStrike" spc="-1">
              <a:latin typeface="Arial"/>
            </a:endParaRPr>
          </a:p>
        </p:txBody>
      </p:sp>
      <p:sp>
        <p:nvSpPr>
          <p:cNvPr id="242" name="CustomShape 2"/>
          <p:cNvSpPr/>
          <p:nvPr/>
        </p:nvSpPr>
        <p:spPr>
          <a:xfrm>
            <a:off x="677160" y="1644120"/>
            <a:ext cx="8596080" cy="439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800" b="0" strike="noStrike" spc="-1">
                <a:solidFill>
                  <a:srgbClr val="404040"/>
                </a:solidFill>
                <a:latin typeface="Trebuchet MS"/>
              </a:rPr>
              <a:t>Sistema de publicidad de las subvenciones (Real Decreto 130/2019, de 8 de marzo, por el que se regula la Base de Datos Nacional de Subvenciones y la publicidad de las subvenciones y demás ayudas públicas:</a:t>
            </a:r>
            <a:endParaRPr lang="ca-ES-valencia" sz="1800" b="0" strike="noStrike" spc="-1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600" b="0" strike="noStrike" spc="-1">
                <a:solidFill>
                  <a:srgbClr val="404040"/>
                </a:solidFill>
                <a:latin typeface="Trebuchet MS"/>
              </a:rPr>
              <a:t>Art. 7.8. La información sobre concesiones permanecerá publicada durante los </a:t>
            </a:r>
            <a:r>
              <a:rPr lang="ca-ES-valencia" sz="1600" b="1" strike="noStrike" spc="-1">
                <a:solidFill>
                  <a:srgbClr val="404040"/>
                </a:solidFill>
                <a:latin typeface="Trebuchet MS"/>
              </a:rPr>
              <a:t>cuatro años </a:t>
            </a:r>
            <a:r>
              <a:rPr lang="ca-ES-valencia" sz="1600" b="0" strike="noStrike" spc="-1">
                <a:solidFill>
                  <a:srgbClr val="404040"/>
                </a:solidFill>
                <a:latin typeface="Trebuchet MS"/>
              </a:rPr>
              <a:t>naturales siguientes al año en que se concedió la subvención, siendo retirada automáticamente por la propia BDNS transcurrido dicho plazo. En el caso de </a:t>
            </a:r>
            <a:r>
              <a:rPr lang="ca-ES-valencia" sz="1600" b="1" strike="noStrike" spc="-1">
                <a:solidFill>
                  <a:srgbClr val="404040"/>
                </a:solidFill>
                <a:latin typeface="Trebuchet MS"/>
              </a:rPr>
              <a:t>concesiones a favor de personas físicas</a:t>
            </a:r>
            <a:r>
              <a:rPr lang="ca-ES-valencia" sz="1600" b="0" strike="noStrike" spc="-1">
                <a:solidFill>
                  <a:srgbClr val="404040"/>
                </a:solidFill>
                <a:latin typeface="Trebuchet MS"/>
              </a:rPr>
              <a:t>, la publicidad se reduce </a:t>
            </a:r>
            <a:r>
              <a:rPr lang="ca-ES-valencia" sz="1600" b="1" strike="noStrike" spc="-1">
                <a:solidFill>
                  <a:srgbClr val="404040"/>
                </a:solidFill>
                <a:latin typeface="Trebuchet MS"/>
              </a:rPr>
              <a:t>al año de concesión y al año siguiente</a:t>
            </a:r>
            <a:r>
              <a:rPr lang="ca-ES-valencia" sz="1600" b="0" strike="noStrike" spc="-1">
                <a:solidFill>
                  <a:srgbClr val="404040"/>
                </a:solidFill>
                <a:latin typeface="Trebuchet MS"/>
              </a:rPr>
              <a:t>. No obstante, estos plazos se sustituirán por los establecidos en la normativa europea, en caso de que ésta señale plazos superiores.</a:t>
            </a:r>
            <a:endParaRPr lang="ca-ES-valencia" sz="1600" b="0" strike="noStrike" spc="-1">
              <a:latin typeface="Arial"/>
            </a:endParaRPr>
          </a:p>
        </p:txBody>
      </p:sp>
      <p:pic>
        <p:nvPicPr>
          <p:cNvPr id="243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44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Protección de datos</a:t>
            </a:r>
            <a:endParaRPr lang="ca-ES-valencia" sz="3600" b="0" strike="noStrike" spc="-1"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677160" y="1644120"/>
            <a:ext cx="8596080" cy="439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800" b="0" strike="noStrike" spc="-1">
                <a:solidFill>
                  <a:srgbClr val="404040"/>
                </a:solidFill>
                <a:latin typeface="Trebuchet MS"/>
              </a:rPr>
              <a:t>Disposición adicional 7ª LOPDGDD. Identificación de los interesados en las notificaciones por medio de anuncios y publicaciones de actos administrativos:</a:t>
            </a:r>
            <a:endParaRPr lang="ca-ES-valencia" sz="1800" b="0" strike="noStrike" spc="-1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600" b="0" strike="noStrike" spc="-1">
                <a:solidFill>
                  <a:srgbClr val="404040"/>
                </a:solidFill>
                <a:latin typeface="Trebuchet MS"/>
              </a:rPr>
              <a:t>publicación de un acto administrativo que contuviese datos personales del afectado:</a:t>
            </a:r>
            <a:endParaRPr lang="ca-ES-valencia" sz="1600" b="0" strike="noStrike" spc="-1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400" b="0" strike="noStrike" spc="-1">
                <a:solidFill>
                  <a:srgbClr val="404040"/>
                </a:solidFill>
                <a:latin typeface="Trebuchet MS"/>
              </a:rPr>
              <a:t>Se identificará al mismo mediante su nombre y apellidos, añadiendo cuatro cifras numéricas aleatorias del documento nacional de identidad, número de identidad de extranjero, pasaporte o documento equivalente.</a:t>
            </a:r>
            <a:endParaRPr lang="ca-ES-valencia" sz="1400" b="0" strike="noStrike" spc="-1">
              <a:latin typeface="Arial"/>
            </a:endParaRPr>
          </a:p>
          <a:p>
            <a:pPr marL="1143000" lvl="2" indent="-22788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400" b="0" strike="noStrike" spc="-1">
                <a:solidFill>
                  <a:srgbClr val="404040"/>
                </a:solidFill>
                <a:latin typeface="Trebuchet MS"/>
              </a:rPr>
              <a:t>Cuando la publicación se refiera a una pluralidad de afectados estas cifras aleatorias deberán alternarse.</a:t>
            </a:r>
            <a:endParaRPr lang="ca-ES-valencia" sz="1400" b="0" strike="noStrike" spc="-1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600" b="0" strike="noStrike" spc="-1">
                <a:solidFill>
                  <a:srgbClr val="404040"/>
                </a:solidFill>
                <a:latin typeface="Trebuchet MS"/>
              </a:rPr>
              <a:t>Cuando se trate de la notificación por medio de anuncios (artículo 44 Ley 39/2015): se identificará al afectado exclusivamente mediante el número completo de su documento nacional de identidad, número de identidad de extranjero, pasaporte o documento equivalente.</a:t>
            </a:r>
            <a:endParaRPr lang="ca-ES-valencia" sz="1600" b="0" strike="noStrike" spc="-1">
              <a:latin typeface="Arial"/>
            </a:endParaRPr>
          </a:p>
        </p:txBody>
      </p:sp>
      <p:pic>
        <p:nvPicPr>
          <p:cNvPr id="212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13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Protección de datos</a:t>
            </a:r>
            <a:endParaRPr lang="ca-ES-valencia" sz="3600" b="0" strike="noStrike" spc="-1">
              <a:latin typeface="Arial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677160" y="1644120"/>
            <a:ext cx="8596080" cy="439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800" b="0" strike="noStrike" spc="-1">
                <a:solidFill>
                  <a:srgbClr val="404040"/>
                </a:solidFill>
                <a:latin typeface="Trebuchet MS"/>
              </a:rPr>
              <a:t>Disposición adicional 7ª LOPDGDD. Identificación de los interesados en las notificaciones por medio de anuncios y publicaciones de actos administrativos:</a:t>
            </a:r>
            <a:endParaRPr lang="ca-ES-valencia" sz="1800" b="0" strike="noStrike" spc="-1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600" b="0" strike="noStrike" spc="-1">
                <a:solidFill>
                  <a:srgbClr val="404040"/>
                </a:solidFill>
                <a:latin typeface="Trebuchet MS"/>
              </a:rPr>
              <a:t>Cuando el afectado careciera de cualquiera de los documentos mencionados en los dos párrafos anteriores, se identificará al afectado únicamente mediante su nombre y apellidos.</a:t>
            </a:r>
            <a:endParaRPr lang="ca-ES-valencia" sz="1600" b="0" strike="noStrike" spc="-1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600" b="0" strike="noStrike" spc="-1">
                <a:solidFill>
                  <a:srgbClr val="404040"/>
                </a:solidFill>
                <a:latin typeface="Trebuchet MS"/>
              </a:rPr>
              <a:t>En ningún caso debe publicarse el nombre y apellidos de manera conjunta con el número completo del documento nacional de identidad, número de identidad de extranjero, pasaporte o documento equivalente.</a:t>
            </a:r>
            <a:endParaRPr lang="ca-ES-valencia" sz="1600" b="0" strike="noStrike" spc="-1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1600" b="0" strike="noStrike" spc="-1">
                <a:solidFill>
                  <a:srgbClr val="404040"/>
                </a:solidFill>
                <a:latin typeface="Trebuchet MS"/>
              </a:rPr>
              <a:t>VIOLENCIA DE GÉNERO: A fin de prevenir riesgos para víctimas de violencia de género, el Gobierno impulsará la elaboración de un protocolo de colaboración que defina procedimientos seguros de publicación y notificación de actos administrativos, con la participación de los órganos con competencia en la materia.</a:t>
            </a:r>
            <a:endParaRPr lang="ca-ES-valencia" sz="1600" b="0" strike="noStrike" spc="-1">
              <a:latin typeface="Arial"/>
            </a:endParaRPr>
          </a:p>
        </p:txBody>
      </p:sp>
      <p:pic>
        <p:nvPicPr>
          <p:cNvPr id="216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17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Protección de datos</a:t>
            </a:r>
            <a:endParaRPr lang="ca-ES-valencia" sz="3600" b="0" strike="noStrike" spc="-1">
              <a:latin typeface="Arial"/>
            </a:endParaRPr>
          </a:p>
        </p:txBody>
      </p:sp>
      <p:pic>
        <p:nvPicPr>
          <p:cNvPr id="219" name="Marcador de contenido 3"/>
          <p:cNvPicPr/>
          <p:nvPr/>
        </p:nvPicPr>
        <p:blipFill>
          <a:blip r:embed="rId2"/>
          <a:stretch/>
        </p:blipFill>
        <p:spPr>
          <a:xfrm>
            <a:off x="1979640" y="1644480"/>
            <a:ext cx="5991840" cy="4396680"/>
          </a:xfrm>
          <a:prstGeom prst="rect">
            <a:avLst/>
          </a:prstGeom>
          <a:ln>
            <a:noFill/>
          </a:ln>
        </p:spPr>
      </p:pic>
      <p:pic>
        <p:nvPicPr>
          <p:cNvPr id="220" name="Imagen 6"/>
          <p:cNvPicPr/>
          <p:nvPr/>
        </p:nvPicPr>
        <p:blipFill>
          <a:blip r:embed="rId3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21" name="Imagen 7"/>
          <p:cNvPicPr/>
          <p:nvPr/>
        </p:nvPicPr>
        <p:blipFill>
          <a:blip r:embed="rId4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Protección de datos</a:t>
            </a:r>
            <a:endParaRPr lang="ca-ES-valencia" sz="3600" b="0" strike="noStrike" spc="-1">
              <a:latin typeface="Arial"/>
            </a:endParaRPr>
          </a:p>
        </p:txBody>
      </p:sp>
      <p:pic>
        <p:nvPicPr>
          <p:cNvPr id="223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24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  <p:sp>
        <p:nvSpPr>
          <p:cNvPr id="225" name="CustomShape 2"/>
          <p:cNvSpPr/>
          <p:nvPr/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6" name="Imagen 4"/>
          <p:cNvPicPr/>
          <p:nvPr/>
        </p:nvPicPr>
        <p:blipFill>
          <a:blip r:embed="rId4"/>
          <a:stretch/>
        </p:blipFill>
        <p:spPr>
          <a:xfrm>
            <a:off x="1956240" y="2253960"/>
            <a:ext cx="6038280" cy="3494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1402200" y="1491480"/>
            <a:ext cx="8596080" cy="388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ca-ES-valencia" sz="2800" b="1" strike="noStrike" spc="-1" dirty="0" err="1">
                <a:solidFill>
                  <a:srgbClr val="404040"/>
                </a:solidFill>
                <a:latin typeface="Trebuchet MS"/>
              </a:rPr>
              <a:t>Administraciones</a:t>
            </a:r>
            <a:r>
              <a:rPr lang="ca-ES-valencia" sz="2800" b="1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ca-ES-valencia" sz="2800" b="1" strike="noStrike" spc="-1" dirty="0" err="1">
                <a:solidFill>
                  <a:srgbClr val="404040"/>
                </a:solidFill>
                <a:latin typeface="Trebuchet MS"/>
              </a:rPr>
              <a:t>públicas</a:t>
            </a:r>
            <a:r>
              <a:rPr lang="ca-ES-valencia" sz="2800" b="0" strike="noStrike" spc="-1" dirty="0">
                <a:solidFill>
                  <a:srgbClr val="404040"/>
                </a:solidFill>
                <a:latin typeface="Trebuchet MS"/>
              </a:rPr>
              <a:t>               </a:t>
            </a:r>
            <a:r>
              <a:rPr lang="ca-ES-valencia" sz="2800" b="1" strike="noStrike" spc="-1" dirty="0" err="1">
                <a:solidFill>
                  <a:srgbClr val="404040"/>
                </a:solidFill>
                <a:latin typeface="Trebuchet MS"/>
              </a:rPr>
              <a:t>Ciudadanos</a:t>
            </a:r>
            <a:endParaRPr lang="ca-ES-valencia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ca-ES-valencia" sz="2800" b="1" strike="noStrike" spc="-1" dirty="0" err="1">
                <a:solidFill>
                  <a:srgbClr val="78697B"/>
                </a:solidFill>
                <a:latin typeface="Trebuchet MS"/>
              </a:rPr>
              <a:t>Transparencia</a:t>
            </a:r>
            <a:r>
              <a:rPr lang="ca-ES-valencia" sz="2800" b="1" strike="noStrike" spc="-1" dirty="0">
                <a:solidFill>
                  <a:srgbClr val="78697B"/>
                </a:solidFill>
                <a:latin typeface="Trebuchet MS"/>
              </a:rPr>
              <a:t>: </a:t>
            </a:r>
            <a:r>
              <a:rPr lang="ca-ES-valencia" sz="2800" b="1" strike="noStrike" spc="-1" dirty="0" err="1">
                <a:solidFill>
                  <a:srgbClr val="78697B"/>
                </a:solidFill>
                <a:latin typeface="Trebuchet MS"/>
              </a:rPr>
              <a:t>Límites</a:t>
            </a:r>
            <a:r>
              <a:rPr lang="ca-ES-valencia" sz="2800" b="1" strike="noStrike" spc="-1" dirty="0">
                <a:solidFill>
                  <a:srgbClr val="78697B"/>
                </a:solidFill>
                <a:latin typeface="Trebuchet MS"/>
              </a:rPr>
              <a:t> </a:t>
            </a:r>
            <a:r>
              <a:rPr lang="ca-ES-valencia" sz="2800" b="1" strike="noStrike" spc="-1" dirty="0" err="1">
                <a:solidFill>
                  <a:srgbClr val="78697B"/>
                </a:solidFill>
                <a:latin typeface="Trebuchet MS"/>
              </a:rPr>
              <a:t>protección</a:t>
            </a:r>
            <a:r>
              <a:rPr lang="ca-ES-valencia" sz="2800" b="1" strike="noStrike" spc="-1" dirty="0">
                <a:solidFill>
                  <a:srgbClr val="78697B"/>
                </a:solidFill>
                <a:latin typeface="Trebuchet MS"/>
              </a:rPr>
              <a:t> de </a:t>
            </a:r>
            <a:r>
              <a:rPr lang="ca-ES-valencia" sz="2800" b="1" strike="noStrike" spc="-1" dirty="0" err="1">
                <a:solidFill>
                  <a:srgbClr val="78697B"/>
                </a:solidFill>
                <a:latin typeface="Trebuchet MS"/>
              </a:rPr>
              <a:t>datos</a:t>
            </a:r>
            <a:endParaRPr lang="ca-ES-valencia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2800" b="0" strike="noStrike" spc="-1" dirty="0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6317640" y="2844720"/>
            <a:ext cx="1229400" cy="2660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>
            <a:solidFill>
              <a:srgbClr val="4662AA"/>
            </a:solidFill>
            <a:round/>
          </a:ln>
          <a:effectLst>
            <a:outerShdw blurRad="38100" dist="2556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57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158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Protección de datos</a:t>
            </a:r>
            <a:endParaRPr lang="ca-ES-valencia" sz="3600" b="0" strike="noStrike" spc="-1">
              <a:latin typeface="Arial"/>
            </a:endParaRPr>
          </a:p>
        </p:txBody>
      </p:sp>
      <p:pic>
        <p:nvPicPr>
          <p:cNvPr id="228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29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  <p:sp>
        <p:nvSpPr>
          <p:cNvPr id="230" name="CustomShape 2"/>
          <p:cNvSpPr/>
          <p:nvPr/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1" name="Imagen 3"/>
          <p:cNvPicPr/>
          <p:nvPr/>
        </p:nvPicPr>
        <p:blipFill>
          <a:blip r:embed="rId4"/>
          <a:stretch/>
        </p:blipFill>
        <p:spPr>
          <a:xfrm>
            <a:off x="1647000" y="2289600"/>
            <a:ext cx="6809760" cy="325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1402200" y="1150070"/>
            <a:ext cx="8596080" cy="47322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ca-ES-valencia" sz="5400" b="1" strike="noStrike" spc="-1" dirty="0">
                <a:solidFill>
                  <a:srgbClr val="78697B"/>
                </a:solidFill>
                <a:latin typeface="Trebuchet MS"/>
              </a:rPr>
              <a:t>FIN</a:t>
            </a: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2800" b="1" spc="-1" dirty="0">
              <a:solidFill>
                <a:srgbClr val="78697B"/>
              </a:solidFill>
              <a:latin typeface="Trebuchet MS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2800" b="1" spc="-1" dirty="0">
              <a:solidFill>
                <a:srgbClr val="78697B"/>
              </a:solidFill>
              <a:latin typeface="Trebuchet MS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2800" b="1" strike="noStrike" spc="-1" dirty="0">
              <a:solidFill>
                <a:srgbClr val="78697B"/>
              </a:solidFill>
              <a:latin typeface="Trebuchet MS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ca-ES-valencia" sz="2800" b="1" spc="-1" dirty="0">
                <a:solidFill>
                  <a:srgbClr val="78697B"/>
                </a:solidFill>
                <a:latin typeface="Trebuchet MS"/>
                <a:hlinkClick r:id="rId2"/>
              </a:rPr>
              <a:t>dpdgeneralitat@gva.es</a:t>
            </a:r>
            <a:endParaRPr lang="ca-ES-valencia" sz="2800" b="1" spc="-1" dirty="0">
              <a:solidFill>
                <a:srgbClr val="78697B"/>
              </a:solidFill>
              <a:latin typeface="Trebuchet MS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ca-ES-valencia" sz="2800" b="1" strike="noStrike" spc="-1" dirty="0">
                <a:solidFill>
                  <a:srgbClr val="78697B"/>
                </a:solidFill>
                <a:latin typeface="Trebuchet MS"/>
                <a:hlinkClick r:id="rId3"/>
              </a:rPr>
              <a:t>dpdsectorpublico@gva.es</a:t>
            </a:r>
            <a:endParaRPr lang="ca-ES-valencia" sz="2800" b="1" strike="noStrike" spc="-1" dirty="0">
              <a:solidFill>
                <a:srgbClr val="78697B"/>
              </a:solidFill>
              <a:latin typeface="Trebuchet MS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2800" b="0" strike="noStrike" spc="-1" dirty="0">
              <a:latin typeface="Arial"/>
            </a:endParaRPr>
          </a:p>
        </p:txBody>
      </p:sp>
      <p:pic>
        <p:nvPicPr>
          <p:cNvPr id="258" name="Imagen 6"/>
          <p:cNvPicPr/>
          <p:nvPr/>
        </p:nvPicPr>
        <p:blipFill>
          <a:blip r:embed="rId4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259" name="Imagen 7"/>
          <p:cNvPicPr/>
          <p:nvPr/>
        </p:nvPicPr>
        <p:blipFill>
          <a:blip r:embed="rId5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3600" b="0" strike="noStrike" spc="-1" dirty="0">
                <a:solidFill>
                  <a:srgbClr val="4A66AC"/>
                </a:solidFill>
                <a:latin typeface="Trebuchet MS"/>
              </a:rPr>
              <a:t>Cuestiones generales</a:t>
            </a:r>
            <a:endParaRPr lang="es-ES" sz="3600" b="0" strike="noStrike" spc="-1" dirty="0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677160" y="1366463"/>
            <a:ext cx="8596080" cy="48820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800" b="0" strike="noStrike" spc="-1" dirty="0">
                <a:solidFill>
                  <a:srgbClr val="FF0000"/>
                </a:solidFill>
                <a:latin typeface="Trebuchet MS"/>
              </a:rPr>
              <a:t>La transparencia</a:t>
            </a: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, el acceso a la información pública y las normas de buen gobierno deben ser los </a:t>
            </a:r>
            <a:r>
              <a:rPr lang="es-ES" sz="1800" b="1" u="sng" strike="noStrike" spc="-1" dirty="0">
                <a:uFillTx/>
                <a:latin typeface="Trebuchet MS"/>
              </a:rPr>
              <a:t>ejes fundamentales de toda acción política</a:t>
            </a: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. </a:t>
            </a:r>
          </a:p>
          <a:p>
            <a:pPr marL="457920" lvl="1" algn="just">
              <a:spcBef>
                <a:spcPts val="1001"/>
              </a:spcBef>
              <a:buClr>
                <a:srgbClr val="4A66AC"/>
              </a:buClr>
              <a:buSzPct val="80000"/>
            </a:pPr>
            <a:r>
              <a:rPr lang="es-ES" b="0" strike="noStrike" spc="-1" dirty="0">
                <a:solidFill>
                  <a:srgbClr val="404040"/>
                </a:solidFill>
                <a:latin typeface="Trebuchet MS"/>
              </a:rPr>
              <a:t>Sólo cuando la acción de los responsables públicos se somete a escrutinio, cuando los ciudadanos pueden conocer cómo se toman las decisiones que les afectan, cómo se manejan los fondos públicos o bajo qué criterios actúan nuestras instituciones podremos hablar del inicio de un proceso en el que los poderes públicos comienzan a responder a una sociedad que es crítica, exigente y que demanda participación de los poderes públicos.</a:t>
            </a:r>
          </a:p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endParaRPr lang="es-ES" sz="18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800" b="0" strike="noStrike" spc="-1" dirty="0">
                <a:solidFill>
                  <a:srgbClr val="FF0000"/>
                </a:solidFill>
                <a:latin typeface="Trebuchet MS"/>
              </a:rPr>
              <a:t>Límites</a:t>
            </a: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: </a:t>
            </a:r>
            <a:r>
              <a:rPr lang="es-ES" sz="1800" b="1" u="sng" strike="noStrike" spc="-1" dirty="0">
                <a:solidFill>
                  <a:srgbClr val="404040"/>
                </a:solidFill>
                <a:latin typeface="Trebuchet MS"/>
              </a:rPr>
              <a:t>colisión con derechos e intereses legítimos</a:t>
            </a:r>
            <a:r>
              <a:rPr lang="es-ES" sz="1800" b="0" strike="noStrike" spc="-1" dirty="0">
                <a:solidFill>
                  <a:srgbClr val="404040"/>
                </a:solidFill>
                <a:latin typeface="Trebuchet MS"/>
              </a:rPr>
              <a:t>. La transparencia o Derecho de Acceso se limita si puede producir perjuicios a otros derechos cuya protección es necesaria. La aplicación de límites está sujeta a:</a:t>
            </a:r>
            <a:endParaRPr lang="es-ES" sz="1800" b="0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b="0" i="1" strike="noStrike" spc="-1" dirty="0">
                <a:solidFill>
                  <a:srgbClr val="404040"/>
                </a:solidFill>
                <a:latin typeface="Trebuchet MS"/>
              </a:rPr>
              <a:t>Principio de maximización del derecho (las restricciones tengan el mínimo alcance necesario).</a:t>
            </a:r>
            <a:endParaRPr lang="es-ES" b="0" i="1" strike="noStrike" spc="-1" dirty="0">
              <a:latin typeface="Arial"/>
            </a:endParaRPr>
          </a:p>
        </p:txBody>
      </p:sp>
      <p:pic>
        <p:nvPicPr>
          <p:cNvPr id="161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162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3600" b="0" strike="noStrike" spc="-1" dirty="0">
                <a:solidFill>
                  <a:srgbClr val="4A66AC"/>
                </a:solidFill>
                <a:latin typeface="Trebuchet MS"/>
              </a:rPr>
              <a:t>LÍMITES GENERALES: Regulación</a:t>
            </a:r>
            <a:endParaRPr lang="es-ES" sz="3600" b="0" strike="noStrike" spc="-1" dirty="0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677160" y="1393920"/>
            <a:ext cx="8518211" cy="53870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9000" lnSpcReduction="20000"/>
          </a:bodyPr>
          <a:lstStyle/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300" spc="-1" dirty="0">
                <a:solidFill>
                  <a:srgbClr val="4A66AC"/>
                </a:solidFill>
                <a:latin typeface="Trebuchet MS"/>
              </a:rPr>
              <a:t>Ley 19/2013, de 9 de diciembre, de transparencia, acceso a la información pública y buen gobierno (arts</a:t>
            </a:r>
            <a:r>
              <a:rPr lang="es-ES" sz="2300" b="0" strike="noStrike" spc="-1" dirty="0">
                <a:solidFill>
                  <a:srgbClr val="4A66AC"/>
                </a:solidFill>
                <a:latin typeface="Trebuchet MS"/>
              </a:rPr>
              <a:t>. 14 y 15):</a:t>
            </a:r>
            <a:endParaRPr lang="es-ES" sz="2300" b="0" strike="noStrike" spc="-1" dirty="0">
              <a:latin typeface="Arial"/>
            </a:endParaRPr>
          </a:p>
          <a:p>
            <a:pPr marL="743040" lvl="1" indent="-2851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Ubicados en el Cap. III denominado “Derecho de acceso a la información pública”.</a:t>
            </a:r>
            <a:endParaRPr lang="es-ES" sz="2000" b="0" strike="noStrike" spc="-1" dirty="0">
              <a:latin typeface="Arial"/>
            </a:endParaRPr>
          </a:p>
          <a:p>
            <a:pPr marL="743040" lvl="1" indent="-2851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Tener en cuenta: Cap. II “Publicidad activa”. Art. 5.3: </a:t>
            </a:r>
            <a:r>
              <a:rPr lang="es-ES" sz="2000" b="0" i="1" strike="noStrike" spc="-1" dirty="0">
                <a:solidFill>
                  <a:srgbClr val="404040"/>
                </a:solidFill>
                <a:latin typeface="Trebuchet MS"/>
              </a:rPr>
              <a:t>“Serán de aplicación, en su caso, los límites al derecho de acceso a la información pública previstos en el artículo 14 y, especialmente, el derivado de la protección de datos de carácter personal, regulado en el artículo 15. A este respecto, cuando la información contuviera datos especialmente protegidos, la publicidad sólo se llevará a cabo previa disociación de los mismos”.</a:t>
            </a:r>
            <a:endParaRPr lang="es-ES" sz="20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300" spc="-1" dirty="0">
                <a:solidFill>
                  <a:srgbClr val="4A66AC"/>
                </a:solidFill>
                <a:latin typeface="Trebuchet MS"/>
              </a:rPr>
              <a:t>Ley 2/2015, de 2 de abril, de Transparencia, Buen Gobierno y Participación Ciudadana de la Comunitat Valenciana (artículos </a:t>
            </a:r>
            <a:r>
              <a:rPr lang="es-ES" sz="2300" b="0" strike="noStrike" spc="-1" dirty="0">
                <a:solidFill>
                  <a:srgbClr val="4A66AC"/>
                </a:solidFill>
                <a:latin typeface="Trebuchet MS"/>
              </a:rPr>
              <a:t>12 y 13)</a:t>
            </a:r>
            <a:endParaRPr lang="es-ES" sz="23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300" b="0" strike="noStrike" spc="-1" dirty="0">
                <a:solidFill>
                  <a:srgbClr val="4A66AC"/>
                </a:solidFill>
                <a:latin typeface="Trebuchet MS"/>
              </a:rPr>
              <a:t>Legislación sectorial. Ej.: Real Decreto 130/2019, de 8 de marzo, por el que se regula la Base de Datos Nacional de Subvenciones y la publicidad de las subvenciones y demás ayudas públicas</a:t>
            </a:r>
            <a:endParaRPr lang="es-ES" sz="23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s-ES" sz="23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s-ES" sz="2300" b="0" strike="noStrike" spc="-1" dirty="0">
                <a:solidFill>
                  <a:srgbClr val="4A66AC"/>
                </a:solidFill>
                <a:latin typeface="Trebuchet MS"/>
              </a:rPr>
              <a:t>Por tanto, los límites se aplican:</a:t>
            </a:r>
            <a:endParaRPr lang="es-ES" sz="2300" b="0" strike="noStrike" spc="-1" dirty="0">
              <a:latin typeface="Arial"/>
            </a:endParaRPr>
          </a:p>
          <a:p>
            <a:pPr marL="743040" lvl="1" indent="-2851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300" b="0" u="sng" strike="noStrike" spc="-1" dirty="0">
                <a:solidFill>
                  <a:srgbClr val="404040"/>
                </a:solidFill>
                <a:latin typeface="Trebuchet MS"/>
              </a:rPr>
              <a:t>Publicidad activa</a:t>
            </a:r>
            <a:r>
              <a:rPr lang="es-ES" sz="2300" b="0" strike="noStrike" spc="-1" dirty="0">
                <a:solidFill>
                  <a:srgbClr val="404040"/>
                </a:solidFill>
                <a:latin typeface="Trebuchet MS"/>
              </a:rPr>
              <a:t>: publicidad efectuada en portales de transparencia o páginas web.</a:t>
            </a:r>
            <a:endParaRPr lang="es-ES" sz="2300" b="0" strike="noStrike" spc="-1" dirty="0">
              <a:latin typeface="Arial"/>
            </a:endParaRPr>
          </a:p>
          <a:p>
            <a:pPr marL="743040" lvl="1" indent="-2851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2300" b="0" u="sng" strike="noStrike" spc="-1" dirty="0">
                <a:solidFill>
                  <a:srgbClr val="404040"/>
                </a:solidFill>
                <a:latin typeface="Trebuchet MS"/>
              </a:rPr>
              <a:t>Derecho de acceso a la información pública</a:t>
            </a:r>
            <a:r>
              <a:rPr lang="es-ES" sz="2300" b="0" strike="noStrike" spc="-1" dirty="0">
                <a:solidFill>
                  <a:srgbClr val="404040"/>
                </a:solidFill>
                <a:latin typeface="Trebuchet MS"/>
              </a:rPr>
              <a:t>: se facilita información a quien lo solicita.</a:t>
            </a:r>
            <a:endParaRPr lang="es-ES" sz="23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600" b="0" strike="noStrike" spc="-1" dirty="0">
              <a:latin typeface="Arial"/>
            </a:endParaRPr>
          </a:p>
        </p:txBody>
      </p:sp>
      <p:pic>
        <p:nvPicPr>
          <p:cNvPr id="165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166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671580" y="803112"/>
            <a:ext cx="9124977" cy="388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ca-ES-valencia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ca-ES-valencia" sz="2800" b="1" strike="noStrike" spc="-1" dirty="0">
                <a:solidFill>
                  <a:srgbClr val="FF0000"/>
                </a:solidFill>
                <a:latin typeface="Trebuchet MS"/>
              </a:rPr>
              <a:t>LA PROTECCIÓN DE DATOS DE CARÁCTER PERSONAL</a:t>
            </a: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ca-ES-valencia" sz="2800" b="1" strike="noStrike" spc="-1" dirty="0">
                <a:solidFill>
                  <a:srgbClr val="FF0000"/>
                </a:solidFill>
                <a:latin typeface="Trebuchet MS"/>
              </a:rPr>
              <a:t>COMO LÍMITE</a:t>
            </a: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ca-ES-valencia" sz="2800" b="1" spc="-1" dirty="0">
                <a:solidFill>
                  <a:srgbClr val="FF0000"/>
                </a:solidFill>
                <a:latin typeface="Trebuchet MS"/>
              </a:rPr>
              <a:t>AL DERECHO DE ACCESO A LA INFORMACIÓN</a:t>
            </a:r>
            <a:endParaRPr lang="ca-ES-valencia" sz="2800" b="0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ca-ES-valencia" sz="2800" b="1" strike="noStrike" spc="-1" dirty="0">
                <a:solidFill>
                  <a:srgbClr val="FF0000"/>
                </a:solidFill>
                <a:latin typeface="Trebuchet MS"/>
              </a:rPr>
              <a:t>(Art.15 </a:t>
            </a:r>
            <a:r>
              <a:rPr lang="ca-ES-valencia" sz="2800" b="1" strike="noStrike" spc="-1" dirty="0" err="1">
                <a:solidFill>
                  <a:srgbClr val="FF0000"/>
                </a:solidFill>
                <a:latin typeface="Trebuchet MS"/>
              </a:rPr>
              <a:t>Ley</a:t>
            </a:r>
            <a:r>
              <a:rPr lang="ca-ES-valencia" sz="2800" b="1" strike="noStrike" spc="-1" dirty="0">
                <a:solidFill>
                  <a:srgbClr val="FF0000"/>
                </a:solidFill>
                <a:latin typeface="Trebuchet MS"/>
              </a:rPr>
              <a:t> 19/2013)</a:t>
            </a:r>
            <a:endParaRPr lang="ca-ES-valencia" sz="2800" b="0" strike="noStrike" spc="-1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172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173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Protección de datos</a:t>
            </a:r>
            <a:endParaRPr lang="ca-ES-valencia" sz="3600" b="0" strike="noStrike" spc="-1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677160" y="1644120"/>
            <a:ext cx="8596080" cy="439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a-ES-valencia" sz="2000" b="0" strike="noStrike" spc="-1" dirty="0">
                <a:solidFill>
                  <a:srgbClr val="FF0000"/>
                </a:solidFill>
                <a:latin typeface="Trebuchet MS"/>
              </a:rPr>
              <a:t>NORMATIVA GENERAL DE PROTECCIÓN DE DATOS: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20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" charset="2"/>
              <a:buChar char=""/>
            </a:pPr>
            <a:r>
              <a:rPr lang="es-ES" sz="2000" b="0" strike="noStrike" spc="-1" dirty="0">
                <a:solidFill>
                  <a:srgbClr val="FF0000"/>
                </a:solidFill>
                <a:latin typeface="Trebuchet MS"/>
              </a:rPr>
              <a:t>Reglamento (UE) 2016/679 </a:t>
            </a: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del Parlamento Europeo y del Consejo, de 27 de abril de 2016, relativo a la protección de las personas físicas en lo que respecta al tratamiento de datos personales y a la libre circulación de estos datos (Reglamento General de Protección de Datos o </a:t>
            </a:r>
            <a:r>
              <a:rPr lang="es-ES" sz="2000" b="0" strike="noStrike" spc="-1" dirty="0">
                <a:solidFill>
                  <a:srgbClr val="FF0000"/>
                </a:solidFill>
                <a:latin typeface="Trebuchet MS"/>
              </a:rPr>
              <a:t>RGPD</a:t>
            </a: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)</a:t>
            </a: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" charset="2"/>
              <a:buChar char=""/>
            </a:pPr>
            <a:endParaRPr lang="es-ES" sz="20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" charset="2"/>
              <a:buChar char=""/>
            </a:pPr>
            <a:r>
              <a:rPr lang="es-ES" sz="2000" b="0" strike="noStrike" spc="-1" dirty="0">
                <a:solidFill>
                  <a:srgbClr val="FF0000"/>
                </a:solidFill>
                <a:latin typeface="Trebuchet MS"/>
              </a:rPr>
              <a:t>Ley Orgánica 3/2018</a:t>
            </a:r>
            <a:r>
              <a:rPr lang="es-ES" sz="2000" b="0" strike="noStrike" spc="-1" dirty="0">
                <a:solidFill>
                  <a:srgbClr val="404040"/>
                </a:solidFill>
                <a:latin typeface="Trebuchet MS"/>
              </a:rPr>
              <a:t>, de 5 de diciembre, de Protección de Datos Personales y garantía de los derechos digitales.</a:t>
            </a:r>
            <a:endParaRPr lang="es-ES" sz="2000" b="0" strike="noStrike" spc="-1" dirty="0">
              <a:latin typeface="Arial"/>
            </a:endParaRPr>
          </a:p>
        </p:txBody>
      </p:sp>
      <p:pic>
        <p:nvPicPr>
          <p:cNvPr id="176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177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s-ES" sz="3600" b="0" strike="noStrike" spc="-1" dirty="0">
                <a:solidFill>
                  <a:srgbClr val="4A66AC"/>
                </a:solidFill>
                <a:latin typeface="Trebuchet MS"/>
              </a:rPr>
              <a:t>LÍMITES: Protección </a:t>
            </a:r>
            <a:r>
              <a:rPr lang="ca-ES-valencia" sz="3600" b="0" strike="noStrike" spc="-1" dirty="0">
                <a:solidFill>
                  <a:srgbClr val="4A66AC"/>
                </a:solidFill>
                <a:latin typeface="Trebuchet MS"/>
              </a:rPr>
              <a:t>de </a:t>
            </a:r>
            <a:r>
              <a:rPr lang="ca-ES-valencia" sz="3600" b="0" strike="noStrike" spc="-1" dirty="0" err="1">
                <a:solidFill>
                  <a:srgbClr val="4A66AC"/>
                </a:solidFill>
                <a:latin typeface="Trebuchet MS"/>
              </a:rPr>
              <a:t>datos</a:t>
            </a:r>
            <a:endParaRPr lang="ca-ES-valencia" sz="3600" b="0" strike="noStrike" spc="-1" dirty="0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671580" y="1566179"/>
            <a:ext cx="8596080" cy="47832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20000"/>
          </a:bodyPr>
          <a:lstStyle/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900" b="1" strike="noStrike" spc="-1" dirty="0">
                <a:solidFill>
                  <a:srgbClr val="FF0000"/>
                </a:solidFill>
                <a:latin typeface="Trebuchet MS"/>
              </a:rPr>
              <a:t>¿Qué es un dato personal?</a:t>
            </a:r>
            <a:endParaRPr lang="es-ES" sz="1900" b="0" strike="noStrike" spc="-1" dirty="0">
              <a:solidFill>
                <a:srgbClr val="FF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</a:pPr>
            <a:r>
              <a:rPr lang="es-ES" sz="1900" b="0" strike="noStrike" spc="-1" dirty="0">
                <a:solidFill>
                  <a:srgbClr val="404040"/>
                </a:solidFill>
                <a:latin typeface="Trebuchet MS"/>
              </a:rPr>
              <a:t>Toda información sobre una persona física identificada o identificable; se considerará persona física identificable toda persona cuya identidad pueda determinarse, </a:t>
            </a:r>
            <a:r>
              <a:rPr lang="es-ES" sz="1900" b="0" u="sng" strike="noStrike" spc="-1" dirty="0">
                <a:solidFill>
                  <a:srgbClr val="404040"/>
                </a:solidFill>
                <a:uFillTx/>
                <a:latin typeface="Trebuchet MS"/>
              </a:rPr>
              <a:t>directa o indirectamente</a:t>
            </a:r>
            <a:r>
              <a:rPr lang="es-ES" sz="1900" b="0" strike="noStrike" spc="-1" dirty="0">
                <a:solidFill>
                  <a:srgbClr val="404040"/>
                </a:solidFill>
                <a:latin typeface="Trebuchet MS"/>
              </a:rPr>
              <a:t>, en particular mediante un identificador, como por ejemplo un nombre, un número de identificación, datos de localización, un identificador en línea o uno o varios elementos propios de la identidad física, fisiológica, genética, psíquica, económica, cultural o social de dicha persona;</a:t>
            </a:r>
            <a:endParaRPr lang="es-ES" sz="19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900" b="1" strike="noStrike" spc="-1" dirty="0">
                <a:solidFill>
                  <a:srgbClr val="FF0000"/>
                </a:solidFill>
                <a:latin typeface="Trebuchet MS"/>
              </a:rPr>
              <a:t>Calificación jurídica:</a:t>
            </a:r>
            <a:endParaRPr lang="es-ES" sz="1900" b="0" strike="noStrike" spc="-1" dirty="0">
              <a:solidFill>
                <a:srgbClr val="FF0000"/>
              </a:solidFill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900" b="0" strike="noStrike" spc="-1" dirty="0">
                <a:solidFill>
                  <a:srgbClr val="404040"/>
                </a:solidFill>
                <a:latin typeface="Trebuchet MS"/>
              </a:rPr>
              <a:t>En ambos casos (publicación o acceso a la información pública): </a:t>
            </a:r>
            <a:r>
              <a:rPr lang="es-ES" sz="1900" b="0" strike="noStrike" spc="-1" dirty="0">
                <a:solidFill>
                  <a:srgbClr val="FF0000"/>
                </a:solidFill>
                <a:latin typeface="Trebuchet MS"/>
              </a:rPr>
              <a:t>Tratamiento de datos</a:t>
            </a:r>
            <a:r>
              <a:rPr lang="es-ES" sz="1900" b="0" strike="noStrike" spc="-1" dirty="0">
                <a:solidFill>
                  <a:srgbClr val="404040"/>
                </a:solidFill>
                <a:latin typeface="Trebuchet MS"/>
              </a:rPr>
              <a:t>: cualquier operación o conjunto de operaciones realizadas sobre datos personales o conjuntos de datos personales, ya sea por procedimientos automatizados o no, como la recogida, (…) comunicación por transmisión, difusión o cualquier otra forma de habilitación de acceso, cotejo o interconexión” (art. 4.2 RGPD).</a:t>
            </a:r>
            <a:endParaRPr lang="es-ES" sz="1900" b="0" strike="noStrike" spc="-1" dirty="0">
              <a:latin typeface="Arial"/>
            </a:endParaRPr>
          </a:p>
          <a:p>
            <a:pPr marL="743040" lvl="1" indent="-285120" algn="just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900" b="0" strike="noStrike" spc="-1" dirty="0">
                <a:solidFill>
                  <a:srgbClr val="404040"/>
                </a:solidFill>
                <a:latin typeface="Trebuchet MS"/>
              </a:rPr>
              <a:t>Doctrina consolidada de la Agencia Española de Protección de Datos y de la jurisprudencia.</a:t>
            </a:r>
            <a:endParaRPr lang="es-ES" sz="1900" b="0" strike="noStrike" spc="-1" dirty="0">
              <a:latin typeface="Arial"/>
            </a:endParaRPr>
          </a:p>
          <a:p>
            <a:pPr marL="743040" lvl="1" indent="-28512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900" b="0" strike="noStrike" spc="-1" dirty="0">
                <a:solidFill>
                  <a:srgbClr val="404040"/>
                </a:solidFill>
                <a:latin typeface="Trebuchet MS"/>
              </a:rPr>
              <a:t>Reglamento General de Protección de Datos: Licitud del tratamiento (art. 6):</a:t>
            </a:r>
            <a:endParaRPr lang="es-ES" sz="1900" b="0" strike="noStrike" spc="-1" dirty="0">
              <a:latin typeface="Arial"/>
            </a:endParaRPr>
          </a:p>
          <a:p>
            <a:pPr marL="1143000" lvl="2" indent="-2278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900" b="0" strike="noStrike" spc="-1" dirty="0">
                <a:solidFill>
                  <a:srgbClr val="404040"/>
                </a:solidFill>
                <a:latin typeface="Trebuchet MS"/>
              </a:rPr>
              <a:t>Obligación legal (6.1.c) RGPD)</a:t>
            </a:r>
            <a:endParaRPr lang="es-ES" sz="1900" b="0" strike="noStrike" spc="-1" dirty="0">
              <a:latin typeface="Arial"/>
            </a:endParaRPr>
          </a:p>
          <a:p>
            <a:pPr marL="1143000" lvl="2" indent="-2278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es-ES" sz="1900" b="0" strike="noStrike" spc="-1" dirty="0">
                <a:solidFill>
                  <a:srgbClr val="404040"/>
                </a:solidFill>
                <a:latin typeface="Trebuchet MS"/>
              </a:rPr>
              <a:t>Interés público (6.1.e) RGPD)</a:t>
            </a:r>
            <a:endParaRPr lang="es-ES" sz="19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1400" b="0" strike="noStrike" spc="-1" dirty="0">
              <a:latin typeface="Arial"/>
            </a:endParaRPr>
          </a:p>
        </p:txBody>
      </p:sp>
      <p:pic>
        <p:nvPicPr>
          <p:cNvPr id="184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185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677160" y="609480"/>
            <a:ext cx="859608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ca-ES-valencia" sz="3600" b="0" strike="noStrike" spc="-1">
                <a:solidFill>
                  <a:srgbClr val="4A66AC"/>
                </a:solidFill>
                <a:latin typeface="Trebuchet MS"/>
              </a:rPr>
              <a:t>LÍMITES: Protección de datos</a:t>
            </a:r>
            <a:endParaRPr lang="ca-ES-valencia" sz="3600" b="0" strike="noStrike" spc="-1"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677160" y="1644120"/>
            <a:ext cx="8596080" cy="449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SzPct val="80000"/>
              <a:buFont typeface="Wingdings 3" charset="2"/>
              <a:buChar char=""/>
            </a:pPr>
            <a:r>
              <a:rPr lang="ca-ES-valencia" sz="2000" b="0" strike="noStrike" spc="-1" dirty="0">
                <a:solidFill>
                  <a:srgbClr val="404040"/>
                </a:solidFill>
                <a:latin typeface="Trebuchet MS"/>
              </a:rPr>
              <a:t>IMPORTANTE (</a:t>
            </a:r>
            <a:r>
              <a:rPr lang="ca-ES-valencia" sz="2000" b="0" strike="noStrike" spc="-1" dirty="0">
                <a:solidFill>
                  <a:srgbClr val="FF0000"/>
                </a:solidFill>
                <a:latin typeface="Trebuchet MS"/>
              </a:rPr>
              <a:t>CONSIDERANDO 4º DEL RGPD</a:t>
            </a:r>
            <a:r>
              <a:rPr lang="ca-ES-valencia" sz="2000" b="0" strike="noStrike" spc="-1" dirty="0">
                <a:solidFill>
                  <a:srgbClr val="404040"/>
                </a:solidFill>
                <a:latin typeface="Trebuchet MS"/>
              </a:rPr>
              <a:t>):</a:t>
            </a:r>
            <a:endParaRPr lang="ca-ES-valencia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</a:pPr>
            <a:r>
              <a:rPr lang="es-ES" sz="2000" b="0" i="1" strike="noStrike" spc="-1" dirty="0">
                <a:solidFill>
                  <a:srgbClr val="404040"/>
                </a:solidFill>
                <a:latin typeface="Trebuchet MS"/>
              </a:rPr>
              <a:t>El tratamiento de datos personales debe estar concebido para </a:t>
            </a:r>
            <a:r>
              <a:rPr lang="es-ES" sz="2000" b="1" i="1" u="sng" strike="noStrike" spc="-1" dirty="0">
                <a:solidFill>
                  <a:srgbClr val="404040"/>
                </a:solidFill>
                <a:uFillTx/>
                <a:latin typeface="Trebuchet MS"/>
              </a:rPr>
              <a:t>servir a la humanidad</a:t>
            </a:r>
            <a:r>
              <a:rPr lang="es-ES" sz="2000" b="0" i="1" strike="noStrike" spc="-1" dirty="0">
                <a:solidFill>
                  <a:srgbClr val="404040"/>
                </a:solidFill>
                <a:latin typeface="Trebuchet MS"/>
              </a:rPr>
              <a:t>. El derecho a la protección de los datos personales </a:t>
            </a:r>
            <a:r>
              <a:rPr lang="es-ES" sz="2000" b="1" i="1" u="sng" strike="noStrike" spc="-1" dirty="0">
                <a:solidFill>
                  <a:srgbClr val="404040"/>
                </a:solidFill>
                <a:uFillTx/>
                <a:latin typeface="Trebuchet MS"/>
              </a:rPr>
              <a:t>no es un derecho absoluto </a:t>
            </a:r>
            <a:r>
              <a:rPr lang="es-ES" sz="2000" b="0" i="1" strike="noStrike" spc="-1" dirty="0">
                <a:solidFill>
                  <a:srgbClr val="404040"/>
                </a:solidFill>
                <a:latin typeface="Trebuchet MS"/>
              </a:rPr>
              <a:t>sino que debe considerarse en relación con su función en la sociedad y </a:t>
            </a:r>
            <a:r>
              <a:rPr lang="es-ES" sz="2000" b="1" i="1" u="sng" strike="noStrike" spc="-1" dirty="0">
                <a:solidFill>
                  <a:srgbClr val="404040"/>
                </a:solidFill>
                <a:latin typeface="Trebuchet MS"/>
              </a:rPr>
              <a:t>mantener el equilibrio con otros derechos fundamentales, con arreglo al principio de proporcionalidad</a:t>
            </a:r>
            <a:r>
              <a:rPr lang="es-ES" sz="2000" b="0" i="1" strike="noStrike" spc="-1" dirty="0">
                <a:solidFill>
                  <a:srgbClr val="404040"/>
                </a:solidFill>
                <a:latin typeface="Trebuchet MS"/>
              </a:rPr>
              <a:t>. El presente Reglamento respeta todos los derechos fundamentales y observa las libertades y los principios reconocidos en la Carta conforme se consagran en los Tratados, en particular el respeto de la vida privada y familiar, del domicilio y de las comunicaciones, la protección de los datos de carácter personal, la libertad de pensamiento, de conciencia y de religión, la libertad de expresión y de información, la libertad de empresa, el derecho a la tutela judicial efectiva y a un juicio justo, y la diversidad cultural, religiosa y lingüística.</a:t>
            </a:r>
            <a:endParaRPr lang="es-ES" sz="2000" b="0" i="1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ca-ES-valencia" sz="2000" b="0" strike="noStrike" spc="-1" dirty="0">
              <a:latin typeface="Arial"/>
            </a:endParaRPr>
          </a:p>
        </p:txBody>
      </p:sp>
      <p:pic>
        <p:nvPicPr>
          <p:cNvPr id="180" name="Imagen 6"/>
          <p:cNvPicPr/>
          <p:nvPr/>
        </p:nvPicPr>
        <p:blipFill>
          <a:blip r:embed="rId2"/>
          <a:stretch/>
        </p:blipFill>
        <p:spPr>
          <a:xfrm>
            <a:off x="0" y="6135120"/>
            <a:ext cx="1343160" cy="814680"/>
          </a:xfrm>
          <a:prstGeom prst="rect">
            <a:avLst/>
          </a:prstGeom>
          <a:ln>
            <a:noFill/>
          </a:ln>
        </p:spPr>
      </p:pic>
      <p:pic>
        <p:nvPicPr>
          <p:cNvPr id="181" name="Imagen 7"/>
          <p:cNvPicPr/>
          <p:nvPr/>
        </p:nvPicPr>
        <p:blipFill>
          <a:blip r:embed="rId3"/>
          <a:stretch/>
        </p:blipFill>
        <p:spPr>
          <a:xfrm>
            <a:off x="10792800" y="6134400"/>
            <a:ext cx="139860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7019</TotalTime>
  <Words>3527</Words>
  <Application>Microsoft Office PowerPoint</Application>
  <PresentationFormat>Panorámica</PresentationFormat>
  <Paragraphs>190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38" baseType="lpstr">
      <vt:lpstr>Arial</vt:lpstr>
      <vt:lpstr>Symbol</vt:lpstr>
      <vt:lpstr>Trebuchet MS</vt:lpstr>
      <vt:lpstr>Wingdings</vt:lpstr>
      <vt:lpstr>Wingdings 3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PALOMAR ABAD, BEGOÑA</dc:creator>
  <dc:description/>
  <cp:lastModifiedBy>PALOMAR ABAD, BEGOÑA</cp:lastModifiedBy>
  <cp:revision>48</cp:revision>
  <dcterms:created xsi:type="dcterms:W3CDTF">2019-11-21T12:03:58Z</dcterms:created>
  <dcterms:modified xsi:type="dcterms:W3CDTF">2021-10-07T09:35:21Z</dcterms:modified>
  <dc:language>ca-ES-valencia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Panorámica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47</vt:i4>
  </property>
</Properties>
</file>