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38"/>
  </p:notesMasterIdLst>
  <p:sldIdLst>
    <p:sldId id="256" r:id="rId5"/>
    <p:sldId id="284" r:id="rId6"/>
    <p:sldId id="398" r:id="rId7"/>
    <p:sldId id="433" r:id="rId8"/>
    <p:sldId id="434" r:id="rId9"/>
    <p:sldId id="415" r:id="rId10"/>
    <p:sldId id="416" r:id="rId11"/>
    <p:sldId id="435" r:id="rId12"/>
    <p:sldId id="430" r:id="rId13"/>
    <p:sldId id="417" r:id="rId14"/>
    <p:sldId id="445" r:id="rId15"/>
    <p:sldId id="418" r:id="rId16"/>
    <p:sldId id="425" r:id="rId17"/>
    <p:sldId id="426" r:id="rId18"/>
    <p:sldId id="446" r:id="rId19"/>
    <p:sldId id="419" r:id="rId20"/>
    <p:sldId id="440" r:id="rId21"/>
    <p:sldId id="436" r:id="rId22"/>
    <p:sldId id="420" r:id="rId23"/>
    <p:sldId id="421" r:id="rId24"/>
    <p:sldId id="442" r:id="rId25"/>
    <p:sldId id="443" r:id="rId26"/>
    <p:sldId id="422" r:id="rId27"/>
    <p:sldId id="441" r:id="rId28"/>
    <p:sldId id="437" r:id="rId29"/>
    <p:sldId id="423" r:id="rId30"/>
    <p:sldId id="428" r:id="rId31"/>
    <p:sldId id="429" r:id="rId32"/>
    <p:sldId id="431" r:id="rId33"/>
    <p:sldId id="432" r:id="rId34"/>
    <p:sldId id="438" r:id="rId35"/>
    <p:sldId id="439" r:id="rId36"/>
    <p:sldId id="444" r:id="rId37"/>
  </p:sldIdLst>
  <p:sldSz cx="10080625" cy="7559675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417B27-2008-7FEE-2CEC-FB3CF893FB17}" name="CASANOVA FUSET, LAURA" initials="CFL" userId="S::casanova_lau@gva.es::294c0119-5929-45b7-8b4a-e89a903bee10" providerId="AD"/>
  <p188:author id="{8D463AA4-690A-28CE-F668-F513C50B63AC}" name="MARTORELL DOBLAS, BELEN" initials="MB" userId="S::martorell_bel@gva.es::66d4ce19-7782-4aff-b10d-7e792b40623f" providerId="AD"/>
  <p188:author id="{4EB3F1DE-A677-7459-20E0-921605AA5091}" name="NIETO SANCHEZ, TOMAS" initials="NT" userId="S::nieto_tom@gva.es::cbd2dbf3-811f-4046-890a-c60063d1529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E915A-067F-4C73-A4CF-9DDCA45470EA}" v="1438" dt="2022-11-02T19:55:31.6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38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>
              <a:alpha val="90000"/>
            </a:srgbClr>
          </a:solidFill>
          <a:ln w="9360">
            <a:noFill/>
          </a:ln>
        </p:spPr>
      </p:sp>
      <p:sp>
        <p:nvSpPr>
          <p:cNvPr id="247" name="CustomShape 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>
              <a:alpha val="9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3"/>
          <p:cNvSpPr/>
          <p:nvPr/>
        </p:nvSpPr>
        <p:spPr>
          <a:xfrm>
            <a:off x="0" y="0"/>
            <a:ext cx="297180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PlaceHolder 4"/>
          <p:cNvSpPr>
            <a:spLocks noGrp="1"/>
          </p:cNvSpPr>
          <p:nvPr>
            <p:ph type="dt"/>
          </p:nvPr>
        </p:nvSpPr>
        <p:spPr>
          <a:xfrm>
            <a:off x="3884760" y="0"/>
            <a:ext cx="2970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5640" indent="-215640"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&lt;fecha/hora&gt;</a:t>
            </a:r>
            <a:endParaRPr lang="es-E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960" cy="3084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Pulse para desplazar la página</a:t>
            </a:r>
          </a:p>
        </p:txBody>
      </p:sp>
      <p:sp>
        <p:nvSpPr>
          <p:cNvPr id="251" name="PlaceHolder 6"/>
          <p:cNvSpPr>
            <a:spLocks noGrp="1"/>
          </p:cNvSpPr>
          <p:nvPr>
            <p:ph type="body"/>
          </p:nvPr>
        </p:nvSpPr>
        <p:spPr>
          <a:xfrm>
            <a:off x="685800" y="4400280"/>
            <a:ext cx="5484960" cy="3598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1200" b="0" strike="noStrike" spc="-1">
                <a:solidFill>
                  <a:srgbClr val="000000"/>
                </a:solidFill>
                <a:latin typeface="Times New Roman"/>
              </a:rPr>
              <a:t>Pulse para editar el formato de las notas</a:t>
            </a:r>
          </a:p>
        </p:txBody>
      </p:sp>
      <p:sp>
        <p:nvSpPr>
          <p:cNvPr id="252" name="CustomShape 7"/>
          <p:cNvSpPr/>
          <p:nvPr/>
        </p:nvSpPr>
        <p:spPr>
          <a:xfrm>
            <a:off x="0" y="8685360"/>
            <a:ext cx="297180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PlaceHolder 8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00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5640" indent="-215640" algn="r">
              <a:lnSpc>
                <a:spcPct val="100000"/>
              </a:lnSpc>
            </a:pPr>
            <a:fld id="{D49CFEB8-8051-4422-A0FE-DD1B911B084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‹Nº›</a:t>
            </a:fld>
            <a:endParaRPr lang="es-E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213" cy="3084513"/>
          </a:xfrm>
          <a:prstGeom prst="rect">
            <a:avLst/>
          </a:prstGeom>
        </p:spPr>
      </p:sp>
      <p:sp>
        <p:nvSpPr>
          <p:cNvPr id="371" name="TextShape 2"/>
          <p:cNvSpPr txBox="1"/>
          <p:nvPr/>
        </p:nvSpPr>
        <p:spPr>
          <a:xfrm>
            <a:off x="685800" y="4400280"/>
            <a:ext cx="5486400" cy="36003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213" cy="30845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Explicar que el PTN viene ya configurado con el </a:t>
            </a:r>
            <a:r>
              <a:rPr lang="es-ES" err="1"/>
              <a:t>sw</a:t>
            </a:r>
            <a:r>
              <a:rPr lang="es-ES"/>
              <a:t> preinstalado </a:t>
            </a:r>
            <a:r>
              <a:rPr lang="es-ES" err="1"/>
              <a:t>estandar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215640" indent="-215640" algn="r">
              <a:lnSpc>
                <a:spcPct val="100000"/>
              </a:lnSpc>
            </a:pPr>
            <a:fld id="{D49CFEB8-8051-4422-A0FE-DD1B911B0845}" type="slidenum">
              <a:rPr lang="en-US" sz="1200" b="0" strike="noStrike" spc="-1" smtClean="0">
                <a:solidFill>
                  <a:srgbClr val="000000"/>
                </a:solidFill>
                <a:latin typeface="Times New Roman"/>
                <a:ea typeface="Segoe UI"/>
              </a:rPr>
              <a:t>28</a:t>
            </a:fld>
            <a:endParaRPr lang="es-E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889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3213" cy="3084513"/>
          </a:xfrm>
          <a:prstGeom prst="rect">
            <a:avLst/>
          </a:prstGeom>
        </p:spPr>
      </p:sp>
      <p:sp>
        <p:nvSpPr>
          <p:cNvPr id="371" name="TextShape 2"/>
          <p:cNvSpPr txBox="1"/>
          <p:nvPr/>
        </p:nvSpPr>
        <p:spPr>
          <a:xfrm>
            <a:off x="685800" y="4400280"/>
            <a:ext cx="5486400" cy="360036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7827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D441DD2-A4CC-48CF-9EA0-97FF6385624A}"/>
              </a:ext>
            </a:extLst>
          </p:cNvPr>
          <p:cNvPicPr/>
          <p:nvPr userDrawn="1"/>
        </p:nvPicPr>
        <p:blipFill>
          <a:blip r:embed="rId2">
            <a:alphaModFix amt="90000"/>
          </a:blip>
          <a:stretch/>
        </p:blipFill>
        <p:spPr>
          <a:xfrm>
            <a:off x="3948833" y="7187622"/>
            <a:ext cx="2676291" cy="25096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1008000"/>
            <a:ext cx="8449920" cy="132408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s-E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8080" y="2376000"/>
            <a:ext cx="8449920" cy="453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342720" indent="-342720" algn="ctr">
              <a:spcBef>
                <a:spcPts val="998"/>
              </a:spcBef>
            </a:pPr>
            <a:endParaRPr lang="es-ES" sz="2800" b="0" strike="noStrike" spc="-1">
              <a:solidFill>
                <a:srgbClr val="7F7F7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5351400" y="3114000"/>
            <a:ext cx="4368600" cy="1854000"/>
          </a:xfrm>
          <a:prstGeom prst="rect">
            <a:avLst/>
          </a:prstGeom>
        </p:spPr>
        <p:txBody>
          <a:bodyPr lIns="90000" tIns="46800" rIns="90000" bIns="46800">
            <a:normAutofit fontScale="2000"/>
          </a:bodyPr>
          <a:lstStyle/>
          <a:p>
            <a:pPr marL="342720" indent="-342720">
              <a:spcBef>
                <a:spcPts val="998"/>
              </a:spcBef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742680" lvl="1" indent="-28548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143000" lvl="2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720720" y="1584360"/>
            <a:ext cx="8999280" cy="13240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Pulse para editar el formato del texto de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tic.gva.es/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vatic.gva.e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desk@gva.es" TargetMode="External"/><Relationship Id="rId2" Type="http://schemas.openxmlformats.org/officeDocument/2006/relationships/hyperlink" Target="https://gvatic.gva.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Imagen 257"/>
          <p:cNvPicPr/>
          <p:nvPr/>
        </p:nvPicPr>
        <p:blipFill>
          <a:blip r:embed="rId4"/>
          <a:stretch/>
        </p:blipFill>
        <p:spPr>
          <a:xfrm>
            <a:off x="4055460" y="401295"/>
            <a:ext cx="3843400" cy="367190"/>
          </a:xfrm>
          <a:prstGeom prst="rect">
            <a:avLst/>
          </a:prstGeom>
        </p:spPr>
      </p:pic>
      <p:sp>
        <p:nvSpPr>
          <p:cNvPr id="257" name="TextShape 3"/>
          <p:cNvSpPr txBox="1"/>
          <p:nvPr/>
        </p:nvSpPr>
        <p:spPr>
          <a:xfrm>
            <a:off x="339449" y="2594714"/>
            <a:ext cx="4349481" cy="1251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3600" b="1" strike="noStrike" kern="1200" spc="-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DGTIC, ¿Dígame?</a:t>
            </a:r>
          </a:p>
        </p:txBody>
      </p:sp>
      <p:sp>
        <p:nvSpPr>
          <p:cNvPr id="254" name="CustomShape 1"/>
          <p:cNvSpPr/>
          <p:nvPr/>
        </p:nvSpPr>
        <p:spPr>
          <a:xfrm>
            <a:off x="826200" y="2400120"/>
            <a:ext cx="7597800" cy="105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2"/>
          <p:cNvSpPr/>
          <p:nvPr/>
        </p:nvSpPr>
        <p:spPr>
          <a:xfrm>
            <a:off x="3600000" y="4536000"/>
            <a:ext cx="2376000" cy="711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TextShape 4"/>
          <p:cNvSpPr txBox="1"/>
          <p:nvPr/>
        </p:nvSpPr>
        <p:spPr>
          <a:xfrm>
            <a:off x="1418745" y="3796923"/>
            <a:ext cx="2940371" cy="81415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spAutoFit/>
          </a:bodyPr>
          <a:lstStyle/>
          <a:p>
            <a:pPr>
              <a:spcAft>
                <a:spcPts val="600"/>
              </a:spcAft>
            </a:pPr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</a:pPr>
            <a:r>
              <a:rPr lang="es-ES" sz="2400" spc="-1">
                <a:solidFill>
                  <a:srgbClr val="000000"/>
                </a:solidFill>
                <a:latin typeface="Calibri"/>
              </a:rPr>
              <a:t>Noviembre 2022</a:t>
            </a:r>
            <a:endParaRPr lang="es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DBC67EE1-0BDD-41C1-BF59-CD799D618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4877" r="4663" b="7315"/>
          <a:stretch>
            <a:fillRect/>
          </a:stretch>
        </p:blipFill>
        <p:spPr bwMode="auto">
          <a:xfrm>
            <a:off x="5309672" y="4834908"/>
            <a:ext cx="4058100" cy="187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616" t="4877" r="4663" b="731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B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913111" cy="54001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Canales de comunicación con la DGTIC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AA6629E-209D-45F7-965B-39F7DC0E9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15" y="1678899"/>
            <a:ext cx="7429928" cy="520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984008" y="193689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¿Qué es el dominio Generalitat?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89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Dominio Generalitat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DC0917-1A10-4EE8-9AF1-6B7D8EEBFA89}"/>
              </a:ext>
            </a:extLst>
          </p:cNvPr>
          <p:cNvSpPr txBox="1"/>
          <p:nvPr/>
        </p:nvSpPr>
        <p:spPr>
          <a:xfrm>
            <a:off x="541970" y="1351532"/>
            <a:ext cx="908789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_tradnl" b="1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_tradnl" b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dominio Generalitat </a:t>
            </a:r>
            <a:r>
              <a:rPr lang="es-ES_tradnl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 al conjunto de servidores y ordenadores personales que dan servicio, en el día a día, a los usuarios, compartiendo aspectos de seguridad, accesibilidad, impresión, etc. </a:t>
            </a:r>
            <a:endParaRPr lang="es-ES_tradnl" sz="180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 sz="180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Trabajar en un dominio único permite a la DGTIC administrar, normalizar y actualizar, de forma centralizada, los distintos recursos (usuarios, equipos, servidores, impresoras, etc.) y aplicar directrices y políticas que garanticen la seguridad y estandarización de los </a:t>
            </a:r>
            <a:r>
              <a:rPr lang="es-ES_tradnl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puestos de trabajo TIC.</a:t>
            </a:r>
            <a:endParaRPr lang="es-ES_tradnl" sz="180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 sz="180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trabajar en red, al iniciar la sesión en tu ordenador te conectarás con tus </a:t>
            </a:r>
            <a:r>
              <a:rPr lang="es-ES_tradnl" sz="18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credenciales (usuario y contraseña)</a:t>
            </a:r>
            <a:r>
              <a:rPr lang="es-ES_tradnl" sz="180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dominio </a:t>
            </a:r>
            <a:r>
              <a:rPr lang="es-ES_tradnl" sz="18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GENERALITAT</a:t>
            </a:r>
            <a:r>
              <a:rPr lang="es-ES_tradnl" sz="180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s-ES_tradnl" sz="180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ES_tradnl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usuario: DNIF y contraseña: </a:t>
            </a:r>
            <a:r>
              <a:rPr lang="es-ES_tradnl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xxxxxx</a:t>
            </a:r>
            <a:endParaRPr lang="es-ES_tradnl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6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Dominio Generalitat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DC0917-1A10-4EE8-9AF1-6B7D8EEBFA89}"/>
              </a:ext>
            </a:extLst>
          </p:cNvPr>
          <p:cNvSpPr txBox="1"/>
          <p:nvPr/>
        </p:nvSpPr>
        <p:spPr>
          <a:xfrm>
            <a:off x="559021" y="1332743"/>
            <a:ext cx="908789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La validación en el dominio permite acceder a la carpeta de tu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departamento (S:):</a:t>
            </a: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‘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COMÚN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’: reside la información que comparte todo el personal de tu departamento. Aquí tienes permiso de lectura y escritura.</a:t>
            </a: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‘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COMPARTIDO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’: estructura de carpetas que permite compartir la información de forma selectiva dando los permisos pertinentes, que se solicitan por los interesados a través de gvatic.gva.es.</a:t>
            </a: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‘SCANTEMP’: 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residen temporalmente los documentos que escanea el personal de servicio.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El pertenecer al dominio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GENERALITAT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permite a los usuarios autoadministrar el acceso a los recursos a través de:</a:t>
            </a: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Peticiones / Carpetas personales y compartidas / Dominio GENERALITAT / Acceso a </a:t>
            </a:r>
            <a:r>
              <a:rPr lang="es-ES" err="1">
                <a:latin typeface="Calibri Light" panose="020F0302020204030204" pitchFamily="34" charset="0"/>
                <a:cs typeface="Times New Roman" panose="02020603050405020304" pitchFamily="18" charset="0"/>
              </a:rPr>
              <a:t>gvCLAU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-&gt; Dominio GENERALITAT</a:t>
            </a: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5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Dominio Generalitat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F16D1E-DE7E-4648-A9D4-B177FD69C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" y="1477261"/>
            <a:ext cx="9932037" cy="4605151"/>
          </a:xfrm>
          <a:prstGeom prst="rect">
            <a:avLst/>
          </a:prstGeom>
        </p:spPr>
      </p:pic>
      <p:sp>
        <p:nvSpPr>
          <p:cNvPr id="5" name="Globo: línea doblada 4">
            <a:extLst>
              <a:ext uri="{FF2B5EF4-FFF2-40B4-BE49-F238E27FC236}">
                <a16:creationId xmlns:a16="http://schemas.microsoft.com/office/drawing/2014/main" id="{8C1F9C7D-33B8-41DC-9FC0-B57A39200AEC}"/>
              </a:ext>
            </a:extLst>
          </p:cNvPr>
          <p:cNvSpPr/>
          <p:nvPr/>
        </p:nvSpPr>
        <p:spPr>
          <a:xfrm>
            <a:off x="5657850" y="617582"/>
            <a:ext cx="4023981" cy="207989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Gvatic.gva.es</a:t>
            </a:r>
          </a:p>
          <a:p>
            <a:pPr algn="ctr"/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Peticiones / Carpetas personales y compartidas / Dominio GENERALITAT / Acceso a </a:t>
            </a:r>
            <a:r>
              <a:rPr lang="es-ES" err="1">
                <a:latin typeface="Calibri Light" panose="020F0302020204030204" pitchFamily="34" charset="0"/>
                <a:cs typeface="Times New Roman" panose="02020603050405020304" pitchFamily="18" charset="0"/>
              </a:rPr>
              <a:t>gvCLAU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-&gt; Dominio GENERALITAT</a:t>
            </a:r>
          </a:p>
          <a:p>
            <a:pPr algn="ctr"/>
            <a:endParaRPr lang="es-ES"/>
          </a:p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201734" y="3047144"/>
            <a:ext cx="4959592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 err="1">
                <a:solidFill>
                  <a:srgbClr val="0070C0"/>
                </a:solidFill>
                <a:latin typeface="Calibri Light"/>
              </a:rPr>
              <a:t>FUNCION@gva</a:t>
            </a:r>
            <a:endParaRPr lang="es-ES" sz="4400" b="1" spc="-1">
              <a:solidFill>
                <a:srgbClr val="0070C0"/>
              </a:solidFill>
              <a:latin typeface="Calibri Light"/>
            </a:endParaRPr>
          </a:p>
          <a:p>
            <a:pPr>
              <a:lnSpc>
                <a:spcPct val="90000"/>
              </a:lnSpc>
            </a:pPr>
            <a:endParaRPr lang="es-ES" sz="4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 err="1">
                <a:solidFill>
                  <a:srgbClr val="0070C0"/>
                </a:solidFill>
                <a:latin typeface="Calibri Light"/>
              </a:rPr>
              <a:t>Función@GVA</a:t>
            </a:r>
            <a:endParaRPr lang="es-ES" sz="4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398792" y="1118360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731FF74-E3B3-58F6-6F7D-CEC89D0DB272}"/>
              </a:ext>
            </a:extLst>
          </p:cNvPr>
          <p:cNvSpPr txBox="1"/>
          <p:nvPr/>
        </p:nvSpPr>
        <p:spPr>
          <a:xfrm>
            <a:off x="554119" y="1662552"/>
            <a:ext cx="8731521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Iniciativa que pretende la transformación del modelo de desempeño del personal de la Generalitat, adaptándolo a los requisitos actuales de la sociedad y de la Administración, cada día más digitales</a:t>
            </a:r>
            <a:endParaRPr lang="es-ES">
              <a:latin typeface="Calibri Light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A medio plazo, personal más productivo, colaborativo y en movilidad y ubicuidad</a:t>
            </a:r>
            <a:endParaRPr lang="es-ES">
              <a:latin typeface="Calibri Light"/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Basado en tres pilares: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Herramientas: ofimática avanzada, correo moderno y seguro, herramientas colaborativas, capacidad de movilidad y ubicuidad.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Organización y normativa: iniciativa global de la Generalitat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Adopción y gestión del cambio: acompañamiento para fomentar la transformación a partir del uso de las herramientas</a:t>
            </a:r>
          </a:p>
          <a:p>
            <a:pPr marL="742950" lvl="1" indent="-285750">
              <a:buFont typeface="Arial"/>
              <a:buChar char="•"/>
            </a:pPr>
            <a:endParaRPr lang="es-ES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Gestionado a través de tres Oficinas: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Oficina Técnica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Oficina de Adopción y Gestión del Cambio</a:t>
            </a: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Oficina de Seguridad, Protección de Datos y Gestión de Documentos</a:t>
            </a:r>
          </a:p>
          <a:p>
            <a:pPr marL="742950" lvl="1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endParaRPr lang="es-ES"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0626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 err="1">
                <a:solidFill>
                  <a:srgbClr val="0070C0"/>
                </a:solidFill>
                <a:latin typeface="Calibri Light"/>
              </a:rPr>
              <a:t>Función@GVA</a:t>
            </a:r>
            <a:endParaRPr lang="es-ES" sz="4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731FF74-E3B3-58F6-6F7D-CEC89D0DB272}"/>
              </a:ext>
            </a:extLst>
          </p:cNvPr>
          <p:cNvSpPr txBox="1"/>
          <p:nvPr/>
        </p:nvSpPr>
        <p:spPr>
          <a:xfrm>
            <a:off x="507141" y="1671947"/>
            <a:ext cx="87315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>
                <a:latin typeface="Calibri Light"/>
                <a:ea typeface="Calibri"/>
                <a:cs typeface="Calibri"/>
              </a:rPr>
              <a:t>Herramientas destacadas</a:t>
            </a:r>
            <a:endParaRPr lang="es-ES"/>
          </a:p>
        </p:txBody>
      </p:sp>
      <p:pic>
        <p:nvPicPr>
          <p:cNvPr id="5" name="Imagen 5" descr="Tabla&#10;&#10;Descripción generada automáticamente">
            <a:extLst>
              <a:ext uri="{FF2B5EF4-FFF2-40B4-BE49-F238E27FC236}">
                <a16:creationId xmlns:a16="http://schemas.microsoft.com/office/drawing/2014/main" id="{2483B742-9B6A-B4CE-3FFC-5FEFA8D63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99" y="2139098"/>
            <a:ext cx="9062684" cy="358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1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 err="1">
                <a:solidFill>
                  <a:srgbClr val="0070C0"/>
                </a:solidFill>
                <a:latin typeface="Calibri Light"/>
              </a:rPr>
              <a:t>Función@GVA</a:t>
            </a:r>
            <a:endParaRPr lang="es-ES" sz="4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731FF74-E3B3-58F6-6F7D-CEC89D0DB272}"/>
              </a:ext>
            </a:extLst>
          </p:cNvPr>
          <p:cNvSpPr txBox="1"/>
          <p:nvPr/>
        </p:nvSpPr>
        <p:spPr>
          <a:xfrm>
            <a:off x="516536" y="1408896"/>
            <a:ext cx="8731521" cy="70173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Desde mayo de 2020 se han instalado aproximadamente 14.000 licencias y se han impartido aproximadamente 75 cursos de formación</a:t>
            </a:r>
            <a:endParaRPr lang="es-ES"/>
          </a:p>
          <a:p>
            <a:pPr marL="742950" lvl="1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Recursos de formación e información:</a:t>
            </a:r>
          </a:p>
          <a:p>
            <a:pPr marL="1200150" lvl="2" indent="-285750">
              <a:buFont typeface="Arial"/>
              <a:buChar char="•"/>
            </a:pPr>
            <a:r>
              <a:rPr lang="es-ES" err="1">
                <a:latin typeface="Calibri Light"/>
                <a:ea typeface="Calibri"/>
                <a:cs typeface="Calibri"/>
              </a:rPr>
              <a:t>Aprenent</a:t>
            </a:r>
            <a:endParaRPr lang="es-ES">
              <a:latin typeface="Calibri Light"/>
              <a:ea typeface="Calibri"/>
              <a:cs typeface="Calibri"/>
            </a:endParaRPr>
          </a:p>
          <a:p>
            <a:pPr marL="1200150" lvl="2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Cursos organizados por la iniciativa</a:t>
            </a:r>
          </a:p>
          <a:p>
            <a:pPr marL="1200150" lvl="2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Cursos del IVAP</a:t>
            </a:r>
          </a:p>
          <a:p>
            <a:pPr marL="1200150" lvl="2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pPr marL="742950" lvl="1" indent="-285750">
              <a:buFont typeface="Arial,Sans-Serif"/>
              <a:buChar char="•"/>
            </a:pPr>
            <a:r>
              <a:rPr lang="es-ES">
                <a:latin typeface="Calibri Light"/>
                <a:ea typeface="Calibri Light"/>
                <a:cs typeface="Calibri Light"/>
              </a:rPr>
              <a:t>Política de asignación de licencias:</a:t>
            </a:r>
            <a:endParaRPr lang="en-US">
              <a:ea typeface="+mn-lt"/>
              <a:cs typeface="+mn-lt"/>
            </a:endParaRPr>
          </a:p>
          <a:p>
            <a:pPr marL="1200150" lvl="2" indent="-285750">
              <a:buFont typeface="Arial,Sans-Serif"/>
              <a:buChar char="•"/>
            </a:pPr>
            <a:r>
              <a:rPr lang="es-ES">
                <a:latin typeface="Calibri Light"/>
                <a:ea typeface="Calibri Light"/>
                <a:cs typeface="Calibri Light"/>
              </a:rPr>
              <a:t>Asignación automática al ingreso en departamentos de la administración del Consell que estén incorporados a la iniciativa</a:t>
            </a:r>
          </a:p>
          <a:p>
            <a:pPr marL="1200150" lvl="2" indent="-285750">
              <a:buFont typeface="Arial,Sans-Serif"/>
              <a:buChar char="•"/>
            </a:pPr>
            <a:r>
              <a:rPr lang="es-ES">
                <a:latin typeface="Calibri Light"/>
                <a:ea typeface="Calibri Light"/>
                <a:cs typeface="Calibri Light"/>
              </a:rPr>
              <a:t>Traslado de la licencia con la persona a cualquier departamento, esté incorporado o no</a:t>
            </a:r>
          </a:p>
          <a:p>
            <a:pPr marL="1200150" lvl="2" indent="-285750">
              <a:buFont typeface="Arial,Sans-Serif"/>
              <a:buChar char="•"/>
            </a:pPr>
            <a:r>
              <a:rPr lang="es-ES">
                <a:latin typeface="Calibri Light"/>
                <a:ea typeface="Calibri Light"/>
                <a:cs typeface="Calibri Light"/>
              </a:rPr>
              <a:t>Baja automática al dejar el servicio activo</a:t>
            </a:r>
          </a:p>
          <a:p>
            <a:pPr marL="742950" lvl="1" indent="-285750">
              <a:buFont typeface="Arial"/>
              <a:buChar char="•"/>
            </a:pPr>
            <a:endParaRPr lang="es-ES">
              <a:latin typeface="Calibri"/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En caso de incidencias, peticiones se debe proceder igual que con el resto de servicios que da la DGTIC</a:t>
            </a:r>
            <a:endParaRPr lang="es-ES"/>
          </a:p>
          <a:p>
            <a:pPr marL="742950" lvl="1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s-ES">
                <a:latin typeface="Calibri Light"/>
                <a:ea typeface="Calibri"/>
                <a:cs typeface="Calibri"/>
              </a:rPr>
              <a:t>Es importante saber que no damos soporte a particularidades del uso de las herramientas</a:t>
            </a:r>
          </a:p>
          <a:p>
            <a:pPr marL="742950" lvl="1" indent="-285750">
              <a:buFont typeface="Arial"/>
              <a:buChar char="•"/>
            </a:pPr>
            <a:endParaRPr lang="es-ES">
              <a:solidFill>
                <a:srgbClr val="000000"/>
              </a:solidFill>
              <a:latin typeface="Calibri Light"/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s-ES">
              <a:solidFill>
                <a:srgbClr val="000000"/>
              </a:solidFill>
              <a:latin typeface="Calibri Light"/>
              <a:ea typeface="Calibri"/>
              <a:cs typeface="Calibri"/>
            </a:endParaRPr>
          </a:p>
          <a:p>
            <a:pPr marL="1200150" lvl="2" indent="-285750">
              <a:buFont typeface="Arial"/>
              <a:buChar char="•"/>
            </a:pPr>
            <a:endParaRPr lang="es-ES">
              <a:solidFill>
                <a:srgbClr val="FF0000"/>
              </a:solidFill>
              <a:latin typeface="Calibri Light"/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s-ES">
              <a:latin typeface="Calibri Light"/>
              <a:ea typeface="Calibri"/>
              <a:cs typeface="Calibri"/>
            </a:endParaRPr>
          </a:p>
          <a:p>
            <a:endParaRPr lang="es-ES">
              <a:latin typeface="Arial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349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440586" y="551070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677456" y="1703070"/>
            <a:ext cx="9186634" cy="4126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Peticiones e incidencias. 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 apartado “Mis asuntos” en GVATIC. Notificaciones que pueden recibirse. 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¿Qué es el PTN? y normas principales de uso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Botiga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Políticas, Guías y manuales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Equipamiento para Teletrabajo</a:t>
            </a:r>
          </a:p>
        </p:txBody>
      </p:sp>
    </p:spTree>
    <p:extLst>
      <p:ext uri="{BB962C8B-B14F-4D97-AF65-F5344CB8AC3E}">
        <p14:creationId xmlns:p14="http://schemas.microsoft.com/office/powerpoint/2010/main" val="5729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700"/>
              </a:spcAft>
              <a:buFont typeface="Sitka Banner" pitchFamily="2" charset="0"/>
              <a:buChar char="-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¿Qué y quién es la DGTIC? </a:t>
            </a:r>
            <a:endParaRPr lang="es-ES" sz="1600" kern="100">
              <a:latin typeface="Liberation Serif" panose="02020603050405020304" pitchFamily="18" charset="0"/>
              <a:ea typeface="SimSun"/>
              <a:cs typeface="Mangal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700"/>
              </a:spcAft>
              <a:buFont typeface="Sitka Banner" pitchFamily="2" charset="0"/>
              <a:buChar char="-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Canales de comunicación con la DGTIC</a:t>
            </a:r>
            <a:endParaRPr lang="es-ES" sz="1600" kern="100">
              <a:effectLst/>
              <a:latin typeface="Liberation Serif" panose="02020603050405020304" pitchFamily="18" charset="0"/>
              <a:ea typeface="SimSun"/>
              <a:cs typeface="Mangal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Portal GVATIC</a:t>
            </a:r>
            <a:endParaRPr lang="es-ES" sz="1600" kern="100">
              <a:effectLst/>
              <a:latin typeface="Arial Unicode MS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¿Qué es el CAU-TIC?</a:t>
            </a:r>
          </a:p>
          <a:p>
            <a:pPr marL="342900" lvl="0" indent="-342900" algn="just">
              <a:lnSpc>
                <a:spcPct val="120000"/>
              </a:lnSpc>
              <a:spcAft>
                <a:spcPts val="700"/>
              </a:spcAft>
              <a:buFont typeface="Sitka Banner" pitchFamily="2" charset="0"/>
              <a:buChar char="-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¿Qué es el dominio Generalitat?</a:t>
            </a:r>
            <a:endParaRPr lang="es-ES" sz="1600" kern="100">
              <a:effectLst/>
              <a:latin typeface="Arial Unicode MS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700"/>
              </a:spcAft>
              <a:buFont typeface="Sitka Banner" pitchFamily="2" charset="0"/>
              <a:buChar char="-"/>
              <a:tabLst>
                <a:tab pos="256540" algn="l"/>
              </a:tabLst>
            </a:pPr>
            <a:r>
              <a:rPr lang="es-ES" sz="1600" kern="100" err="1">
                <a:effectLst/>
                <a:latin typeface="Arial Unicode MS"/>
                <a:ea typeface="SimSun"/>
                <a:cs typeface="Mangal"/>
              </a:rPr>
              <a:t>FUNCION@gva</a:t>
            </a:r>
            <a:endParaRPr lang="es-ES" sz="1600" kern="100">
              <a:effectLst/>
              <a:latin typeface="Arial Unicode MS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700"/>
              </a:spcAft>
              <a:buFont typeface="Sitka Banner" pitchFamily="2" charset="0"/>
              <a:buChar char="-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Temas de utilidad</a:t>
            </a:r>
            <a:endParaRPr lang="es-ES" sz="1600" kern="100">
              <a:effectLst/>
              <a:latin typeface="Liberation Serif" panose="02020603050405020304" pitchFamily="18" charset="0"/>
              <a:ea typeface="SimSun"/>
              <a:cs typeface="Mangal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Peticiones e incidencias</a:t>
            </a:r>
            <a:endParaRPr lang="es-ES" sz="1600" kern="100">
              <a:effectLst/>
              <a:latin typeface="Arial Unicode MS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El apartado “Mis asuntos” en GVATIC. Notificaciones que pueden recibirse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</a:pPr>
            <a:r>
              <a:rPr lang="es-ES" sz="1600" kern="100">
                <a:latin typeface="Arial Unicode MS"/>
                <a:ea typeface="SimSun"/>
                <a:cs typeface="Mangal"/>
              </a:rPr>
              <a:t>¿Qué es el PTN? y normas principales de uso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La Botiga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Políticas, </a:t>
            </a:r>
            <a:r>
              <a:rPr lang="es-ES" sz="1600" kern="100">
                <a:latin typeface="Arial Unicode MS"/>
                <a:ea typeface="SimSun"/>
                <a:cs typeface="Mangal"/>
              </a:rPr>
              <a:t>Guías</a:t>
            </a: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 y manuales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sz="1600" kern="100">
                <a:effectLst/>
                <a:latin typeface="Arial Unicode MS"/>
                <a:ea typeface="SimSun"/>
                <a:cs typeface="Mangal"/>
              </a:rPr>
              <a:t>Equipamiento para Teletrabajo</a:t>
            </a:r>
            <a:endParaRPr lang="es-ES" sz="1600" kern="100">
              <a:effectLst/>
              <a:latin typeface="Arial Unicode MS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Orden del día</a:t>
            </a:r>
          </a:p>
        </p:txBody>
      </p:sp>
    </p:spTree>
    <p:extLst>
      <p:ext uri="{BB962C8B-B14F-4D97-AF65-F5344CB8AC3E}">
        <p14:creationId xmlns:p14="http://schemas.microsoft.com/office/powerpoint/2010/main" val="2972778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132507" y="1186362"/>
            <a:ext cx="9186634" cy="44478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Peticiones e incidencias.</a:t>
            </a:r>
            <a:endParaRPr lang="es-ES">
              <a:solidFill>
                <a:schemeClr val="accent1">
                  <a:lumMod val="50000"/>
                </a:schemeClr>
              </a:solidFill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ea typeface="Calibri Light"/>
                <a:cs typeface="Calibri Light"/>
              </a:rPr>
              <a:t>Los casos más frecuentes de comunicación con la DGTIC</a:t>
            </a:r>
            <a:endParaRPr lang="en-US">
              <a:ea typeface="+mn-lt"/>
              <a:cs typeface="+mn-lt"/>
            </a:endParaRPr>
          </a:p>
          <a:p>
            <a:pPr marL="1200150" lvl="2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ea typeface="Calibri Light"/>
                <a:cs typeface="Calibri Light"/>
              </a:rPr>
              <a:t>Incidencia: algo que ya tenía deja de funcionar o funciona mal</a:t>
            </a:r>
            <a:endParaRPr lang="es-ES" err="1">
              <a:ea typeface="+mn-lt"/>
              <a:cs typeface="+mn-lt"/>
            </a:endParaRPr>
          </a:p>
          <a:p>
            <a:pPr marL="1200150" lvl="2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ea typeface="Calibri Light"/>
                <a:cs typeface="Calibri Light"/>
              </a:rPr>
              <a:t>Petición: necesito algo que no tengo</a:t>
            </a:r>
            <a:endParaRPr lang="en-US">
              <a:ea typeface="+mn-lt"/>
              <a:cs typeface="+mn-lt"/>
            </a:endParaRPr>
          </a:p>
          <a:p>
            <a:pPr marL="1200150" lvl="2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ea typeface="+mn-lt"/>
              <a:cs typeface="+mn-l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ea typeface="Calibri Light"/>
                <a:cs typeface="Calibri Light"/>
              </a:rPr>
              <a:t>Puede usarse cualquiera de los métodos mencionados anteriormente: GVATIC y CAU-TIC</a:t>
            </a:r>
          </a:p>
          <a:p>
            <a:pPr lvl="1"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2483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132507" y="1186362"/>
            <a:ext cx="9186634" cy="333988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Peticiones e incidencias.</a:t>
            </a:r>
            <a:endParaRPr lang="es-ES">
              <a:solidFill>
                <a:schemeClr val="accent1">
                  <a:lumMod val="50000"/>
                </a:schemeClr>
              </a:solidFill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ea typeface="Calibri Light"/>
                <a:cs typeface="Calibri Light"/>
              </a:rPr>
              <a:t>En GVATIC (preferido):</a:t>
            </a: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CA469CC0-362A-4218-9CBF-7B37395EC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31" y="2338361"/>
            <a:ext cx="8825910" cy="479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36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132507" y="1186362"/>
            <a:ext cx="9186634" cy="30628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Peticiones e incidencias.</a:t>
            </a:r>
            <a:endParaRPr lang="es-ES">
              <a:solidFill>
                <a:schemeClr val="accent1">
                  <a:lumMod val="50000"/>
                </a:schemeClr>
              </a:solidFill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  <a:p>
            <a:pPr marL="742950" lvl="1" indent="-285750">
              <a:buFont typeface="Arial,Sans-Serif" panose="05000000000000000000" pitchFamily="2" charset="2"/>
              <a:buChar char="•"/>
              <a:tabLst>
                <a:tab pos="256540" algn="l"/>
              </a:tabLst>
            </a:pPr>
            <a:endParaRPr lang="es-ES">
              <a:latin typeface="Calibri Light"/>
              <a:ea typeface="Calibri Light"/>
              <a:cs typeface="Calibri Light"/>
            </a:endParaRPr>
          </a:p>
        </p:txBody>
      </p:sp>
      <p:pic>
        <p:nvPicPr>
          <p:cNvPr id="7" name="Imagen 6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59D34008-DF5A-4C64-9972-43B26416A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4" y="1809939"/>
            <a:ext cx="8239539" cy="538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87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66737" y="1120600"/>
            <a:ext cx="9186634" cy="7128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El apartado “Mis asuntos” en GVATIC</a:t>
            </a:r>
          </a:p>
        </p:txBody>
      </p:sp>
      <p:pic>
        <p:nvPicPr>
          <p:cNvPr id="5" name="Imagen 6" descr="Tabla&#10;&#10;Descripción generada automáticamente">
            <a:extLst>
              <a:ext uri="{FF2B5EF4-FFF2-40B4-BE49-F238E27FC236}">
                <a16:creationId xmlns:a16="http://schemas.microsoft.com/office/drawing/2014/main" id="{5C7EB886-F321-4867-71E3-1663D8935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70" y="1908229"/>
            <a:ext cx="9504652" cy="435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91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66737" y="1120600"/>
            <a:ext cx="9186634" cy="7128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El apartado “Mis asuntos” en GVATIC</a:t>
            </a:r>
          </a:p>
        </p:txBody>
      </p:sp>
      <p:pic>
        <p:nvPicPr>
          <p:cNvPr id="7" name="Imagen 6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36878D6D-A3C8-4A7F-87A5-B899DACD0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43" y="1853438"/>
            <a:ext cx="8725710" cy="5072634"/>
          </a:xfrm>
          <a:prstGeom prst="rect">
            <a:avLst/>
          </a:prstGeom>
        </p:spPr>
      </p:pic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0DD7CC8E-77A1-4D86-A0CA-FA491888276B}"/>
              </a:ext>
            </a:extLst>
          </p:cNvPr>
          <p:cNvSpPr/>
          <p:nvPr/>
        </p:nvSpPr>
        <p:spPr>
          <a:xfrm>
            <a:off x="152398" y="2584539"/>
            <a:ext cx="643493" cy="497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7E874D6B-5C2E-433D-A54B-4AD2EA50380F}"/>
              </a:ext>
            </a:extLst>
          </p:cNvPr>
          <p:cNvSpPr/>
          <p:nvPr/>
        </p:nvSpPr>
        <p:spPr>
          <a:xfrm>
            <a:off x="152400" y="3891915"/>
            <a:ext cx="643493" cy="497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12BB0A15-8817-4983-B9CA-062586C98CF8}"/>
              </a:ext>
            </a:extLst>
          </p:cNvPr>
          <p:cNvSpPr/>
          <p:nvPr/>
        </p:nvSpPr>
        <p:spPr>
          <a:xfrm>
            <a:off x="152399" y="5303520"/>
            <a:ext cx="643493" cy="497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11EBCF23-9EDC-4F63-808B-150034F0F577}"/>
              </a:ext>
            </a:extLst>
          </p:cNvPr>
          <p:cNvSpPr/>
          <p:nvPr/>
        </p:nvSpPr>
        <p:spPr>
          <a:xfrm>
            <a:off x="152398" y="6276737"/>
            <a:ext cx="643493" cy="497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000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100257" y="1100072"/>
            <a:ext cx="9186634" cy="7128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/>
                <a:ea typeface="Calibri Light"/>
                <a:cs typeface="Calibri Light"/>
              </a:rPr>
              <a:t>Notificaciones que pueden recibirse.</a:t>
            </a: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08F406D-8335-41D4-823D-9FC18593A3C7}"/>
              </a:ext>
            </a:extLst>
          </p:cNvPr>
          <p:cNvSpPr txBox="1"/>
          <p:nvPr/>
        </p:nvSpPr>
        <p:spPr>
          <a:xfrm>
            <a:off x="559021" y="2286000"/>
            <a:ext cx="87257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En determinados puntos de la comunicación, la DGTIC puede enviar correos a las personas interesadas en un asunto. Estos puntos son: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Cuando se abre el asunto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Cuando la persona usuaria tiene que realizar alguna acción para que el asunto avance (aprobación, respuesta a una consulta del técnico …)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Cuando el asunto se resuelve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Cuando el asunto se cierra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s-ES_tradnl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Al pie del correo se nos informa de si es posible o no contestar al correo.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>
                <a:latin typeface="Calibri Light" panose="020F0302020204030204" pitchFamily="34" charset="0"/>
                <a:cs typeface="Calibri Light" panose="020F0302020204030204" pitchFamily="34" charset="0"/>
              </a:rPr>
              <a:t>En caso de que sea posible, si contestamos nuestro mensaje se insertará como un comentario en el asunto y la persona encargada lo atenderá a la mayor brevedad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_tradnl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42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334970" y="156870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159488" y="1351532"/>
            <a:ext cx="9403167" cy="47770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571500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¿Qué es el Puesto de Trabajo Normalizado?</a:t>
            </a: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El Puesto de Trabajo Normalizado (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PTN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) es el ordenador personal estandarizado para la Generalitat de uso en todo el ámbito competencial de la DGTIC. </a:t>
            </a: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r>
              <a:rPr lang="es-ES" b="1">
                <a:latin typeface="Calibri Light"/>
                <a:cs typeface="Times New Roman"/>
              </a:rPr>
              <a:t>¿Qué es el código de inventario de un PTN?: </a:t>
            </a:r>
            <a:r>
              <a:rPr lang="es-ES">
                <a:latin typeface="Calibri Light"/>
                <a:cs typeface="Times New Roman"/>
              </a:rPr>
              <a:t>es el identificador único de un PTN .</a:t>
            </a: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Para obtener el código de inventario: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cs typeface="Times New Roman"/>
              </a:rPr>
              <a:t>En la serigrafia del equipo </a:t>
            </a:r>
            <a:r>
              <a:rPr lang="es-ES" b="1" err="1">
                <a:latin typeface="Calibri Light"/>
                <a:cs typeface="Times New Roman"/>
              </a:rPr>
              <a:t>Codi</a:t>
            </a:r>
            <a:r>
              <a:rPr lang="es-ES" b="1">
                <a:latin typeface="Calibri Light"/>
                <a:cs typeface="Times New Roman"/>
              </a:rPr>
              <a:t> </a:t>
            </a:r>
            <a:r>
              <a:rPr lang="es-ES" b="1" err="1">
                <a:latin typeface="Calibri Light"/>
                <a:cs typeface="Times New Roman"/>
              </a:rPr>
              <a:t>d’inventari</a:t>
            </a:r>
            <a:r>
              <a:rPr lang="es-ES">
                <a:latin typeface="Calibri Light"/>
                <a:cs typeface="Times New Roman"/>
              </a:rPr>
              <a:t>.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cs typeface="Times New Roman"/>
              </a:rPr>
              <a:t>Pinchando en icono del escritorio denominado ‘información del sistema". Es un número de 6 cifras.</a:t>
            </a:r>
          </a:p>
          <a:p>
            <a:pPr marL="742950" lvl="1" indent="-285750" algn="just">
              <a:lnSpc>
                <a:spcPct val="120000"/>
              </a:lnSpc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endParaRPr lang="es-ES">
              <a:solidFill>
                <a:srgbClr val="FF000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69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559021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47146" y="1602992"/>
            <a:ext cx="958157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El uso del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PTN 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debe limitarse al cumplimiento de tus funciones en la Generalitat.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Tus archivos (documentos, imágenes, etc.) deben almacenarse en las carpetas compartidas de la red corporativa, COMUN y compartido o OneDrive,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NUNCA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en el disco local.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No debes reubicar tu equipo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sin autorización previa. 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Los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 portátiles 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siguen a la persona en su vida laboral.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Recuerda que debes custodiar tus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credenciales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de acceso como usuario de la Generalitat y velar por su buen uso, ya que son personales e intransferibles.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Ante la salida definitiva de la Generalitat o cambio a un organismo fuera del ámbito competencia de la DGTIC, se debe devolver el portátil, móvil corporativo y tableta.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tabLst>
                <a:tab pos="256540" algn="l"/>
              </a:tabLst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normativa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en varios aspectos de la DGTIC la podéis encontrar en la </a:t>
            </a:r>
            <a:r>
              <a:rPr lang="es-ES" err="1">
                <a:latin typeface="Calibri Light" panose="020F0302020204030204" pitchFamily="34" charset="0"/>
                <a:cs typeface="Times New Roman" panose="02020603050405020304" pitchFamily="18" charset="0"/>
              </a:rPr>
              <a:t>url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www.dgtic.gva.es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es interesante que la consultéis.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tabLst>
                <a:tab pos="256540" algn="l"/>
              </a:tabLst>
            </a:pPr>
            <a:r>
              <a:rPr lang="es-ES" b="1" i="1">
                <a:solidFill>
                  <a:srgbClr val="FF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Resolución de 28 de marzo de 2018, por la que se establecen los criterios de estandarización tecnológica y las políticas de uso correcto del puesto de trabajo normalizado de los usuarios y de las usuarias TIC en la Administración de la Generalitat y de sus organismos autónomos.</a:t>
            </a:r>
          </a:p>
        </p:txBody>
      </p:sp>
    </p:spTree>
    <p:extLst>
      <p:ext uri="{BB962C8B-B14F-4D97-AF65-F5344CB8AC3E}">
        <p14:creationId xmlns:p14="http://schemas.microsoft.com/office/powerpoint/2010/main" val="32476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334970" y="1331723"/>
            <a:ext cx="9186634" cy="1467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Botiga</a:t>
            </a: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F616AB-3F81-4D32-B10B-0D3B1DC3B18F}"/>
              </a:ext>
            </a:extLst>
          </p:cNvPr>
          <p:cNvSpPr txBox="1"/>
          <p:nvPr/>
        </p:nvSpPr>
        <p:spPr>
          <a:xfrm>
            <a:off x="559019" y="2483723"/>
            <a:ext cx="87257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 fontAlgn="base"/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Botiga </a:t>
            </a:r>
            <a:r>
              <a:rPr lang="es-ES" i="1" err="1">
                <a:latin typeface="Calibri Light" panose="020F0302020204030204" pitchFamily="34" charset="0"/>
                <a:cs typeface="Times New Roman" panose="02020603050405020304" pitchFamily="18" charset="0"/>
              </a:rPr>
              <a:t>d'Aplicacions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 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es la herramienta para la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instalación/desinstalación 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del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SW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, más allá del estándar del PTN.</a:t>
            </a:r>
          </a:p>
          <a:p>
            <a:pPr algn="just" rtl="0" fontAlgn="base"/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just" rtl="0" fontAlgn="base"/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>
                <a:latin typeface="Calibri Light" panose="020F0302020204030204" pitchFamily="34" charset="0"/>
                <a:cs typeface="Times New Roman" panose="02020603050405020304" pitchFamily="18" charset="0"/>
              </a:rPr>
              <a:t>Formas de acceso:</a:t>
            </a:r>
          </a:p>
          <a:p>
            <a:pPr algn="just" rtl="0" fontAlgn="base"/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En el escritorio se dispone de un acceso directo a la 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Botiga </a:t>
            </a:r>
            <a:r>
              <a:rPr lang="es-ES" i="1" err="1">
                <a:latin typeface="Calibri Light" panose="020F0302020204030204" pitchFamily="34" charset="0"/>
                <a:cs typeface="Times New Roman" panose="02020603050405020304" pitchFamily="18" charset="0"/>
              </a:rPr>
              <a:t>d'Aplicacions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También se puede acceder escribiendo 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Botiga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 en la búsqueda que aparece en la parte inferior izquierda del escritorio</a:t>
            </a:r>
          </a:p>
          <a:p>
            <a:pPr algn="just" rtl="0" fontAlgn="base"/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Una vez se abra la ventana principal de la 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Botiga </a:t>
            </a:r>
            <a:r>
              <a:rPr lang="es-ES" i="1" err="1">
                <a:latin typeface="Calibri Light" panose="020F0302020204030204" pitchFamily="34" charset="0"/>
                <a:cs typeface="Times New Roman" panose="02020603050405020304" pitchFamily="18" charset="0"/>
              </a:rPr>
              <a:t>d'Aplicacions</a:t>
            </a:r>
            <a:r>
              <a:rPr lang="es-ES" i="1">
                <a:latin typeface="Calibri Light" panose="020F0302020204030204" pitchFamily="34" charset="0"/>
                <a:cs typeface="Times New Roman" panose="02020603050405020304" pitchFamily="18" charset="0"/>
              </a:rPr>
              <a:t> 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se mostrarán todas las aplicaciones disponibles para ser instaladas</a:t>
            </a:r>
          </a:p>
          <a:p>
            <a:pPr algn="l" rtl="0" fontAlgn="base"/>
            <a:r>
              <a:rPr lang="es-E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s-ES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6538A70-E85F-455D-ABFF-44803B551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532" y="383280"/>
            <a:ext cx="1630064" cy="180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85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0" y="1690112"/>
            <a:ext cx="9186634" cy="1467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Botiga</a:t>
            </a:r>
          </a:p>
          <a:p>
            <a:pPr lvl="1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F616AB-3F81-4D32-B10B-0D3B1DC3B18F}"/>
              </a:ext>
            </a:extLst>
          </p:cNvPr>
          <p:cNvSpPr txBox="1"/>
          <p:nvPr/>
        </p:nvSpPr>
        <p:spPr>
          <a:xfrm>
            <a:off x="123084" y="3051060"/>
            <a:ext cx="9280083" cy="264687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42950" lvl="1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/>
                <a:cs typeface="Times New Roman"/>
              </a:rPr>
              <a:t>Cualquier persona puede </a:t>
            </a:r>
            <a:r>
              <a:rPr lang="es-ES" b="1">
                <a:latin typeface="Calibri Light"/>
                <a:cs typeface="Times New Roman"/>
              </a:rPr>
              <a:t>instalarse el SW </a:t>
            </a:r>
            <a:r>
              <a:rPr lang="es-ES">
                <a:latin typeface="Calibri Light"/>
                <a:cs typeface="Times New Roman"/>
              </a:rPr>
              <a:t>contenido en la </a:t>
            </a:r>
            <a:r>
              <a:rPr lang="es-ES" i="1">
                <a:latin typeface="Calibri Light"/>
                <a:cs typeface="Times New Roman"/>
              </a:rPr>
              <a:t>Botiga</a:t>
            </a:r>
            <a:r>
              <a:rPr lang="es-ES">
                <a:latin typeface="Calibri Light"/>
                <a:cs typeface="Times New Roman"/>
              </a:rPr>
              <a:t> en un momento dado y además, puede solicitar incluir en la </a:t>
            </a:r>
            <a:r>
              <a:rPr lang="es-ES" i="1">
                <a:latin typeface="Calibri Light"/>
                <a:cs typeface="Times New Roman"/>
              </a:rPr>
              <a:t>Botiga</a:t>
            </a:r>
            <a:r>
              <a:rPr lang="es-ES">
                <a:latin typeface="Calibri Light"/>
                <a:cs typeface="Times New Roman"/>
              </a:rPr>
              <a:t> otro SW que necesite mediante la peticion en Portal de gvatic.gva.es. </a:t>
            </a:r>
          </a:p>
          <a:p>
            <a:pPr marL="742950" lvl="1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Se debe desinstalar el SW que NO vayas a utilizar más.</a:t>
            </a:r>
          </a:p>
          <a:p>
            <a:pPr marL="742950" lvl="1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Se puede comprobar el estado de instalación de tus productos.</a:t>
            </a:r>
          </a:p>
          <a:p>
            <a:pPr marL="742950" lvl="1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endParaRPr lang="es-ES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6538A70-E85F-455D-ABFF-44803B551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387" y="671729"/>
            <a:ext cx="1630064" cy="180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6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¿Qué y Quién es la DGTIC?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2C4128-AABB-FE68-AA27-C31F4511E08A}"/>
              </a:ext>
            </a:extLst>
          </p:cNvPr>
          <p:cNvSpPr txBox="1"/>
          <p:nvPr/>
        </p:nvSpPr>
        <p:spPr>
          <a:xfrm>
            <a:off x="465816" y="1342588"/>
            <a:ext cx="9216017" cy="62170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/>
              <a:buChar char="ü"/>
            </a:pPr>
            <a:r>
              <a:rPr lang="es-ES_tradnl" sz="2800" b="1">
                <a:latin typeface="Calibri Light"/>
                <a:cs typeface="Times New Roman"/>
              </a:rPr>
              <a:t>¿Qué es? </a:t>
            </a:r>
          </a:p>
          <a:p>
            <a:endParaRPr lang="es-ES_tradnl" b="1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Órgano de la Conselleria de Hacienda y Modelo Económico con competencias para la Administración de la Generalitat y sus organismos autónomos, en materia de seguridad de la información, planificación, coordinación, autorización y control de las Tecnologías de la Información (TI), las telecomunicaciones, las comunicaciones corporativas y la </a:t>
            </a:r>
            <a:r>
              <a:rPr lang="es-ES" err="1">
                <a:latin typeface="Calibri Light"/>
                <a:cs typeface="Times New Roman"/>
              </a:rPr>
              <a:t>teleadministración</a:t>
            </a:r>
            <a:r>
              <a:rPr lang="es-ES">
                <a:latin typeface="Calibri Light"/>
                <a:cs typeface="Times New Roman"/>
              </a:rPr>
              <a:t> de la Generalitat.</a:t>
            </a:r>
          </a:p>
          <a:p>
            <a:pPr marL="285750" indent="-285750">
              <a:buFont typeface="Arial"/>
              <a:buChar char="•"/>
            </a:pPr>
            <a:endParaRPr lang="es-ES">
              <a:latin typeface="Calibri Light"/>
              <a:cs typeface="Times New Roman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s-ES">
                <a:latin typeface="Calibri Light"/>
                <a:cs typeface="Times New Roman"/>
              </a:rPr>
              <a:t>Los sistemas de información, equipamiento TIC y aplicaciones específicas de la Conselleria de Sanidad Universal y Salud Pública no son competencia de la DGTIC.</a:t>
            </a:r>
            <a:endParaRPr lang="en-US">
              <a:latin typeface="Calibri Light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es-ES">
              <a:latin typeface="Calibri Light"/>
              <a:cs typeface="Times New Roman"/>
            </a:endParaRPr>
          </a:p>
          <a:p>
            <a:pPr marL="457200" indent="-457200">
              <a:buFont typeface="Wingdings"/>
              <a:buChar char="ü"/>
            </a:pPr>
            <a:r>
              <a:rPr lang="es-ES" sz="2800" b="1">
                <a:latin typeface="Calibri Light"/>
                <a:cs typeface="Times New Roman"/>
              </a:rPr>
              <a:t>¿Quiénes somos? </a:t>
            </a:r>
          </a:p>
          <a:p>
            <a:endParaRPr lang="es-ES">
              <a:ea typeface="+mn-lt"/>
              <a:cs typeface="+mn-lt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s-ES">
                <a:latin typeface="Calibri Light"/>
                <a:cs typeface="Times New Roman"/>
              </a:rPr>
              <a:t>Mas de 400 personas: equipo humano multidisciplinar compuesto por expertos gestores de proyectos, especialistas en bases de datos y en seguridad de la información y técnicos del puesto de trabajo, entre otros perfiles.</a:t>
            </a:r>
            <a:endParaRPr lang="en-US">
              <a:latin typeface="Calibri Light"/>
              <a:cs typeface="Times New Roman"/>
            </a:endParaRPr>
          </a:p>
          <a:p>
            <a:pPr marL="285750" indent="-285750">
              <a:buFont typeface="Arial,Sans-Serif"/>
              <a:buChar char="•"/>
            </a:pPr>
            <a:endParaRPr lang="es-ES">
              <a:latin typeface="Calibri Light"/>
              <a:cs typeface="Times New Roman"/>
            </a:endParaRPr>
          </a:p>
          <a:p>
            <a:pPr marL="285750" indent="-285750" algn="just">
              <a:buFont typeface="Arial,Sans-Serif"/>
              <a:buChar char="•"/>
            </a:pPr>
            <a:r>
              <a:rPr lang="es-ES">
                <a:latin typeface="Calibri Light"/>
                <a:cs typeface="Times New Roman"/>
              </a:rPr>
              <a:t>Organizados en ocho Subdirecciones Generales y 26 servicios, y responsables de CSIRT-CV.</a:t>
            </a:r>
          </a:p>
          <a:p>
            <a:endParaRPr lang="es-ES">
              <a:latin typeface="Calibri Light"/>
              <a:cs typeface="Times New Roman"/>
            </a:endParaRPr>
          </a:p>
          <a:p>
            <a:endParaRPr lang="es-ES">
              <a:latin typeface="Calibri"/>
              <a:cs typeface="Times New Roman" panose="02020603050405020304" pitchFamily="18" charset="0"/>
            </a:endParaRPr>
          </a:p>
          <a:p>
            <a:endParaRPr lang="es-ES">
              <a:latin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27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559019" y="1305074"/>
            <a:ext cx="9186634" cy="712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Políticas, Guías y manuales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30225F-CF21-4631-9350-30F5681AF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19" y="1958937"/>
            <a:ext cx="4647330" cy="2551506"/>
          </a:xfrm>
          <a:prstGeom prst="rect">
            <a:avLst/>
          </a:prstGeom>
        </p:spPr>
      </p:pic>
      <p:pic>
        <p:nvPicPr>
          <p:cNvPr id="2" name="Imagen 6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EC7728F8-C8BE-1DC4-E484-332AB9897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220" y="2564803"/>
            <a:ext cx="4886887" cy="12196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325C2E73-4256-49EC-80DE-625EEC9C5BE7}"/>
              </a:ext>
            </a:extLst>
          </p:cNvPr>
          <p:cNvCxnSpPr>
            <a:cxnSpLocks/>
          </p:cNvCxnSpPr>
          <p:nvPr/>
        </p:nvCxnSpPr>
        <p:spPr>
          <a:xfrm flipV="1">
            <a:off x="1600200" y="3234690"/>
            <a:ext cx="3606149" cy="6629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F9BE2A6-6EE6-EC2C-040A-660AEFFCE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554" y="4585371"/>
            <a:ext cx="7402200" cy="23486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4B5A2084-F290-4694-B441-B682342A7515}"/>
              </a:ext>
            </a:extLst>
          </p:cNvPr>
          <p:cNvCxnSpPr>
            <a:cxnSpLocks/>
          </p:cNvCxnSpPr>
          <p:nvPr/>
        </p:nvCxnSpPr>
        <p:spPr>
          <a:xfrm>
            <a:off x="1451610" y="4149090"/>
            <a:ext cx="1154430" cy="8115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57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394FCEF-75BB-435D-A7B7-2202EAAD5E76}"/>
              </a:ext>
            </a:extLst>
          </p:cNvPr>
          <p:cNvSpPr txBox="1"/>
          <p:nvPr/>
        </p:nvSpPr>
        <p:spPr>
          <a:xfrm>
            <a:off x="559021" y="1602992"/>
            <a:ext cx="9186634" cy="5032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Guías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 de traslado de equipo informático.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Guías de seguridad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Guías de utilidades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Guías sobre el teletrabajo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Guías de impresión y digitalización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Manuales</a:t>
            </a: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Portal de GVATIC</a:t>
            </a: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Imprescindibles </a:t>
            </a:r>
            <a:r>
              <a:rPr lang="es-ES" sz="28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Manual para el usuario de informática</a:t>
            </a:r>
          </a:p>
          <a:p>
            <a:pPr marL="1028700" lvl="1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28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Portal de </a:t>
            </a:r>
            <a:r>
              <a:rPr lang="es-ES" sz="2800" b="1" i="1" kern="100" err="1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Aprenent</a:t>
            </a:r>
            <a:r>
              <a:rPr lang="es-ES" sz="2800" b="1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(M365)</a:t>
            </a:r>
            <a:endParaRPr lang="es-ES" sz="2800" b="1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28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5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Temas de Utilidad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9955C9-16B1-4762-A237-A77ABF0209E6}"/>
              </a:ext>
            </a:extLst>
          </p:cNvPr>
          <p:cNvSpPr txBox="1"/>
          <p:nvPr/>
        </p:nvSpPr>
        <p:spPr>
          <a:xfrm>
            <a:off x="446994" y="1440358"/>
            <a:ext cx="9186634" cy="4752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Equipamiento</a:t>
            </a:r>
            <a:r>
              <a:rPr lang="es-ES" sz="28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para Teletrabajo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endParaRPr lang="es-ES" sz="28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Portátil corporativo, NUNCA ordenador doméstico.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Un certificado digital de empleado público o personal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Una conexión segura de Red Privada Virtual (VPN en sus siglas en inglés)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Aplicación informática que le permita atender su extensión de teléfono corporativa desde el PTN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Si dispone de las herramientas “</a:t>
            </a:r>
            <a:r>
              <a:rPr lang="es-ES" err="1">
                <a:latin typeface="Calibri Light" panose="020F0302020204030204" pitchFamily="34" charset="0"/>
                <a:cs typeface="Times New Roman" panose="02020603050405020304" pitchFamily="18" charset="0"/>
              </a:rPr>
              <a:t>FUNCION@gva</a:t>
            </a: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” (ofimática, correo electrónico, trabajo colaborativo, etc., del paquete M365 de Microsoft), ha de tener activo el doble factor de autenticación (MFA) y deberá utilizar su dispositivo móvil como medio de confirmación de la identidad en la autenticación de acceso a las herramientas.</a:t>
            </a:r>
          </a:p>
          <a:p>
            <a:pPr marL="1028700" lvl="1" indent="-571500" algn="just">
              <a:spcAft>
                <a:spcPts val="700"/>
              </a:spcAft>
              <a:buFont typeface="Arial" panose="020B0604020202020204" pitchFamily="34" charset="0"/>
              <a:buChar char="•"/>
              <a:tabLst>
                <a:tab pos="256540" algn="l"/>
              </a:tabLst>
            </a:pPr>
            <a:r>
              <a:rPr lang="es-ES">
                <a:latin typeface="Calibri Light" panose="020F0302020204030204" pitchFamily="34" charset="0"/>
                <a:cs typeface="Times New Roman" panose="02020603050405020304" pitchFamily="18" charset="0"/>
              </a:rPr>
              <a:t>Por otra parte, dicho personal ha de disponer previamente de conexión propia a Internet en el lugar desde donde tenga que teletrabajar.</a:t>
            </a:r>
          </a:p>
        </p:txBody>
      </p:sp>
    </p:spTree>
    <p:extLst>
      <p:ext uri="{BB962C8B-B14F-4D97-AF65-F5344CB8AC3E}">
        <p14:creationId xmlns:p14="http://schemas.microsoft.com/office/powerpoint/2010/main" val="3465308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Imagen 257"/>
          <p:cNvPicPr/>
          <p:nvPr/>
        </p:nvPicPr>
        <p:blipFill>
          <a:blip r:embed="rId3"/>
          <a:stretch/>
        </p:blipFill>
        <p:spPr>
          <a:xfrm>
            <a:off x="4055460" y="401295"/>
            <a:ext cx="3843400" cy="367190"/>
          </a:xfrm>
          <a:prstGeom prst="rect">
            <a:avLst/>
          </a:prstGeom>
        </p:spPr>
      </p:pic>
      <p:sp>
        <p:nvSpPr>
          <p:cNvPr id="257" name="TextShape 3"/>
          <p:cNvSpPr txBox="1"/>
          <p:nvPr/>
        </p:nvSpPr>
        <p:spPr>
          <a:xfrm>
            <a:off x="339449" y="2594714"/>
            <a:ext cx="4349481" cy="12518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3600" b="1" strike="noStrike" kern="1200" spc="-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DGTIC, ¿Dígame?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3600" b="1" spc="-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¡Gracias!</a:t>
            </a:r>
            <a:endParaRPr lang="es-ES_tradnl" sz="3600" b="1" strike="noStrike" kern="1200" spc="-1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4" name="CustomShape 1"/>
          <p:cNvSpPr/>
          <p:nvPr/>
        </p:nvSpPr>
        <p:spPr>
          <a:xfrm>
            <a:off x="826200" y="2400120"/>
            <a:ext cx="7597800" cy="1055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2"/>
          <p:cNvSpPr/>
          <p:nvPr/>
        </p:nvSpPr>
        <p:spPr>
          <a:xfrm>
            <a:off x="3600000" y="4536000"/>
            <a:ext cx="2376000" cy="711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DBC67EE1-0BDD-41C1-BF59-CD799D618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4877" r="4663" b="7315"/>
          <a:stretch>
            <a:fillRect/>
          </a:stretch>
        </p:blipFill>
        <p:spPr bwMode="auto">
          <a:xfrm>
            <a:off x="5309672" y="4834908"/>
            <a:ext cx="4058100" cy="187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616" t="4877" r="4663" b="731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B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73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¿Qué y Quién es la DGTIC?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2C4128-AABB-FE68-AA27-C31F4511E08A}"/>
              </a:ext>
            </a:extLst>
          </p:cNvPr>
          <p:cNvSpPr txBox="1"/>
          <p:nvPr/>
        </p:nvSpPr>
        <p:spPr>
          <a:xfrm>
            <a:off x="496361" y="1487865"/>
            <a:ext cx="9157782" cy="46782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Wingdings"/>
              <a:buChar char="ü"/>
            </a:pPr>
            <a:r>
              <a:rPr lang="es-ES_tradnl" sz="2800" b="1"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¿Qué</a:t>
            </a:r>
            <a:r>
              <a:rPr lang="es-ES_tradnl" sz="2800" b="1">
                <a:latin typeface="Calibri Light"/>
                <a:ea typeface="Times New Roman" panose="02020603050405020304" pitchFamily="18" charset="0"/>
                <a:cs typeface="Times New Roman"/>
              </a:rPr>
              <a:t> hacemos</a:t>
            </a:r>
            <a:r>
              <a:rPr lang="es-ES_tradnl" sz="2800" b="1">
                <a:effectLst/>
                <a:latin typeface="Calibri Light"/>
                <a:ea typeface="Times New Roman" panose="02020603050405020304" pitchFamily="18" charset="0"/>
                <a:cs typeface="Times New Roman"/>
              </a:rPr>
              <a:t>?</a:t>
            </a:r>
            <a:r>
              <a:rPr lang="es-ES_tradnl" sz="2800" b="1">
                <a:latin typeface="Calibri Light"/>
                <a:ea typeface="Times New Roman" panose="02020603050405020304" pitchFamily="18" charset="0"/>
                <a:cs typeface="Times New Roman"/>
              </a:rPr>
              <a:t> </a:t>
            </a:r>
            <a:endParaRPr lang="es-ES_tradnl" sz="2800" b="1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b="1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Definir la estrategia TIC de la Generalitat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Planificar y coordinar proyectos TIC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Definir y desarrollar la estrategia de ciberseguridad de la Generalitat y dirigir y gestionar el Centro de Seguridad TIC de la Comunitat Valenciana (CSIRT-CV)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Desarrollar y ofrecer el soporte evolutivo y correctivo de los sistemas de información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Implementar la transformación digital de la Administración valenciana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Atender a los usuarios de las TIC en el ámbito de sus competencias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Mantener la red de telecomunicaciones de la Generalitat, la red Comunicaciones Móviles Digitales de Emergencias y Seguridad de la Generalitat (COMDES) y la red de comunicaciones de la Generalitat: telefonía fija, móvil y acceso a Internet).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Garantizar el derecho de acceso a las TIC a toda la ciudadanía en igualdad de condiciones</a:t>
            </a: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Algunos números: 170.000 puestos de trabajo TIC, 175.000 cuentas de correo electrónico, 1,1 millones de e-mails al día y más de 200.000 incidencias informáticas al año</a:t>
            </a:r>
          </a:p>
          <a:p>
            <a:endParaRPr lang="es-ES"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483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858956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¿Qué y Quién es la DGTIC?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2C4128-AABB-FE68-AA27-C31F4511E08A}"/>
              </a:ext>
            </a:extLst>
          </p:cNvPr>
          <p:cNvSpPr txBox="1"/>
          <p:nvPr/>
        </p:nvSpPr>
        <p:spPr>
          <a:xfrm>
            <a:off x="496361" y="1487865"/>
            <a:ext cx="9157782" cy="32932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s-ES">
              <a:latin typeface="Arial"/>
              <a:cs typeface="Times New Roman"/>
            </a:endParaRPr>
          </a:p>
          <a:p>
            <a:pPr marL="457200" indent="-457200">
              <a:buFont typeface="Wingdings"/>
              <a:buChar char="ü"/>
            </a:pPr>
            <a:r>
              <a:rPr lang="es-ES" sz="2800" b="1">
                <a:latin typeface="Calibri Light"/>
                <a:cs typeface="Times New Roman"/>
              </a:rPr>
              <a:t>¿Para quién? </a:t>
            </a:r>
          </a:p>
          <a:p>
            <a:endParaRPr lang="es-ES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Los 5 millones de habitantes de la Comunitat Valenciana, empresas, universidades, institutos tecnológicos, etc.</a:t>
            </a:r>
          </a:p>
          <a:p>
            <a:pPr marL="285750" indent="-285750">
              <a:buFont typeface="Arial"/>
              <a:buChar char="•"/>
            </a:pPr>
            <a:endParaRPr lang="es-ES">
              <a:latin typeface="Calibri Light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s-ES">
                <a:latin typeface="Calibri Light"/>
                <a:cs typeface="Times New Roman"/>
              </a:rPr>
              <a:t>Personas usuarias pertenecientes a la Administración de la Generalitat, centros educativos, centros sanitarios y hospitales, sedes judiciales y el 112, además del sector público empresarial y organismos adheridos.</a:t>
            </a:r>
            <a:br>
              <a:rPr lang="es-ES">
                <a:latin typeface="Calibri Light"/>
                <a:cs typeface="Times New Roman"/>
              </a:rPr>
            </a:br>
            <a:endParaRPr lang="es-ES">
              <a:latin typeface="Calibri Light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es-ES">
              <a:latin typeface="Calibri Ligh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571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Canales de comunicación con la DGTIC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8AE6C0-5C24-4D51-953D-4C059350B0B5}"/>
              </a:ext>
            </a:extLst>
          </p:cNvPr>
          <p:cNvSpPr txBox="1"/>
          <p:nvPr/>
        </p:nvSpPr>
        <p:spPr>
          <a:xfrm>
            <a:off x="795892" y="1874520"/>
            <a:ext cx="7570867" cy="1467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Portal GVATIC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¿Qué es el CAU-TIC? </a:t>
            </a:r>
          </a:p>
        </p:txBody>
      </p:sp>
    </p:spTree>
    <p:extLst>
      <p:ext uri="{BB962C8B-B14F-4D97-AF65-F5344CB8AC3E}">
        <p14:creationId xmlns:p14="http://schemas.microsoft.com/office/powerpoint/2010/main" val="3232033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Canales de comunicación con la DGTIC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8AE6C0-5C24-4D51-953D-4C059350B0B5}"/>
              </a:ext>
            </a:extLst>
          </p:cNvPr>
          <p:cNvSpPr txBox="1"/>
          <p:nvPr/>
        </p:nvSpPr>
        <p:spPr>
          <a:xfrm>
            <a:off x="446770" y="1234408"/>
            <a:ext cx="7570867" cy="59947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Portal GVATIC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69AB505C-8274-C640-C940-C819BFC70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4" y="1963815"/>
            <a:ext cx="7266868" cy="50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14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Canales de comunicación con la DGTIC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8AE6C0-5C24-4D51-953D-4C059350B0B5}"/>
              </a:ext>
            </a:extLst>
          </p:cNvPr>
          <p:cNvSpPr txBox="1"/>
          <p:nvPr/>
        </p:nvSpPr>
        <p:spPr>
          <a:xfrm>
            <a:off x="400220" y="1566103"/>
            <a:ext cx="9084999" cy="1088124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Portal GVATIC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r>
              <a:rPr lang="es-ES" kern="100">
                <a:latin typeface="Calibri Light"/>
                <a:ea typeface="Calibri Light"/>
                <a:cs typeface="Calibri Light"/>
              </a:rPr>
              <a:t>Es una herramienta mediante la cual </a:t>
            </a:r>
            <a:r>
              <a:rPr lang="es-ES" kern="100">
                <a:latin typeface="Calibri Light"/>
                <a:cs typeface="Calibri Light"/>
              </a:rPr>
              <a:t>se puede </a:t>
            </a:r>
            <a:r>
              <a:rPr lang="es-ES" kern="100">
                <a:latin typeface="Calibri Light"/>
                <a:ea typeface="+mn-lt"/>
                <a:cs typeface="+mn-lt"/>
              </a:rPr>
              <a:t>consultar información imprescindible y </a:t>
            </a:r>
            <a:r>
              <a:rPr lang="es-ES" kern="100">
                <a:latin typeface="Calibri Light"/>
                <a:cs typeface="Calibri Light"/>
              </a:rPr>
              <a:t>comunicar incidencias y peticiones a la DGTIC.</a:t>
            </a:r>
          </a:p>
          <a:p>
            <a:pPr marL="1943100" lvl="3" indent="-57150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b="1" kern="100">
                <a:latin typeface="Calibri Light"/>
                <a:cs typeface="Calibri Light"/>
              </a:rPr>
              <a:t>Incidencia</a:t>
            </a:r>
            <a:r>
              <a:rPr lang="es-ES" kern="100">
                <a:latin typeface="Calibri Light"/>
                <a:cs typeface="Calibri Light"/>
              </a:rPr>
              <a:t>: algo que ya tenía deja de funcionar o funciona mal</a:t>
            </a:r>
          </a:p>
          <a:p>
            <a:pPr marL="1943100" lvl="3" indent="-571500" algn="just">
              <a:lnSpc>
                <a:spcPct val="120000"/>
              </a:lnSpc>
              <a:spcAft>
                <a:spcPts val="700"/>
              </a:spcAft>
              <a:buFont typeface="Courier New" panose="02070309020205020404" pitchFamily="49" charset="0"/>
              <a:buChar char="o"/>
              <a:tabLst>
                <a:tab pos="256540" algn="l"/>
              </a:tabLst>
            </a:pPr>
            <a:r>
              <a:rPr lang="es-ES" b="1" kern="100">
                <a:latin typeface="Calibri Light"/>
                <a:cs typeface="Calibri Light"/>
              </a:rPr>
              <a:t>Petición</a:t>
            </a:r>
            <a:r>
              <a:rPr lang="es-ES" kern="100">
                <a:latin typeface="Calibri Light"/>
                <a:cs typeface="Calibri Light"/>
              </a:rPr>
              <a:t>: necesito algo que no tengo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r>
              <a:rPr lang="es-ES" kern="100">
                <a:latin typeface="Calibri Light"/>
                <a:cs typeface="Calibri Light"/>
              </a:rPr>
              <a:t>Las peticiones pueden necesitar autorización de un responsable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r>
              <a:rPr lang="es-ES" kern="100">
                <a:latin typeface="Calibri Light"/>
                <a:cs typeface="Calibri Light"/>
              </a:rPr>
              <a:t>Es la primera opción para solicitar soporte: </a:t>
            </a:r>
            <a:r>
              <a:rPr lang="es-ES" kern="100">
                <a:latin typeface="Calibri Light"/>
                <a:cs typeface="Calibri Ligh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https://gvatic.gva.es</a:t>
            </a:r>
            <a:endParaRPr lang="es-ES" kern="100">
              <a:latin typeface="Calibri Light"/>
              <a:cs typeface="Calibri Light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r>
              <a:rPr lang="es-ES" kern="100">
                <a:latin typeface="Calibri Light"/>
                <a:cs typeface="Calibri Light"/>
              </a:rPr>
              <a:t>Múltiples sistemas de acceso desde dentro de la red de la Generalitat: certificado, usuario de dominio GENERALITAT, usuario de Justicia … desde fuera, solo certificado.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r>
              <a:rPr lang="es-ES" kern="100">
                <a:latin typeface="Calibri Light"/>
                <a:cs typeface="Calibri Light"/>
              </a:rPr>
              <a:t>Ventajas frente a la vía telefónica: peticiones con autoservicio, mejor especificación de las peticiones, sin esperas, rapidez en la resolución.</a:t>
            </a: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endParaRPr lang="es-ES" kern="100">
              <a:latin typeface="Calibri Light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endParaRPr lang="es-ES" kern="100">
              <a:solidFill>
                <a:srgbClr val="000000"/>
              </a:solidFill>
              <a:latin typeface="DejaVu Sans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Arial" panose="05000000000000000000" pitchFamily="2" charset="2"/>
              <a:buChar char="•"/>
              <a:tabLst>
                <a:tab pos="256540" algn="l"/>
              </a:tabLst>
            </a:pPr>
            <a:endParaRPr lang="es-ES" kern="100">
              <a:solidFill>
                <a:srgbClr val="254061"/>
              </a:solidFill>
              <a:latin typeface="Calibri Light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kern="100">
              <a:solidFill>
                <a:schemeClr val="accent1">
                  <a:lumMod val="50000"/>
                </a:schemeClr>
              </a:solidFill>
              <a:latin typeface="DejaVu Sans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endParaRPr lang="es-ES" sz="3600" kern="10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304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456" y="135153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s-ES" sz="2400" b="1" spc="-1">
              <a:solidFill>
                <a:srgbClr val="0070C0"/>
              </a:solidFill>
              <a:latin typeface="Calibri Light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30808F24-E3C9-433D-BAE8-2606C4A43E70}"/>
              </a:ext>
            </a:extLst>
          </p:cNvPr>
          <p:cNvSpPr/>
          <p:nvPr/>
        </p:nvSpPr>
        <p:spPr>
          <a:xfrm>
            <a:off x="398792" y="199532"/>
            <a:ext cx="9004375" cy="115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b="1" spc="-1">
                <a:solidFill>
                  <a:srgbClr val="0070C0"/>
                </a:solidFill>
                <a:latin typeface="Calibri Light"/>
              </a:rPr>
              <a:t>Canales de comunicación con la DGTIC</a:t>
            </a: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3E4986FC-795D-4FB4-81ED-5C3EBB755234}"/>
              </a:ext>
            </a:extLst>
          </p:cNvPr>
          <p:cNvSpPr/>
          <p:nvPr/>
        </p:nvSpPr>
        <p:spPr>
          <a:xfrm>
            <a:off x="559021" y="1602992"/>
            <a:ext cx="8725711" cy="49687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  <a:spcAft>
                <a:spcPts val="700"/>
              </a:spcAft>
              <a:tabLst>
                <a:tab pos="256540" algn="l"/>
              </a:tabLst>
            </a:pPr>
            <a:endParaRPr lang="es-ES" sz="2400" kern="100">
              <a:solidFill>
                <a:schemeClr val="accent1"/>
              </a:solidFill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8AE6C0-5C24-4D51-953D-4C059350B0B5}"/>
              </a:ext>
            </a:extLst>
          </p:cNvPr>
          <p:cNvSpPr txBox="1"/>
          <p:nvPr/>
        </p:nvSpPr>
        <p:spPr>
          <a:xfrm>
            <a:off x="928916" y="1297545"/>
            <a:ext cx="7570867" cy="712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0" lvl="1" indent="-571500" algn="just">
              <a:lnSpc>
                <a:spcPct val="120000"/>
              </a:lnSpc>
              <a:spcAft>
                <a:spcPts val="700"/>
              </a:spcAft>
              <a:buFont typeface="Wingdings" panose="05000000000000000000" pitchFamily="2" charset="2"/>
              <a:buChar char="ü"/>
              <a:tabLst>
                <a:tab pos="256540" algn="l"/>
              </a:tabLst>
            </a:pPr>
            <a:r>
              <a:rPr lang="es-ES" sz="3600" kern="10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¿Qué es el CAU-TIC?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7BA9A6-94AE-419E-A8D9-DCED53C9BEE6}"/>
              </a:ext>
            </a:extLst>
          </p:cNvPr>
          <p:cNvSpPr txBox="1"/>
          <p:nvPr/>
        </p:nvSpPr>
        <p:spPr>
          <a:xfrm>
            <a:off x="677456" y="2128068"/>
            <a:ext cx="88441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0" i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 el </a:t>
            </a:r>
            <a:r>
              <a:rPr lang="es-ES" b="1" i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Centro de Atención a Usuarios TIC </a:t>
            </a:r>
            <a:r>
              <a:rPr lang="es-ES" b="0" i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 la Generalitat. </a:t>
            </a:r>
          </a:p>
          <a:p>
            <a:pPr algn="l"/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es-ES" b="0" i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frece 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 </a:t>
            </a:r>
            <a:r>
              <a:rPr lang="es-ES" b="1" u="sng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primer nivel </a:t>
            </a: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 atención tecnológica al personal de la Generalitat </a:t>
            </a:r>
            <a:r>
              <a:rPr lang="es-ES" b="0" i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sobre los servicios que ofrece la DGTIC.</a:t>
            </a:r>
            <a:br>
              <a:rPr lang="es-E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es-ES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200D508-B6A6-4C3E-89AB-B4CF14A208E2}"/>
              </a:ext>
            </a:extLst>
          </p:cNvPr>
          <p:cNvSpPr txBox="1"/>
          <p:nvPr/>
        </p:nvSpPr>
        <p:spPr>
          <a:xfrm>
            <a:off x="677455" y="3169414"/>
            <a:ext cx="9004376" cy="40658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Los 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canales de entrada </a:t>
            </a: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son: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Portal de servicios de la DGTIC: 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https://gvatic.gva.es/</a:t>
            </a:r>
            <a:endParaRPr lang="es-ES" b="1">
              <a:solidFill>
                <a:srgbClr val="333333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Teléfono 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963 985300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Correo electrónico: 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servicedesk@gva.es</a:t>
            </a:r>
            <a:endParaRPr lang="es-ES" b="1">
              <a:solidFill>
                <a:srgbClr val="333333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>
              <a:lnSpc>
                <a:spcPct val="150000"/>
              </a:lnSpc>
            </a:pP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Servicio </a:t>
            </a:r>
            <a:r>
              <a:rPr lang="es-ES" b="1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24x7</a:t>
            </a:r>
            <a:r>
              <a:rPr lang="es-ES">
                <a:solidFill>
                  <a:srgbClr val="333333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ante incidencias de alta prioridad</a:t>
            </a: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Los agentes ofrecen un 1º nivel de baja especialización técnica, escalando a otros niveles las incidencias que no pueden resolver directamente.</a:t>
            </a: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En ocasiones las llamadas de vuelta se realizan por grupos resolutores diferentes a este 1º nivel.</a:t>
            </a:r>
          </a:p>
          <a:p>
            <a:pPr marL="0" lvl="1">
              <a:lnSpc>
                <a:spcPct val="150000"/>
              </a:lnSpc>
            </a:pPr>
            <a:endParaRPr lang="es-ES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63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4E874B7CD3A44CB3233D832FE01856" ma:contentTypeVersion="2" ma:contentTypeDescription="Crear nuevo documento." ma:contentTypeScope="" ma:versionID="6afb8f8cfe179007f7fa2c57e569bb35">
  <xsd:schema xmlns:xsd="http://www.w3.org/2001/XMLSchema" xmlns:xs="http://www.w3.org/2001/XMLSchema" xmlns:p="http://schemas.microsoft.com/office/2006/metadata/properties" xmlns:ns2="fdd2f636-79aa-4dac-83d3-a906d9b3a859" targetNamespace="http://schemas.microsoft.com/office/2006/metadata/properties" ma:root="true" ma:fieldsID="5121ddd0fb2fa34444ee3c484248afed" ns2:_="">
    <xsd:import namespace="fdd2f636-79aa-4dac-83d3-a906d9b3a8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2f636-79aa-4dac-83d3-a906d9b3a8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B23F04-1655-40A3-9E79-ADFE4E98F8D3}">
  <ds:schemaRefs>
    <ds:schemaRef ds:uri="fdd2f636-79aa-4dac-83d3-a906d9b3a8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6AEBA14-AC04-4688-BA80-A4CCD7941215}">
  <ds:schemaRefs>
    <ds:schemaRef ds:uri="fdd2f636-79aa-4dac-83d3-a906d9b3a85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C383E4-9663-4641-9540-7E811F364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2181</Words>
  <Application>Microsoft Office PowerPoint</Application>
  <PresentationFormat>Personalizado</PresentationFormat>
  <Paragraphs>277</Paragraphs>
  <Slides>33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6" baseType="lpstr">
      <vt:lpstr>Arial</vt:lpstr>
      <vt:lpstr>Arial Unicode MS</vt:lpstr>
      <vt:lpstr>Arial,Sans-Serif</vt:lpstr>
      <vt:lpstr>Calibri</vt:lpstr>
      <vt:lpstr>Calibri Light</vt:lpstr>
      <vt:lpstr>Courier New</vt:lpstr>
      <vt:lpstr>DejaVu Sans</vt:lpstr>
      <vt:lpstr>Liberation Serif</vt:lpstr>
      <vt:lpstr>Segoe UI</vt:lpstr>
      <vt:lpstr>Sitka Banner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JIMÉNEZ CANTOS, ALFONSO</dc:creator>
  <cp:lastModifiedBy>PALOMAR ABAD, BEGOÑA</cp:lastModifiedBy>
  <cp:revision>2</cp:revision>
  <dcterms:created xsi:type="dcterms:W3CDTF">2020-06-02T10:56:35Z</dcterms:created>
  <dcterms:modified xsi:type="dcterms:W3CDTF">2022-11-22T08:44:29Z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0x0101002A4E874B7CD3A44CB3233D832FE01856</vt:lpwstr>
  </property>
</Properties>
</file>