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6"/>
  </p:notesMasterIdLst>
  <p:sldIdLst>
    <p:sldId id="10900" r:id="rId2"/>
    <p:sldId id="10909" r:id="rId3"/>
    <p:sldId id="10897" r:id="rId4"/>
    <p:sldId id="10978" r:id="rId5"/>
    <p:sldId id="10972" r:id="rId6"/>
    <p:sldId id="10979" r:id="rId7"/>
    <p:sldId id="10980" r:id="rId8"/>
    <p:sldId id="1005" r:id="rId9"/>
    <p:sldId id="1028" r:id="rId10"/>
    <p:sldId id="1030" r:id="rId11"/>
    <p:sldId id="10965" r:id="rId12"/>
    <p:sldId id="269" r:id="rId13"/>
    <p:sldId id="10893" r:id="rId14"/>
    <p:sldId id="10973" r:id="rId15"/>
    <p:sldId id="10974" r:id="rId16"/>
    <p:sldId id="10975" r:id="rId17"/>
    <p:sldId id="10953" r:id="rId18"/>
    <p:sldId id="10977" r:id="rId19"/>
    <p:sldId id="10941" r:id="rId20"/>
    <p:sldId id="10942" r:id="rId21"/>
    <p:sldId id="10966" r:id="rId22"/>
    <p:sldId id="10967" r:id="rId23"/>
    <p:sldId id="10899" r:id="rId24"/>
    <p:sldId id="260" r:id="rId25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a Ángel Poyatos León" initials="JÁPL" lastIdx="18" clrIdx="0"/>
  <p:cmAuthor id="2" name="Juan Angel" initials="JAP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B41"/>
    <a:srgbClr val="FFC5CF"/>
    <a:srgbClr val="F2750E"/>
    <a:srgbClr val="FFCC66"/>
    <a:srgbClr val="FD6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398" autoAdjust="0"/>
  </p:normalViewPr>
  <p:slideViewPr>
    <p:cSldViewPr snapToGrid="0">
      <p:cViewPr varScale="1">
        <p:scale>
          <a:sx n="36" d="100"/>
          <a:sy n="36" d="100"/>
        </p:scale>
        <p:origin x="103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3476" y="0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A6DA68D-29F3-405D-A66B-C5EE805DAAC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274" y="4715788"/>
            <a:ext cx="5330190" cy="4466670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3476" y="9428402"/>
            <a:ext cx="2887706" cy="496650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EF79487-DE55-41A7-BECD-2022D20D6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6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0413" cy="2571750"/>
          </a:xfrm>
          <a:prstGeom prst="rect">
            <a:avLst/>
          </a:prstGeom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219320" y="3257640"/>
            <a:ext cx="9752760" cy="308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905520" y="6513480"/>
            <a:ext cx="528264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0D7A829-34CF-4059-B157-75C38E73E82C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9487-DE55-41A7-BECD-2022D20D68E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0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1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30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9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9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18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52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4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2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6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6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07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5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0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68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CFD5F-54B4-49A6-B357-E05C98B87303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46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CFD5F-54B4-49A6-B357-E05C98B87303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801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CFD5F-54B4-49A6-B357-E05C98B87303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08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CE6AC3-D28A-4896-A16D-0A7F397B4403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51CE-8293-434B-9D33-65A42438DF2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96B-72EF-407C-B3F5-63C2E69DB42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2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de think-cell" r:id="rId4" imgW="396" imgH="396" progId="TCLayout.ActiveDocument.1">
                  <p:embed/>
                </p:oleObj>
              </mc:Choice>
              <mc:Fallback>
                <p:oleObj name="Diapositiva de think-cell" r:id="rId4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>
            <a:extLst>
              <a:ext uri="{FF2B5EF4-FFF2-40B4-BE49-F238E27FC236}">
                <a16:creationId xmlns:a16="http://schemas.microsoft.com/office/drawing/2014/main" id="{87CAB1A9-F515-884B-906F-F80430ACA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[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]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8DDE95-B1C5-FB4C-8BF7-12046F6A30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1" y="1325882"/>
            <a:ext cx="10972801" cy="320177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2"/>
                </a:solidFill>
              </a:defRPr>
            </a:lvl9pPr>
          </a:lstStyle>
          <a:p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r>
              <a:rPr lang="es-ES_tradnl" dirty="0"/>
              <a:t>]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9824D97-CFC5-B740-BB2A-7151A018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Presentation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0" name="Footnotes">
            <a:extLst>
              <a:ext uri="{FF2B5EF4-FFF2-40B4-BE49-F238E27FC236}">
                <a16:creationId xmlns:a16="http://schemas.microsoft.com/office/drawing/2014/main" id="{B85135FE-5CD1-40E8-8312-B6FE7B4FD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00" y="6355077"/>
            <a:ext cx="6096000" cy="274323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00"/>
            </a:lvl1pPr>
            <a:lvl2pPr marL="0" indent="0">
              <a:spcAft>
                <a:spcPts val="0"/>
              </a:spcAft>
              <a:buFontTx/>
              <a:buNone/>
              <a:defRPr sz="700"/>
            </a:lvl2pPr>
            <a:lvl3pPr marL="0" indent="0">
              <a:spcAft>
                <a:spcPts val="0"/>
              </a:spcAft>
              <a:buFontTx/>
              <a:buNone/>
              <a:defRPr sz="700"/>
            </a:lvl3pPr>
            <a:lvl4pPr marL="0" indent="0">
              <a:spcAft>
                <a:spcPts val="0"/>
              </a:spcAft>
              <a:buFontTx/>
              <a:buNone/>
              <a:defRPr sz="700"/>
            </a:lvl4pPr>
            <a:lvl5pPr marL="0" indent="0">
              <a:spcAft>
                <a:spcPts val="0"/>
              </a:spcAft>
              <a:buFontTx/>
              <a:buNone/>
              <a:defRPr sz="700"/>
            </a:lvl5pPr>
            <a:lvl6pPr marL="0" indent="0">
              <a:spcAft>
                <a:spcPts val="0"/>
              </a:spcAft>
              <a:buFontTx/>
              <a:buNone/>
              <a:defRPr sz="700"/>
            </a:lvl6pPr>
            <a:lvl7pPr marL="0" indent="0">
              <a:spcAft>
                <a:spcPts val="0"/>
              </a:spcAft>
              <a:buFontTx/>
              <a:buNone/>
              <a:defRPr sz="700"/>
            </a:lvl7pPr>
            <a:lvl8pPr marL="0" indent="0">
              <a:spcAft>
                <a:spcPts val="0"/>
              </a:spcAft>
              <a:buFontTx/>
              <a:buNone/>
              <a:defRPr sz="700"/>
            </a:lvl8pPr>
            <a:lvl9pPr marL="0" indent="0">
              <a:spcAft>
                <a:spcPts val="0"/>
              </a:spcAft>
              <a:buFontTx/>
              <a:buNone/>
              <a:defRPr sz="700"/>
            </a:lvl9pPr>
          </a:lstStyle>
          <a:p>
            <a:pPr lvl="0"/>
            <a:r>
              <a:rPr lang="es-ES_tradnl" dirty="0"/>
              <a:t>[</a:t>
            </a:r>
            <a:r>
              <a:rPr lang="es-ES_tradnl" dirty="0" err="1"/>
              <a:t>Optional</a:t>
            </a:r>
            <a:r>
              <a:rPr lang="es-ES_tradnl" dirty="0"/>
              <a:t> </a:t>
            </a:r>
            <a:r>
              <a:rPr lang="es-ES_tradnl" dirty="0" err="1"/>
              <a:t>footnotes</a:t>
            </a:r>
            <a:r>
              <a:rPr lang="es-ES_tradnl" dirty="0"/>
              <a:t>/</a:t>
            </a:r>
            <a:r>
              <a:rPr lang="es-ES_tradnl" dirty="0" err="1"/>
              <a:t>references</a:t>
            </a:r>
            <a:r>
              <a:rPr lang="es-ES_tradnl" dirty="0"/>
              <a:t>]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036D2812-6DE4-364B-8CB0-1D8FC82C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dirty="0"/>
              <a:t>Date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1FE94C2-E576-414B-B371-4FE3223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73F0DD15-825F-4864-A80C-13FA9319BE91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5053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556418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stomShape 1">
            <a:extLst>
              <a:ext uri="{FF2B5EF4-FFF2-40B4-BE49-F238E27FC236}">
                <a16:creationId xmlns:a16="http://schemas.microsoft.com/office/drawing/2014/main" id="{3960667B-7362-4C97-9368-84F602FC0CF5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9341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DBB8-33FD-4563-9BDC-D89061323CC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64782DC6-2501-4B6D-B2AA-0D0C60B9065A}"/>
              </a:ext>
            </a:extLst>
          </p:cNvPr>
          <p:cNvSpPr/>
          <p:nvPr userDrawn="1"/>
        </p:nvSpPr>
        <p:spPr>
          <a:xfrm>
            <a:off x="0" y="0"/>
            <a:ext cx="12192000" cy="666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429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02F1-D3DF-4529-8835-139F4454D81D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0A9C-6F23-43B5-9617-D4E0C4DAB76F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0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8007C-47D5-43C7-9A81-312D9FACDABB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13B9-1084-4A1A-A960-B60E50B3A38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7790-ECC1-4EE8-901A-A4A9AD62BB31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44" y="0"/>
            <a:ext cx="3671455" cy="6858000"/>
          </a:xfrm>
          <a:prstGeom prst="rect">
            <a:avLst/>
          </a:prstGeom>
          <a:solidFill>
            <a:srgbClr val="FD1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C20A-D76E-458B-9756-C40D8F0B587B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6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C4E3663-46A0-4746-99E1-651CA1CA1AF2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7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DEA274A-4D75-4F9D-84DE-2CB702F00854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6" r:id="rId12"/>
    <p:sldLayoutId id="2147483867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15.emf"/><Relationship Id="rId4" Type="http://schemas.openxmlformats.org/officeDocument/2006/relationships/image" Target="../media/image32.emf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vimeo.com/512493128/2805ba77e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12" Type="http://schemas.openxmlformats.org/officeDocument/2006/relationships/image" Target="../media/image7.jp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2.xml"/><Relationship Id="rId9" Type="http://schemas.openxmlformats.org/officeDocument/2006/relationships/hyperlink" Target="https://youtu.be/MW7A4nO0Gb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1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.jp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5.xml"/><Relationship Id="rId7" Type="http://schemas.openxmlformats.org/officeDocument/2006/relationships/image" Target="../media/image2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52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7.jp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8.emf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2.xml"/><Relationship Id="rId7" Type="http://schemas.openxmlformats.org/officeDocument/2006/relationships/image" Target="../media/image2.emf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07520" y="3203521"/>
            <a:ext cx="3244320" cy="1423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480" rIns="0" bIns="0">
            <a:spAutoFit/>
          </a:bodyPr>
          <a:lstStyle/>
          <a:p>
            <a:pPr marL="12480">
              <a:spcBef>
                <a:spcPts val="99"/>
              </a:spcBef>
            </a:pPr>
            <a:endParaRPr lang="es-ES" sz="2400" spc="-1">
              <a:latin typeface="Arial"/>
            </a:endParaRPr>
          </a:p>
          <a:p>
            <a:pPr marL="12480">
              <a:lnSpc>
                <a:spcPts val="2373"/>
              </a:lnSpc>
              <a:spcBef>
                <a:spcPts val="2933"/>
              </a:spcBef>
            </a:pPr>
            <a:r>
              <a:rPr lang="es-ES" sz="2000" b="1" spc="-1">
                <a:solidFill>
                  <a:srgbClr val="8E1535"/>
                </a:solidFill>
                <a:latin typeface="Arial"/>
                <a:ea typeface="DejaVu Sans"/>
              </a:rPr>
              <a:t>Colaboran:</a:t>
            </a:r>
            <a:endParaRPr lang="es-ES" sz="2000" spc="-1">
              <a:latin typeface="Arial"/>
            </a:endParaRPr>
          </a:p>
          <a:p>
            <a:pPr marL="12480">
              <a:lnSpc>
                <a:spcPts val="2880"/>
              </a:lnSpc>
              <a:spcBef>
                <a:spcPts val="72"/>
              </a:spcBef>
            </a:pPr>
            <a:r>
              <a:rPr lang="es-ES" sz="2400" spc="80">
                <a:solidFill>
                  <a:srgbClr val="A6A6A6"/>
                </a:solidFill>
                <a:latin typeface="Arial"/>
                <a:ea typeface="DejaVu Sans"/>
              </a:rPr>
              <a:t>Universidad de </a:t>
            </a:r>
            <a:r>
              <a:rPr lang="es-ES" sz="2400" spc="20">
                <a:solidFill>
                  <a:srgbClr val="A6A6A6"/>
                </a:solidFill>
                <a:latin typeface="Arial"/>
                <a:ea typeface="DejaVu Sans"/>
              </a:rPr>
              <a:t>Sevilla  </a:t>
            </a:r>
            <a:endParaRPr lang="es-ES" sz="2400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0151520" y="4800480"/>
            <a:ext cx="1827840" cy="18278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317760" y="1840800"/>
            <a:ext cx="5819040" cy="1384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FFFFFF"/>
                </a:solidFill>
                <a:latin typeface="Lucida Sans"/>
                <a:ea typeface="DejaVu Sans"/>
              </a:rPr>
              <a:t>01 de Abril</a:t>
            </a:r>
            <a:endParaRPr lang="es-ES" sz="28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800" b="1" spc="-1">
                <a:solidFill>
                  <a:srgbClr val="BC1E46"/>
                </a:solidFill>
                <a:latin typeface="Lucida Sans"/>
                <a:ea typeface="DejaVu Sans"/>
              </a:rPr>
              <a:t>X Jornada de la Comunidad Valenciana</a:t>
            </a:r>
            <a:endParaRPr lang="es-ES" sz="2800" spc="-1">
              <a:latin typeface="Arial"/>
            </a:endParaRPr>
          </a:p>
        </p:txBody>
      </p:sp>
      <p:pic>
        <p:nvPicPr>
          <p:cNvPr id="87" name="13 Imagen" descr="imagen Jornada CValenciana.jpg"/>
          <p:cNvPicPr/>
          <p:nvPr/>
        </p:nvPicPr>
        <p:blipFill>
          <a:blip r:embed="rId4"/>
          <a:srcRect l="35688" t="9553" b="4467"/>
          <a:stretch/>
        </p:blipFill>
        <p:spPr>
          <a:xfrm>
            <a:off x="6019680" y="0"/>
            <a:ext cx="6171360" cy="7085760"/>
          </a:xfrm>
          <a:prstGeom prst="rect">
            <a:avLst/>
          </a:prstGeom>
          <a:ln>
            <a:noFill/>
          </a:ln>
        </p:spPr>
      </p:pic>
      <p:pic>
        <p:nvPicPr>
          <p:cNvPr id="88" name="8 Imagen" descr="Logo itSMF Esp-Definitivo.jpg"/>
          <p:cNvPicPr/>
          <p:nvPr/>
        </p:nvPicPr>
        <p:blipFill>
          <a:blip r:embed="rId5"/>
          <a:stretch/>
        </p:blipFill>
        <p:spPr>
          <a:xfrm>
            <a:off x="152640" y="228480"/>
            <a:ext cx="1446720" cy="624480"/>
          </a:xfrm>
          <a:prstGeom prst="rect">
            <a:avLst/>
          </a:prstGeom>
          <a:ln>
            <a:noFill/>
          </a:ln>
        </p:spPr>
      </p:pic>
      <p:grpSp>
        <p:nvGrpSpPr>
          <p:cNvPr id="89" name="Group 4"/>
          <p:cNvGrpSpPr/>
          <p:nvPr/>
        </p:nvGrpSpPr>
        <p:grpSpPr>
          <a:xfrm>
            <a:off x="0" y="0"/>
            <a:ext cx="7466400" cy="7085760"/>
            <a:chOff x="0" y="0"/>
            <a:chExt cx="5599800" cy="5314320"/>
          </a:xfrm>
        </p:grpSpPr>
        <p:sp>
          <p:nvSpPr>
            <p:cNvPr id="90" name="CustomShape 5"/>
            <p:cNvSpPr/>
            <p:nvPr/>
          </p:nvSpPr>
          <p:spPr>
            <a:xfrm>
              <a:off x="0" y="0"/>
              <a:ext cx="5502600" cy="5314320"/>
            </a:xfrm>
            <a:custGeom>
              <a:avLst/>
              <a:gdLst/>
              <a:ahLst/>
              <a:cxnLst/>
              <a:rect l="l" t="t" r="r" b="b"/>
              <a:pathLst>
                <a:path w="6455410" h="6858000">
                  <a:moveTo>
                    <a:pt x="645515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5164201" y="6857999"/>
                  </a:lnTo>
                  <a:lnTo>
                    <a:pt x="6455156" y="0"/>
                  </a:lnTo>
                  <a:close/>
                </a:path>
              </a:pathLst>
            </a:custGeom>
            <a:solidFill>
              <a:srgbClr val="22232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67" spc="-1">
                  <a:solidFill>
                    <a:srgbClr val="000000"/>
                  </a:solidFill>
                  <a:latin typeface="Calibri"/>
                  <a:ea typeface="DejaVu Sans"/>
                </a:rPr>
                <a:t>0</a:t>
              </a:r>
              <a:endParaRPr lang="es-ES" sz="1867" spc="-1">
                <a:latin typeface="Arial"/>
              </a:endParaRPr>
            </a:p>
          </p:txBody>
        </p:sp>
        <p:sp>
          <p:nvSpPr>
            <p:cNvPr id="91" name="CustomShape 6"/>
            <p:cNvSpPr/>
            <p:nvPr/>
          </p:nvSpPr>
          <p:spPr>
            <a:xfrm>
              <a:off x="4384800" y="0"/>
              <a:ext cx="1215000" cy="5314320"/>
            </a:xfrm>
            <a:custGeom>
              <a:avLst/>
              <a:gdLst/>
              <a:ahLst/>
              <a:cxnLst/>
              <a:rect l="l" t="t" r="r" b="b"/>
              <a:pathLst>
                <a:path w="1426209" h="6858000">
                  <a:moveTo>
                    <a:pt x="1425828" y="0"/>
                  </a:moveTo>
                  <a:lnTo>
                    <a:pt x="1288796" y="0"/>
                  </a:lnTo>
                  <a:lnTo>
                    <a:pt x="0" y="6857999"/>
                  </a:lnTo>
                  <a:lnTo>
                    <a:pt x="137033" y="6857999"/>
                  </a:lnTo>
                  <a:lnTo>
                    <a:pt x="1425828" y="0"/>
                  </a:lnTo>
                  <a:close/>
                </a:path>
              </a:pathLst>
            </a:custGeom>
            <a:solidFill>
              <a:srgbClr val="BC1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4" name="CustomShape 9"/>
          <p:cNvSpPr/>
          <p:nvPr/>
        </p:nvSpPr>
        <p:spPr>
          <a:xfrm>
            <a:off x="317760" y="540720"/>
            <a:ext cx="6502140" cy="5755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680" tIns="45600" rIns="91680" bIns="456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spc="-1" dirty="0">
                <a:solidFill>
                  <a:srgbClr val="FFFFFF"/>
                </a:solidFill>
                <a:latin typeface="Lucida Sans"/>
                <a:ea typeface="DejaVu Sans"/>
              </a:rPr>
              <a:t>MRR en la </a:t>
            </a:r>
          </a:p>
          <a:p>
            <a:pPr>
              <a:lnSpc>
                <a:spcPct val="100000"/>
              </a:lnSpc>
            </a:pPr>
            <a:r>
              <a:rPr lang="es-ES" sz="4400" b="1" spc="-1" dirty="0" err="1">
                <a:solidFill>
                  <a:srgbClr val="FFFFFF"/>
                </a:solidFill>
                <a:latin typeface="Lucida Sans"/>
                <a:ea typeface="DejaVu Sans"/>
              </a:rPr>
              <a:t>Comunitat</a:t>
            </a:r>
            <a:r>
              <a:rPr lang="es-ES" sz="4400" b="1" spc="-1" dirty="0">
                <a:solidFill>
                  <a:srgbClr val="FFFFFF"/>
                </a:solidFill>
                <a:latin typeface="Lucida Sans"/>
                <a:ea typeface="DejaVu Sans"/>
              </a:rPr>
              <a:t> Valenciana</a:t>
            </a:r>
          </a:p>
          <a:p>
            <a:pPr>
              <a:lnSpc>
                <a:spcPct val="100000"/>
              </a:lnSpc>
            </a:pPr>
            <a:endParaRPr lang="es-ES" sz="4400" b="1" spc="-1" dirty="0">
              <a:solidFill>
                <a:srgbClr val="FFFFFF"/>
              </a:solidFill>
              <a:latin typeface="Lucida Sans"/>
              <a:ea typeface="DejaVu Sans"/>
            </a:endParaRPr>
          </a:p>
          <a:p>
            <a:pPr>
              <a:lnSpc>
                <a:spcPct val="100000"/>
              </a:lnSpc>
            </a:pPr>
            <a:endParaRPr lang="es-ES" sz="4400" b="1" spc="-1" dirty="0">
              <a:solidFill>
                <a:srgbClr val="FFFFFF"/>
              </a:solidFill>
              <a:latin typeface="Lucida Sans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ES" sz="4400" b="1" spc="-1" dirty="0">
                <a:solidFill>
                  <a:srgbClr val="FFFFFF"/>
                </a:solidFill>
                <a:latin typeface="Lucida Sans"/>
                <a:ea typeface="DejaVu Sans"/>
              </a:rPr>
              <a:t>Matinal IVAP</a:t>
            </a:r>
          </a:p>
          <a:p>
            <a:pPr>
              <a:lnSpc>
                <a:spcPct val="100000"/>
              </a:lnSpc>
            </a:pPr>
            <a:endParaRPr lang="es-ES" sz="3600" b="1" spc="-1" dirty="0">
              <a:solidFill>
                <a:srgbClr val="FFFFFF"/>
              </a:solidFill>
              <a:latin typeface="Lucida Sans"/>
              <a:ea typeface="DejaVu Sans"/>
            </a:endParaRPr>
          </a:p>
          <a:p>
            <a:pPr>
              <a:lnSpc>
                <a:spcPct val="100000"/>
              </a:lnSpc>
            </a:pPr>
            <a:endParaRPr lang="es-ES" sz="3600" b="1" spc="-1" dirty="0">
              <a:solidFill>
                <a:srgbClr val="FFFFFF"/>
              </a:solidFill>
              <a:latin typeface="Lucida Sans"/>
              <a:ea typeface="DejaVu Sans"/>
            </a:endParaRPr>
          </a:p>
          <a:p>
            <a:pPr>
              <a:lnSpc>
                <a:spcPct val="100000"/>
              </a:lnSpc>
            </a:pPr>
            <a:endParaRPr lang="es-ES" sz="3600" b="1" spc="-1" dirty="0">
              <a:solidFill>
                <a:srgbClr val="FFFFFF"/>
              </a:solidFill>
              <a:latin typeface="Lucida Sans"/>
              <a:ea typeface="DejaVu Sans"/>
            </a:endParaRPr>
          </a:p>
          <a:p>
            <a:pPr>
              <a:lnSpc>
                <a:spcPct val="100000"/>
              </a:lnSpc>
            </a:pPr>
            <a:endParaRPr lang="es-ES" sz="4000" b="1" spc="-1" dirty="0">
              <a:solidFill>
                <a:srgbClr val="FFFFFF"/>
              </a:solidFill>
              <a:latin typeface="Lucida Sans"/>
              <a:ea typeface="DejaVu Sans"/>
            </a:endParaRPr>
          </a:p>
        </p:txBody>
      </p:sp>
      <p:pic>
        <p:nvPicPr>
          <p:cNvPr id="3" name="Imagen 2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06750B83-F70F-4FCC-BCA9-5E58CCD04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558" y="4893013"/>
            <a:ext cx="5765122" cy="20754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80135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35" y="1441"/>
                        <a:ext cx="1441" cy="1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2E7CD8D-83AE-4538-BEDF-4CD0F178C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711" y="0"/>
            <a:ext cx="8639648" cy="6858000"/>
          </a:xfrm>
          <a:prstGeom prst="rect">
            <a:avLst/>
          </a:prstGeom>
        </p:spPr>
      </p:pic>
      <p:pic>
        <p:nvPicPr>
          <p:cNvPr id="4" name="Imagen 3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CEDBC6CB-A18D-457A-8565-32B15C8B0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54" y="-253308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GOBERNANZA DE LA ESTRATEGIA VALENCIANA DE RECUPERACIÓN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65D35DA-E7FA-45F5-8523-5D7EA880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34" y="676247"/>
            <a:ext cx="6303898" cy="3015355"/>
          </a:xfrm>
          <a:prstGeom prst="rect">
            <a:avLst/>
          </a:prstGeom>
        </p:spPr>
      </p:pic>
      <p:sp>
        <p:nvSpPr>
          <p:cNvPr id="28" name="Rechteck 45">
            <a:extLst>
              <a:ext uri="{FF2B5EF4-FFF2-40B4-BE49-F238E27FC236}">
                <a16:creationId xmlns:a16="http://schemas.microsoft.com/office/drawing/2014/main" id="{7712B404-4299-4637-AAE3-1C8FE6682E5C}"/>
              </a:ext>
            </a:extLst>
          </p:cNvPr>
          <p:cNvSpPr/>
          <p:nvPr/>
        </p:nvSpPr>
        <p:spPr bwMode="gray">
          <a:xfrm>
            <a:off x="5164918" y="4310788"/>
            <a:ext cx="2274576" cy="42525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2A739F"/>
            </a:solidFill>
            <a:prstDash val="solid"/>
            <a:round/>
            <a:headEnd/>
            <a:tailEnd/>
          </a:ln>
        </p:spPr>
        <p:txBody>
          <a:bodyPr tIns="107902" rtlCol="0" anchor="t" anchorCtr="0"/>
          <a:lstStyle/>
          <a:p>
            <a:pPr defTabSz="913577">
              <a:lnSpc>
                <a:spcPct val="80000"/>
              </a:lnSpc>
            </a:pPr>
            <a:endParaRPr lang="en-US" sz="1100" b="1" dirty="0">
              <a:latin typeface="Century Gothic" panose="020B0502020202020204" pitchFamily="34" charset="0"/>
            </a:endParaRPr>
          </a:p>
        </p:txBody>
      </p:sp>
      <p:cxnSp>
        <p:nvCxnSpPr>
          <p:cNvPr id="29" name="Straight Connector 5">
            <a:extLst>
              <a:ext uri="{FF2B5EF4-FFF2-40B4-BE49-F238E27FC236}">
                <a16:creationId xmlns:a16="http://schemas.microsoft.com/office/drawing/2014/main" id="{BF95A833-6446-4BFC-A152-ECF862D248FD}"/>
              </a:ext>
            </a:extLst>
          </p:cNvPr>
          <p:cNvCxnSpPr>
            <a:cxnSpLocks/>
          </p:cNvCxnSpPr>
          <p:nvPr/>
        </p:nvCxnSpPr>
        <p:spPr>
          <a:xfrm>
            <a:off x="6166886" y="4832281"/>
            <a:ext cx="0" cy="1345111"/>
          </a:xfrm>
          <a:prstGeom prst="line">
            <a:avLst/>
          </a:prstGeom>
          <a:ln w="15875">
            <a:solidFill>
              <a:srgbClr val="2A73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3">
            <a:extLst>
              <a:ext uri="{FF2B5EF4-FFF2-40B4-BE49-F238E27FC236}">
                <a16:creationId xmlns:a16="http://schemas.microsoft.com/office/drawing/2014/main" id="{40FABDAB-8598-4347-9398-9CCE359DA5DD}"/>
              </a:ext>
            </a:extLst>
          </p:cNvPr>
          <p:cNvSpPr/>
          <p:nvPr/>
        </p:nvSpPr>
        <p:spPr>
          <a:xfrm rot="5400000">
            <a:off x="5876049" y="2420638"/>
            <a:ext cx="576318" cy="6938788"/>
          </a:xfrm>
          <a:prstGeom prst="leftBrace">
            <a:avLst>
              <a:gd name="adj1" fmla="val 79762"/>
              <a:gd name="adj2" fmla="val 50000"/>
            </a:avLst>
          </a:prstGeom>
          <a:ln w="15875">
            <a:solidFill>
              <a:srgbClr val="2A739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F8501FC4-AD35-4E78-84EC-8B5458070297}"/>
              </a:ext>
            </a:extLst>
          </p:cNvPr>
          <p:cNvGrpSpPr/>
          <p:nvPr/>
        </p:nvGrpSpPr>
        <p:grpSpPr>
          <a:xfrm>
            <a:off x="226427" y="4156421"/>
            <a:ext cx="4736528" cy="4048193"/>
            <a:chOff x="1368887" y="3263233"/>
            <a:chExt cx="2695382" cy="4048193"/>
          </a:xfrm>
        </p:grpSpPr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C44403C1-5365-46BF-9EAD-32C4ABE731B2}"/>
                </a:ext>
              </a:extLst>
            </p:cNvPr>
            <p:cNvSpPr/>
            <p:nvPr/>
          </p:nvSpPr>
          <p:spPr>
            <a:xfrm>
              <a:off x="1368887" y="3263233"/>
              <a:ext cx="2375364" cy="1527451"/>
            </a:xfrm>
            <a:prstGeom prst="roundRect">
              <a:avLst>
                <a:gd name="adj" fmla="val 0"/>
              </a:avLst>
            </a:prstGeom>
            <a:solidFill>
              <a:srgbClr val="C0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s-ES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Asesorar, realizar estudios, informes y análisis, y proponer instrucciones, orientaciones y recomendaciones, en materias vinculadas al MRR, que fueran necesarias para un mejor seguimiento y ejecución de la Estrategia o que le sean encomendadas por la Comisión</a:t>
              </a:r>
              <a:endParaRPr lang="en-US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8" name="Straight Connector 87">
              <a:extLst>
                <a:ext uri="{FF2B5EF4-FFF2-40B4-BE49-F238E27FC236}">
                  <a16:creationId xmlns:a16="http://schemas.microsoft.com/office/drawing/2014/main" id="{41E27A0E-9E0F-46DB-B788-8FA68BF14A63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3744251" y="7293230"/>
              <a:ext cx="320018" cy="18196"/>
            </a:xfrm>
            <a:prstGeom prst="line">
              <a:avLst/>
            </a:prstGeom>
            <a:ln w="15875">
              <a:solidFill>
                <a:srgbClr val="8B8B8B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3">
            <a:extLst>
              <a:ext uri="{FF2B5EF4-FFF2-40B4-BE49-F238E27FC236}">
                <a16:creationId xmlns:a16="http://schemas.microsoft.com/office/drawing/2014/main" id="{15CF71BC-7A79-4FA9-91EC-3ACA41C23DE6}"/>
              </a:ext>
            </a:extLst>
          </p:cNvPr>
          <p:cNvGrpSpPr/>
          <p:nvPr/>
        </p:nvGrpSpPr>
        <p:grpSpPr>
          <a:xfrm>
            <a:off x="7477327" y="3952959"/>
            <a:ext cx="4427813" cy="1230473"/>
            <a:chOff x="8092301" y="4188411"/>
            <a:chExt cx="4440566" cy="1230473"/>
          </a:xfrm>
        </p:grpSpPr>
        <p:sp>
          <p:nvSpPr>
            <p:cNvPr id="41" name="Rounded Rectangle 79">
              <a:extLst>
                <a:ext uri="{FF2B5EF4-FFF2-40B4-BE49-F238E27FC236}">
                  <a16:creationId xmlns:a16="http://schemas.microsoft.com/office/drawing/2014/main" id="{5FC48B7D-AFB7-44D8-A954-F8A27370F3B2}"/>
                </a:ext>
              </a:extLst>
            </p:cNvPr>
            <p:cNvSpPr/>
            <p:nvPr/>
          </p:nvSpPr>
          <p:spPr>
            <a:xfrm>
              <a:off x="8547250" y="4188411"/>
              <a:ext cx="3985617" cy="1230473"/>
            </a:xfrm>
            <a:prstGeom prst="roundRect">
              <a:avLst>
                <a:gd name="adj" fmla="val 0"/>
              </a:avLst>
            </a:prstGeom>
            <a:solidFill>
              <a:srgbClr val="C0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r>
                <a:rPr lang="es-ES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Supervisión del desarrollo de la EVR y el seguimiento de la recepción, captación y ejecución de la financiación de proyectos vinculados al Next </a:t>
              </a:r>
              <a:r>
                <a:rPr lang="es-ES" sz="1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Generation</a:t>
              </a:r>
              <a:r>
                <a:rPr lang="es-ES" sz="1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EU</a:t>
              </a:r>
              <a:endParaRPr lang="en-US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2" name="Straight Connector 98">
              <a:extLst>
                <a:ext uri="{FF2B5EF4-FFF2-40B4-BE49-F238E27FC236}">
                  <a16:creationId xmlns:a16="http://schemas.microsoft.com/office/drawing/2014/main" id="{5AD608BE-3AFA-4B47-80AA-FB9E3AE05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301" y="4812450"/>
              <a:ext cx="454950" cy="0"/>
            </a:xfrm>
            <a:prstGeom prst="line">
              <a:avLst/>
            </a:prstGeom>
            <a:ln w="15875">
              <a:solidFill>
                <a:srgbClr val="8B8B8B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102">
            <a:extLst>
              <a:ext uri="{FF2B5EF4-FFF2-40B4-BE49-F238E27FC236}">
                <a16:creationId xmlns:a16="http://schemas.microsoft.com/office/drawing/2014/main" id="{2D92BFFA-F93F-45B8-A822-84AE33734D56}"/>
              </a:ext>
            </a:extLst>
          </p:cNvPr>
          <p:cNvSpPr/>
          <p:nvPr/>
        </p:nvSpPr>
        <p:spPr>
          <a:xfrm>
            <a:off x="4977336" y="4407713"/>
            <a:ext cx="2377451" cy="435904"/>
          </a:xfrm>
          <a:prstGeom prst="roundRect">
            <a:avLst>
              <a:gd name="adj" fmla="val 0"/>
            </a:avLst>
          </a:prstGeom>
          <a:solidFill>
            <a:srgbClr val="2A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600" b="1" dirty="0">
                <a:latin typeface="Century Gothic" panose="020B0502020202020204" pitchFamily="34" charset="0"/>
              </a:rPr>
              <a:t>Comité de </a:t>
            </a:r>
            <a:r>
              <a:rPr lang="en-US" sz="1600" b="1" dirty="0" err="1">
                <a:latin typeface="Century Gothic" panose="020B0502020202020204" pitchFamily="34" charset="0"/>
              </a:rPr>
              <a:t>Seguimiento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54" name="Rechteck 45">
            <a:extLst>
              <a:ext uri="{FF2B5EF4-FFF2-40B4-BE49-F238E27FC236}">
                <a16:creationId xmlns:a16="http://schemas.microsoft.com/office/drawing/2014/main" id="{BFE25391-9AAA-4C29-8B48-606C32442123}"/>
              </a:ext>
            </a:extLst>
          </p:cNvPr>
          <p:cNvSpPr/>
          <p:nvPr/>
        </p:nvSpPr>
        <p:spPr bwMode="gray">
          <a:xfrm>
            <a:off x="5150536" y="5004144"/>
            <a:ext cx="2274576" cy="42525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2A739F"/>
            </a:solidFill>
            <a:prstDash val="solid"/>
            <a:round/>
            <a:headEnd/>
            <a:tailEnd/>
          </a:ln>
        </p:spPr>
        <p:txBody>
          <a:bodyPr tIns="107902" rtlCol="0" anchor="t" anchorCtr="0"/>
          <a:lstStyle/>
          <a:p>
            <a:pPr defTabSz="913577">
              <a:lnSpc>
                <a:spcPct val="80000"/>
              </a:lnSpc>
            </a:pP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55" name="Rounded Rectangle 41">
            <a:extLst>
              <a:ext uri="{FF2B5EF4-FFF2-40B4-BE49-F238E27FC236}">
                <a16:creationId xmlns:a16="http://schemas.microsoft.com/office/drawing/2014/main" id="{06C47CEB-CC17-4183-A835-08BF82AF7BED}"/>
              </a:ext>
            </a:extLst>
          </p:cNvPr>
          <p:cNvSpPr/>
          <p:nvPr/>
        </p:nvSpPr>
        <p:spPr>
          <a:xfrm>
            <a:off x="4962954" y="5101069"/>
            <a:ext cx="2377451" cy="424568"/>
          </a:xfrm>
          <a:prstGeom prst="roundRect">
            <a:avLst>
              <a:gd name="adj" fmla="val 0"/>
            </a:avLst>
          </a:prstGeom>
          <a:solidFill>
            <a:srgbClr val="2A7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600" b="1" dirty="0">
                <a:latin typeface="Century Gothic" panose="020B0502020202020204" pitchFamily="34" charset="0"/>
              </a:rPr>
              <a:t>Oficina Valenciana para la </a:t>
            </a:r>
            <a:r>
              <a:rPr lang="en-US" sz="1600" b="1" dirty="0" err="1">
                <a:latin typeface="Century Gothic" panose="020B0502020202020204" pitchFamily="34" charset="0"/>
              </a:rPr>
              <a:t>recuperación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56" name="Rechteck 45">
            <a:extLst>
              <a:ext uri="{FF2B5EF4-FFF2-40B4-BE49-F238E27FC236}">
                <a16:creationId xmlns:a16="http://schemas.microsoft.com/office/drawing/2014/main" id="{C9D331BF-C5A4-439B-86E0-D535A3CBFB65}"/>
              </a:ext>
            </a:extLst>
          </p:cNvPr>
          <p:cNvSpPr/>
          <p:nvPr/>
        </p:nvSpPr>
        <p:spPr bwMode="gray">
          <a:xfrm>
            <a:off x="1570767" y="6177391"/>
            <a:ext cx="2274576" cy="425256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tIns="107902" rtlCol="0" anchor="t" anchorCtr="0"/>
          <a:lstStyle/>
          <a:p>
            <a:pPr defTabSz="913577">
              <a:lnSpc>
                <a:spcPct val="80000"/>
              </a:lnSpc>
            </a:pP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57" name="Rounded Rectangle 44">
            <a:extLst>
              <a:ext uri="{FF2B5EF4-FFF2-40B4-BE49-F238E27FC236}">
                <a16:creationId xmlns:a16="http://schemas.microsoft.com/office/drawing/2014/main" id="{8AB4FAB9-E575-4BD9-BBB7-6B0B5C4559DE}"/>
              </a:ext>
            </a:extLst>
          </p:cNvPr>
          <p:cNvSpPr/>
          <p:nvPr/>
        </p:nvSpPr>
        <p:spPr>
          <a:xfrm>
            <a:off x="1383185" y="6274316"/>
            <a:ext cx="2377451" cy="42525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600" b="1" dirty="0" err="1">
                <a:latin typeface="Century Gothic" panose="020B0502020202020204" pitchFamily="34" charset="0"/>
              </a:rPr>
              <a:t>Foros</a:t>
            </a:r>
            <a:r>
              <a:rPr lang="en-US" sz="1600" b="1" dirty="0">
                <a:latin typeface="Century Gothic" panose="020B0502020202020204" pitchFamily="34" charset="0"/>
              </a:rPr>
              <a:t> de </a:t>
            </a:r>
            <a:r>
              <a:rPr lang="en-US" sz="1600" b="1" dirty="0" err="1">
                <a:latin typeface="Century Gothic" panose="020B0502020202020204" pitchFamily="34" charset="0"/>
              </a:rPr>
              <a:t>Participación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58" name="Rechteck 45">
            <a:extLst>
              <a:ext uri="{FF2B5EF4-FFF2-40B4-BE49-F238E27FC236}">
                <a16:creationId xmlns:a16="http://schemas.microsoft.com/office/drawing/2014/main" id="{2AF14201-F11D-4731-B7CA-9803E4D182EB}"/>
              </a:ext>
            </a:extLst>
          </p:cNvPr>
          <p:cNvSpPr/>
          <p:nvPr/>
        </p:nvSpPr>
        <p:spPr bwMode="gray">
          <a:xfrm>
            <a:off x="5165743" y="6188839"/>
            <a:ext cx="2274576" cy="425256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tIns="107902" rtlCol="0" anchor="t" anchorCtr="0"/>
          <a:lstStyle/>
          <a:p>
            <a:pPr defTabSz="913577">
              <a:lnSpc>
                <a:spcPct val="80000"/>
              </a:lnSpc>
            </a:pP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59" name="Rounded Rectangle 46">
            <a:extLst>
              <a:ext uri="{FF2B5EF4-FFF2-40B4-BE49-F238E27FC236}">
                <a16:creationId xmlns:a16="http://schemas.microsoft.com/office/drawing/2014/main" id="{B3B176E1-CA8A-41A0-8D5B-24C607E1CA39}"/>
              </a:ext>
            </a:extLst>
          </p:cNvPr>
          <p:cNvSpPr/>
          <p:nvPr/>
        </p:nvSpPr>
        <p:spPr>
          <a:xfrm>
            <a:off x="4978161" y="6285764"/>
            <a:ext cx="2763752" cy="42525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600" b="1" dirty="0">
                <a:latin typeface="Century Gothic" panose="020B0502020202020204" pitchFamily="34" charset="0"/>
              </a:rPr>
              <a:t>Consejo de </a:t>
            </a:r>
            <a:r>
              <a:rPr lang="en-US" sz="1600" b="1" dirty="0" err="1">
                <a:latin typeface="Century Gothic" panose="020B0502020202020204" pitchFamily="34" charset="0"/>
              </a:rPr>
              <a:t>participación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b="1" dirty="0" err="1">
                <a:latin typeface="Century Gothic" panose="020B0502020202020204" pitchFamily="34" charset="0"/>
              </a:rPr>
              <a:t>ciudadana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60" name="Rechteck 45">
            <a:extLst>
              <a:ext uri="{FF2B5EF4-FFF2-40B4-BE49-F238E27FC236}">
                <a16:creationId xmlns:a16="http://schemas.microsoft.com/office/drawing/2014/main" id="{C4389DF4-ADEA-4A21-92C5-7386D2BB1AD3}"/>
              </a:ext>
            </a:extLst>
          </p:cNvPr>
          <p:cNvSpPr/>
          <p:nvPr/>
        </p:nvSpPr>
        <p:spPr bwMode="gray">
          <a:xfrm>
            <a:off x="8736025" y="6188839"/>
            <a:ext cx="2274576" cy="425256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tIns="107902" rtlCol="0" anchor="t" anchorCtr="0"/>
          <a:lstStyle/>
          <a:p>
            <a:pPr defTabSz="913577">
              <a:lnSpc>
                <a:spcPct val="80000"/>
              </a:lnSpc>
            </a:pP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61" name="Rounded Rectangle 48">
            <a:extLst>
              <a:ext uri="{FF2B5EF4-FFF2-40B4-BE49-F238E27FC236}">
                <a16:creationId xmlns:a16="http://schemas.microsoft.com/office/drawing/2014/main" id="{3A88F44D-9A1B-4FBE-A52A-ABD878FE293F}"/>
              </a:ext>
            </a:extLst>
          </p:cNvPr>
          <p:cNvSpPr/>
          <p:nvPr/>
        </p:nvSpPr>
        <p:spPr>
          <a:xfrm>
            <a:off x="8548443" y="6285764"/>
            <a:ext cx="2377451" cy="42525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en-US" sz="1600" b="1" dirty="0" err="1">
                <a:latin typeface="Century Gothic" panose="020B0502020202020204" pitchFamily="34" charset="0"/>
              </a:rPr>
              <a:t>Grupos</a:t>
            </a:r>
            <a:r>
              <a:rPr lang="en-US" sz="1600" b="1" dirty="0">
                <a:latin typeface="Century Gothic" panose="020B0502020202020204" pitchFamily="34" charset="0"/>
              </a:rPr>
              <a:t> de Alto </a:t>
            </a:r>
            <a:r>
              <a:rPr lang="en-US" sz="1600" b="1" dirty="0" err="1">
                <a:latin typeface="Century Gothic" panose="020B0502020202020204" pitchFamily="34" charset="0"/>
              </a:rPr>
              <a:t>nivel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98">
            <a:extLst>
              <a:ext uri="{FF2B5EF4-FFF2-40B4-BE49-F238E27FC236}">
                <a16:creationId xmlns:a16="http://schemas.microsoft.com/office/drawing/2014/main" id="{E83F46F3-24DF-4ACC-96B1-06569C1BC5CC}"/>
              </a:ext>
            </a:extLst>
          </p:cNvPr>
          <p:cNvCxnSpPr>
            <a:cxnSpLocks/>
          </p:cNvCxnSpPr>
          <p:nvPr/>
        </p:nvCxnSpPr>
        <p:spPr>
          <a:xfrm flipH="1">
            <a:off x="4400595" y="5313353"/>
            <a:ext cx="453643" cy="0"/>
          </a:xfrm>
          <a:prstGeom prst="line">
            <a:avLst/>
          </a:prstGeom>
          <a:ln w="15875">
            <a:solidFill>
              <a:srgbClr val="8B8B8B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8FC4FD5-85E9-8DD7-503B-BEFF67247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1574 L 4.51512E-6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92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1 -0.01574 L -2.0438E-6 -7.40741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78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1575 L 3.92075E-6 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78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1574 L 4.85923E-6 4.07407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78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1 -0.01574 L 9.59333E-7 4.07407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787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9" grpId="0" animBg="1"/>
      <p:bldP spid="59" grpId="1" animBg="1"/>
      <p:bldP spid="60" grpId="0" animBg="1"/>
      <p:bldP spid="61" grpId="0" animBg="1"/>
      <p:bldP spid="6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29 Rectángulo redondeado">
            <a:extLst>
              <a:ext uri="{FF2B5EF4-FFF2-40B4-BE49-F238E27FC236}">
                <a16:creationId xmlns:a16="http://schemas.microsoft.com/office/drawing/2014/main" id="{33F24E3E-19BD-5965-5234-6074DBBE2BFC}"/>
              </a:ext>
            </a:extLst>
          </p:cNvPr>
          <p:cNvSpPr/>
          <p:nvPr/>
        </p:nvSpPr>
        <p:spPr>
          <a:xfrm>
            <a:off x="3828566" y="5600408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1 Rectángulo redondeado"/>
          <p:cNvSpPr/>
          <p:nvPr/>
        </p:nvSpPr>
        <p:spPr>
          <a:xfrm>
            <a:off x="4244789" y="1508787"/>
            <a:ext cx="4128459" cy="12541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9" name="28 Rectángulo redondeado"/>
          <p:cNvSpPr/>
          <p:nvPr/>
        </p:nvSpPr>
        <p:spPr>
          <a:xfrm>
            <a:off x="4059151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0" name="29 Rectángulo redondeado"/>
          <p:cNvSpPr/>
          <p:nvPr/>
        </p:nvSpPr>
        <p:spPr>
          <a:xfrm>
            <a:off x="7272251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2 Rectángulo redondeado"/>
          <p:cNvSpPr/>
          <p:nvPr/>
        </p:nvSpPr>
        <p:spPr>
          <a:xfrm>
            <a:off x="719403" y="3909053"/>
            <a:ext cx="2108167" cy="9509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36811" y="1564348"/>
            <a:ext cx="358822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Oficina Valenciana para la Recuperación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815414" y="3822171"/>
            <a:ext cx="18750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Gestión Interna Generalitat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94" y="2135849"/>
            <a:ext cx="402617" cy="79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4059151" y="3822171"/>
            <a:ext cx="210816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Apoyo a Empresas</a:t>
            </a:r>
          </a:p>
          <a:p>
            <a:pPr>
              <a:buClr>
                <a:schemeClr val="tx1"/>
              </a:buClr>
            </a:pPr>
            <a:endParaRPr lang="es-E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7288106" y="3882314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Apoyo a entidades locales 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12" y="2852937"/>
            <a:ext cx="2954867" cy="97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93" y="2852937"/>
            <a:ext cx="1380067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49" y="2863954"/>
            <a:ext cx="1365249" cy="10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1 Título">
            <a:extLst>
              <a:ext uri="{FF2B5EF4-FFF2-40B4-BE49-F238E27FC236}">
                <a16:creationId xmlns:a16="http://schemas.microsoft.com/office/drawing/2014/main" id="{45228A94-7F9D-4A1F-8401-5DE104E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18" y="-21027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ROL DE LA OFICINA VALENCIANA PARA LA RECUPERACIÓN</a:t>
            </a:r>
          </a:p>
        </p:txBody>
      </p:sp>
      <p:cxnSp>
        <p:nvCxnSpPr>
          <p:cNvPr id="36" name="5 Conector recto">
            <a:extLst>
              <a:ext uri="{FF2B5EF4-FFF2-40B4-BE49-F238E27FC236}">
                <a16:creationId xmlns:a16="http://schemas.microsoft.com/office/drawing/2014/main" id="{32711210-DDE0-4A1E-A847-239186E6F757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>
            <a:extLst>
              <a:ext uri="{FF2B5EF4-FFF2-40B4-BE49-F238E27FC236}">
                <a16:creationId xmlns:a16="http://schemas.microsoft.com/office/drawing/2014/main" id="{BB2566EE-FA82-4EB9-B479-E3EC4631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29 Rectángulo redondeado">
            <a:extLst>
              <a:ext uri="{FF2B5EF4-FFF2-40B4-BE49-F238E27FC236}">
                <a16:creationId xmlns:a16="http://schemas.microsoft.com/office/drawing/2014/main" id="{D9E04DF6-0BE5-46B5-84D2-DCA44AC05838}"/>
              </a:ext>
            </a:extLst>
          </p:cNvPr>
          <p:cNvSpPr/>
          <p:nvPr/>
        </p:nvSpPr>
        <p:spPr>
          <a:xfrm>
            <a:off x="10088530" y="2526773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1" name="1 Título">
            <a:extLst>
              <a:ext uri="{FF2B5EF4-FFF2-40B4-BE49-F238E27FC236}">
                <a16:creationId xmlns:a16="http://schemas.microsoft.com/office/drawing/2014/main" id="{2A3F2D3E-9DF5-47F4-A223-7F76FB6A36D3}"/>
              </a:ext>
            </a:extLst>
          </p:cNvPr>
          <p:cNvSpPr txBox="1">
            <a:spLocks/>
          </p:cNvSpPr>
          <p:nvPr/>
        </p:nvSpPr>
        <p:spPr>
          <a:xfrm>
            <a:off x="9729229" y="2416767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29 Rectángulo redondeado">
            <a:extLst>
              <a:ext uri="{FF2B5EF4-FFF2-40B4-BE49-F238E27FC236}">
                <a16:creationId xmlns:a16="http://schemas.microsoft.com/office/drawing/2014/main" id="{447798E1-48FD-47CB-B046-5ECF30EB1B7A}"/>
              </a:ext>
            </a:extLst>
          </p:cNvPr>
          <p:cNvSpPr/>
          <p:nvPr/>
        </p:nvSpPr>
        <p:spPr>
          <a:xfrm>
            <a:off x="10523663" y="3634730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5" name="1 Título">
            <a:extLst>
              <a:ext uri="{FF2B5EF4-FFF2-40B4-BE49-F238E27FC236}">
                <a16:creationId xmlns:a16="http://schemas.microsoft.com/office/drawing/2014/main" id="{B15BDB9A-22BC-4D8F-81F3-079F7C5C0B48}"/>
              </a:ext>
            </a:extLst>
          </p:cNvPr>
          <p:cNvSpPr txBox="1">
            <a:spLocks/>
          </p:cNvSpPr>
          <p:nvPr/>
        </p:nvSpPr>
        <p:spPr>
          <a:xfrm>
            <a:off x="10173602" y="3478544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29 Rectángulo redondeado">
            <a:extLst>
              <a:ext uri="{FF2B5EF4-FFF2-40B4-BE49-F238E27FC236}">
                <a16:creationId xmlns:a16="http://schemas.microsoft.com/office/drawing/2014/main" id="{EFD4C5A7-13EB-4C04-969E-BE4BC921B073}"/>
              </a:ext>
            </a:extLst>
          </p:cNvPr>
          <p:cNvSpPr/>
          <p:nvPr/>
        </p:nvSpPr>
        <p:spPr>
          <a:xfrm>
            <a:off x="8808566" y="561222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3" name="1 Título">
            <a:extLst>
              <a:ext uri="{FF2B5EF4-FFF2-40B4-BE49-F238E27FC236}">
                <a16:creationId xmlns:a16="http://schemas.microsoft.com/office/drawing/2014/main" id="{A3E366FD-8CE5-484F-B7DF-0B5BC2673316}"/>
              </a:ext>
            </a:extLst>
          </p:cNvPr>
          <p:cNvSpPr txBox="1">
            <a:spLocks/>
          </p:cNvSpPr>
          <p:nvPr/>
        </p:nvSpPr>
        <p:spPr>
          <a:xfrm>
            <a:off x="8467740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Interlocución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29 Rectángulo redondeado">
            <a:extLst>
              <a:ext uri="{FF2B5EF4-FFF2-40B4-BE49-F238E27FC236}">
                <a16:creationId xmlns:a16="http://schemas.microsoft.com/office/drawing/2014/main" id="{D8FE47F4-51F4-4898-9D8E-4FDBED4DD865}"/>
              </a:ext>
            </a:extLst>
          </p:cNvPr>
          <p:cNvSpPr/>
          <p:nvPr/>
        </p:nvSpPr>
        <p:spPr>
          <a:xfrm>
            <a:off x="10585166" y="5566042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8" name="1 Título">
            <a:extLst>
              <a:ext uri="{FF2B5EF4-FFF2-40B4-BE49-F238E27FC236}">
                <a16:creationId xmlns:a16="http://schemas.microsoft.com/office/drawing/2014/main" id="{AE6AE13C-0A09-49DF-A515-B26A4115B8F0}"/>
              </a:ext>
            </a:extLst>
          </p:cNvPr>
          <p:cNvSpPr txBox="1">
            <a:spLocks/>
          </p:cNvSpPr>
          <p:nvPr/>
        </p:nvSpPr>
        <p:spPr>
          <a:xfrm>
            <a:off x="10291293" y="5456036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Proyectos conjuntos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3F0D95A7-6037-4D6F-A5DB-33C1893F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69" y="3236133"/>
            <a:ext cx="1885040" cy="6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ECE1ABA9-0FF7-43D4-B73A-F40CFE62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90" y="3987742"/>
            <a:ext cx="928338" cy="6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13CEB747-3522-4879-8FD9-AF03C3B4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62" y="4907404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F046CCC3-93C4-4EF3-B695-1A98894E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77" y="4899356"/>
            <a:ext cx="1850544" cy="6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agen 30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EC9337E6-9383-428D-B339-A14710FDE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sp>
        <p:nvSpPr>
          <p:cNvPr id="51" name="29 Rectángulo redondeado">
            <a:extLst>
              <a:ext uri="{FF2B5EF4-FFF2-40B4-BE49-F238E27FC236}">
                <a16:creationId xmlns:a16="http://schemas.microsoft.com/office/drawing/2014/main" id="{ED5431D3-4511-ABBF-D8D0-ED46A6AC6A44}"/>
              </a:ext>
            </a:extLst>
          </p:cNvPr>
          <p:cNvSpPr/>
          <p:nvPr/>
        </p:nvSpPr>
        <p:spPr>
          <a:xfrm>
            <a:off x="5855816" y="5602697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2" name="1 Título">
            <a:extLst>
              <a:ext uri="{FF2B5EF4-FFF2-40B4-BE49-F238E27FC236}">
                <a16:creationId xmlns:a16="http://schemas.microsoft.com/office/drawing/2014/main" id="{AB7B8988-0BF0-6CA9-47EC-D0D3B81800AE}"/>
              </a:ext>
            </a:extLst>
          </p:cNvPr>
          <p:cNvSpPr txBox="1">
            <a:spLocks/>
          </p:cNvSpPr>
          <p:nvPr/>
        </p:nvSpPr>
        <p:spPr>
          <a:xfrm>
            <a:off x="5514990" y="5446511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PYMES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4FF39D3E-1720-274A-246A-82294BEB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61" y="4899356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1 Título">
            <a:extLst>
              <a:ext uri="{FF2B5EF4-FFF2-40B4-BE49-F238E27FC236}">
                <a16:creationId xmlns:a16="http://schemas.microsoft.com/office/drawing/2014/main" id="{1B8D11EC-1A3C-2707-ED10-0AA76312842B}"/>
              </a:ext>
            </a:extLst>
          </p:cNvPr>
          <p:cNvSpPr txBox="1">
            <a:spLocks/>
          </p:cNvSpPr>
          <p:nvPr/>
        </p:nvSpPr>
        <p:spPr>
          <a:xfrm>
            <a:off x="3442863" y="5452931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PERTES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29 Rectángulo redondeado">
            <a:extLst>
              <a:ext uri="{FF2B5EF4-FFF2-40B4-BE49-F238E27FC236}">
                <a16:creationId xmlns:a16="http://schemas.microsoft.com/office/drawing/2014/main" id="{A24C7292-B140-44E5-90F7-B4C15F105874}"/>
              </a:ext>
            </a:extLst>
          </p:cNvPr>
          <p:cNvSpPr/>
          <p:nvPr/>
        </p:nvSpPr>
        <p:spPr>
          <a:xfrm>
            <a:off x="79534" y="5546625"/>
            <a:ext cx="1380067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4" name="29 Rectángulo redondeado">
            <a:extLst>
              <a:ext uri="{FF2B5EF4-FFF2-40B4-BE49-F238E27FC236}">
                <a16:creationId xmlns:a16="http://schemas.microsoft.com/office/drawing/2014/main" id="{A8C9B084-8F47-4762-A015-BAB79D0B139B}"/>
              </a:ext>
            </a:extLst>
          </p:cNvPr>
          <p:cNvSpPr/>
          <p:nvPr/>
        </p:nvSpPr>
        <p:spPr>
          <a:xfrm>
            <a:off x="2016793" y="5608684"/>
            <a:ext cx="1580188" cy="647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5" name="1 Título">
            <a:extLst>
              <a:ext uri="{FF2B5EF4-FFF2-40B4-BE49-F238E27FC236}">
                <a16:creationId xmlns:a16="http://schemas.microsoft.com/office/drawing/2014/main" id="{A9BFA889-A37B-4DB7-B067-EAA5378D4FCD}"/>
              </a:ext>
            </a:extLst>
          </p:cNvPr>
          <p:cNvSpPr txBox="1">
            <a:spLocks/>
          </p:cNvSpPr>
          <p:nvPr/>
        </p:nvSpPr>
        <p:spPr>
          <a:xfrm>
            <a:off x="1810105" y="5420241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SISTEMAS INFORMACIÓN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FB769007-101A-4C27-A8A1-7BB6D583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27" y="4871609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1 Título">
            <a:extLst>
              <a:ext uri="{FF2B5EF4-FFF2-40B4-BE49-F238E27FC236}">
                <a16:creationId xmlns:a16="http://schemas.microsoft.com/office/drawing/2014/main" id="{DE036976-9BA6-4037-BB84-9181FFA870DE}"/>
              </a:ext>
            </a:extLst>
          </p:cNvPr>
          <p:cNvSpPr txBox="1">
            <a:spLocks/>
          </p:cNvSpPr>
          <p:nvPr/>
        </p:nvSpPr>
        <p:spPr>
          <a:xfrm>
            <a:off x="-293749" y="5423552"/>
            <a:ext cx="21147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RRHH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A4FD7596-276B-4515-AF5A-33D2289E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1264" y="4963371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75807836-9D41-4D45-9961-E18E1347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581" y="4966807"/>
            <a:ext cx="926491" cy="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2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 Título">
            <a:extLst>
              <a:ext uri="{FF2B5EF4-FFF2-40B4-BE49-F238E27FC236}">
                <a16:creationId xmlns:a16="http://schemas.microsoft.com/office/drawing/2014/main" id="{4C575E38-DF03-466F-B4C0-ACD48C24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51" y="-170176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TRABAJO CON LOS PERTES</a:t>
            </a:r>
          </a:p>
        </p:txBody>
      </p:sp>
      <p:cxnSp>
        <p:nvCxnSpPr>
          <p:cNvPr id="30" name="5 Conector recto">
            <a:extLst>
              <a:ext uri="{FF2B5EF4-FFF2-40B4-BE49-F238E27FC236}">
                <a16:creationId xmlns:a16="http://schemas.microsoft.com/office/drawing/2014/main" id="{6A291338-86B6-4A0E-BEE8-A912F6EC9C4A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>
            <a:extLst>
              <a:ext uri="{FF2B5EF4-FFF2-40B4-BE49-F238E27FC236}">
                <a16:creationId xmlns:a16="http://schemas.microsoft.com/office/drawing/2014/main" id="{C4E3F8AD-BF42-4637-9A1D-3E40EB19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BF669F-CC4C-4B28-A50F-BA6BF856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4" y="2166381"/>
            <a:ext cx="5440287" cy="3473020"/>
          </a:xfrm>
          <a:prstGeom prst="rect">
            <a:avLst/>
          </a:prstGeom>
        </p:spPr>
      </p:pic>
      <p:pic>
        <p:nvPicPr>
          <p:cNvPr id="6" name="Imagen 5">
            <a:hlinkClick r:id="rId4"/>
            <a:extLst>
              <a:ext uri="{FF2B5EF4-FFF2-40B4-BE49-F238E27FC236}">
                <a16:creationId xmlns:a16="http://schemas.microsoft.com/office/drawing/2014/main" id="{E228B2F9-5650-4045-AFBF-2B092AD0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096" y="2803690"/>
            <a:ext cx="4912438" cy="13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3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976870" y="-202698"/>
            <a:ext cx="99128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HERRAMIENTA DE INFORMACIÓN Y ASESORAMIENTO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hlinkClick r:id="rId9"/>
            <a:extLst>
              <a:ext uri="{FF2B5EF4-FFF2-40B4-BE49-F238E27FC236}">
                <a16:creationId xmlns:a16="http://schemas.microsoft.com/office/drawing/2014/main" id="{E762F580-3705-41D1-B7A4-71D5BEC89C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338" y="796273"/>
            <a:ext cx="8496051" cy="52654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3B79E9-56D2-4E55-A0F8-B5513DBE42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900" y="1843574"/>
            <a:ext cx="5114925" cy="4218153"/>
          </a:xfrm>
          <a:prstGeom prst="rect">
            <a:avLst/>
          </a:prstGeom>
        </p:spPr>
      </p:pic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D91AC687-EC85-4E28-882D-25D353077F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3926" y="715291"/>
            <a:ext cx="3134120" cy="11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8A781DBB-8A32-49BD-A6A9-927816E949C0}"/>
              </a:ext>
            </a:extLst>
          </p:cNvPr>
          <p:cNvSpPr txBox="1">
            <a:spLocks/>
          </p:cNvSpPr>
          <p:nvPr/>
        </p:nvSpPr>
        <p:spPr>
          <a:xfrm>
            <a:off x="976870" y="-202698"/>
            <a:ext cx="99128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RECURSOS HUMANOS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045E3E-CEC4-6410-866E-2BC421074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121" y="-424125"/>
            <a:ext cx="6508406" cy="74395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3C1432-A5B1-9916-442C-038ECC9D9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41582"/>
            <a:ext cx="7154497" cy="3706818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487BC49-7118-5723-0042-D35E33808276}"/>
              </a:ext>
            </a:extLst>
          </p:cNvPr>
          <p:cNvSpPr/>
          <p:nvPr/>
        </p:nvSpPr>
        <p:spPr>
          <a:xfrm>
            <a:off x="3295649" y="839557"/>
            <a:ext cx="2276475" cy="89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Prueba 1 octubre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682377B-79DF-3E75-5C82-4202AD78884C}"/>
              </a:ext>
            </a:extLst>
          </p:cNvPr>
          <p:cNvSpPr/>
          <p:nvPr/>
        </p:nvSpPr>
        <p:spPr>
          <a:xfrm rot="5400000">
            <a:off x="974841" y="1167164"/>
            <a:ext cx="1781872" cy="89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Incorporación octubre</a:t>
            </a:r>
          </a:p>
        </p:txBody>
      </p:sp>
    </p:spTree>
    <p:extLst>
      <p:ext uri="{BB962C8B-B14F-4D97-AF65-F5344CB8AC3E}">
        <p14:creationId xmlns:p14="http://schemas.microsoft.com/office/powerpoint/2010/main" val="10535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DISTRIBUCIÓN FONDOS</a:t>
            </a:r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B69797-7011-44A9-88BC-59FEA9AD1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830032"/>
            <a:ext cx="2094689" cy="754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3AAA98-664C-1C96-9AE4-B96389ABC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523" y="7047"/>
            <a:ext cx="6705600" cy="68509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B2CA3C-CEBA-368C-5049-411A862F32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988" y="1500854"/>
            <a:ext cx="6249594" cy="3992589"/>
          </a:xfrm>
          <a:prstGeom prst="rect">
            <a:avLst/>
          </a:prstGeom>
        </p:spPr>
      </p:pic>
      <p:sp>
        <p:nvSpPr>
          <p:cNvPr id="2" name="Globo: flecha hacia arriba 1">
            <a:extLst>
              <a:ext uri="{FF2B5EF4-FFF2-40B4-BE49-F238E27FC236}">
                <a16:creationId xmlns:a16="http://schemas.microsoft.com/office/drawing/2014/main" id="{B33C7EC3-DEA4-11CF-AF35-327D70C4D63C}"/>
              </a:ext>
            </a:extLst>
          </p:cNvPr>
          <p:cNvSpPr/>
          <p:nvPr/>
        </p:nvSpPr>
        <p:spPr>
          <a:xfrm>
            <a:off x="3819481" y="5493444"/>
            <a:ext cx="2094689" cy="966096"/>
          </a:xfrm>
          <a:prstGeom prst="upArrowCallout">
            <a:avLst>
              <a:gd name="adj1" fmla="val 25000"/>
              <a:gd name="adj2" fmla="val 2598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“Semáforo” de riesgos actuaciones</a:t>
            </a:r>
          </a:p>
        </p:txBody>
      </p:sp>
    </p:spTree>
    <p:extLst>
      <p:ext uri="{BB962C8B-B14F-4D97-AF65-F5344CB8AC3E}">
        <p14:creationId xmlns:p14="http://schemas.microsoft.com/office/powerpoint/2010/main" val="374503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8A781DBB-8A32-49BD-A6A9-927816E949C0}"/>
              </a:ext>
            </a:extLst>
          </p:cNvPr>
          <p:cNvSpPr txBox="1">
            <a:spLocks/>
          </p:cNvSpPr>
          <p:nvPr/>
        </p:nvSpPr>
        <p:spPr>
          <a:xfrm>
            <a:off x="976870" y="-202698"/>
            <a:ext cx="991280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AYUDAS ACTUALMENTE ABIERTAS CON CARGO AL MRR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900807C-AF69-4DC7-9EE5-FB63257AD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25" y="1438274"/>
            <a:ext cx="5230252" cy="4219575"/>
          </a:xfrm>
          <a:prstGeom prst="rect">
            <a:avLst/>
          </a:prstGeom>
        </p:spPr>
      </p:pic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51DF358-8545-4CC3-818A-6F0C7C769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A4DA83-CD2F-44F9-ABC4-B262F51D4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9974" y="2828924"/>
            <a:ext cx="85820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51DF358-8545-4CC3-818A-6F0C7C769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5A3A510F-587B-483C-A425-E52AD745D819}"/>
              </a:ext>
            </a:extLst>
          </p:cNvPr>
          <p:cNvSpPr txBox="1">
            <a:spLocks/>
          </p:cNvSpPr>
          <p:nvPr/>
        </p:nvSpPr>
        <p:spPr>
          <a:xfrm>
            <a:off x="717206" y="-2007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RELACIÓN DE </a:t>
            </a:r>
            <a:r>
              <a:rPr lang="es-ES" sz="2667" spc="-12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PERTEs</a:t>
            </a:r>
            <a:endParaRPr lang="es-ES" sz="2667" spc="-1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AEB3BB-CE95-4976-89EC-B1B19D9CEF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5250" y="954829"/>
            <a:ext cx="12269519" cy="50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14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50A63F-4431-490C-AD56-12823CD9B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180" y="0"/>
            <a:ext cx="730918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0C17DD-0233-4C2A-A877-5753954171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2364" y="2501892"/>
            <a:ext cx="6093746" cy="4356108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C507C891-DE46-4F8D-8DC2-6F51886DA0DE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(Automóvil)</a:t>
            </a:r>
          </a:p>
        </p:txBody>
      </p:sp>
    </p:spTree>
    <p:extLst>
      <p:ext uri="{BB962C8B-B14F-4D97-AF65-F5344CB8AC3E}">
        <p14:creationId xmlns:p14="http://schemas.microsoft.com/office/powerpoint/2010/main" val="16969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0FFE0DFC-DAB5-4F04-B9EC-9064A3E7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" y="18495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4C16C5-ADE2-4B15-8E3C-757807611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45" y="727457"/>
            <a:ext cx="10037923" cy="6130543"/>
          </a:xfrm>
          <a:prstGeom prst="rect">
            <a:avLst/>
          </a:prstGeom>
        </p:spPr>
      </p:pic>
      <p:sp>
        <p:nvSpPr>
          <p:cNvPr id="71" name="1 Título">
            <a:extLst>
              <a:ext uri="{FF2B5EF4-FFF2-40B4-BE49-F238E27FC236}">
                <a16:creationId xmlns:a16="http://schemas.microsoft.com/office/drawing/2014/main" id="{77F9A7F4-3468-49DD-9B1F-403F788945A2}"/>
              </a:ext>
            </a:extLst>
          </p:cNvPr>
          <p:cNvSpPr txBox="1">
            <a:spLocks/>
          </p:cNvSpPr>
          <p:nvPr/>
        </p:nvSpPr>
        <p:spPr>
          <a:xfrm>
            <a:off x="900026" y="-1606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ESPAÑA PUEDE</a:t>
            </a:r>
          </a:p>
        </p:txBody>
      </p: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19CCD0B5-2B4C-41B4-B198-E680EFF00D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Características de un PERTE (Automóvil)</a:t>
            </a:r>
          </a:p>
        </p:txBody>
      </p:sp>
      <p:cxnSp>
        <p:nvCxnSpPr>
          <p:cNvPr id="49" name="9 Conector recto">
            <a:extLst>
              <a:ext uri="{FF2B5EF4-FFF2-40B4-BE49-F238E27FC236}">
                <a16:creationId xmlns:a16="http://schemas.microsoft.com/office/drawing/2014/main" id="{28AC44F1-DC2B-4CB8-8B10-DA4CC8A0B8AC}"/>
              </a:ext>
            </a:extLst>
          </p:cNvPr>
          <p:cNvCxnSpPr>
            <a:cxnSpLocks/>
          </p:cNvCxnSpPr>
          <p:nvPr/>
        </p:nvCxnSpPr>
        <p:spPr>
          <a:xfrm>
            <a:off x="8219090" y="644691"/>
            <a:ext cx="3733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EECA9C-3EE7-4C5E-A523-952F77884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83566" y="644691"/>
            <a:ext cx="13383187" cy="6213304"/>
          </a:xfrm>
          <a:prstGeom prst="rect">
            <a:avLst/>
          </a:prstGeom>
        </p:spPr>
      </p:pic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CDE04B9-C539-4A1E-8011-DD6691A2D1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4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7A1ECB16-A058-406F-A7A9-45D4016BAD7C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agroalimentario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3EF2F7-BECF-49F1-9546-68C715DAF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94" y="891842"/>
            <a:ext cx="10764039" cy="5841834"/>
          </a:xfrm>
          <a:prstGeom prst="rect">
            <a:avLst/>
          </a:prstGeom>
        </p:spPr>
      </p:pic>
      <p:pic>
        <p:nvPicPr>
          <p:cNvPr id="8" name="Imagen 7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E06CCB1-23C0-4B44-893A-BBF72304A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6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75308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7A1ECB16-A058-406F-A7A9-45D4016BAD7C}"/>
              </a:ext>
            </a:extLst>
          </p:cNvPr>
          <p:cNvSpPr txBox="1">
            <a:spLocks/>
          </p:cNvSpPr>
          <p:nvPr/>
        </p:nvSpPr>
        <p:spPr>
          <a:xfrm>
            <a:off x="979851" y="-25115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PERTE agroalimentario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888E55-02CC-4A87-9EE9-A6B6F6AE7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996290"/>
            <a:ext cx="6287169" cy="55786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EB1DD8-F447-4C42-A469-7D65DB99EC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056235"/>
            <a:ext cx="6209603" cy="3353965"/>
          </a:xfrm>
          <a:prstGeom prst="rect">
            <a:avLst/>
          </a:prstGeom>
        </p:spPr>
      </p:pic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D48ADE2-1519-4AA1-AA1F-3AF9271D7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92ED67-C41D-42DB-AF13-9342EDCF307B}"/>
              </a:ext>
            </a:extLst>
          </p:cNvPr>
          <p:cNvSpPr/>
          <p:nvPr/>
        </p:nvSpPr>
        <p:spPr>
          <a:xfrm>
            <a:off x="267285" y="5663957"/>
            <a:ext cx="5981115" cy="1019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2D3A3BAE-51DA-42C2-BE91-EB1EECA24F5F}"/>
              </a:ext>
            </a:extLst>
          </p:cNvPr>
          <p:cNvSpPr txBox="1"/>
          <p:nvPr/>
        </p:nvSpPr>
        <p:spPr>
          <a:xfrm>
            <a:off x="403766" y="1857605"/>
            <a:ext cx="1126435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Los organismos que ya trabajan con las PYMES se van a ver reforzados: CDTI, ENISA, CERSA, …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Las iniciativas dirigidas a PYMES van a recibir muchos más recursos: </a:t>
            </a:r>
            <a:r>
              <a:rPr lang="es-ES" sz="2000" dirty="0" err="1">
                <a:cs typeface="Arial"/>
              </a:rPr>
              <a:t>Reindux</a:t>
            </a:r>
            <a:r>
              <a:rPr lang="es-ES" sz="2000" dirty="0">
                <a:cs typeface="Arial"/>
              </a:rPr>
              <a:t>, Fondo de apoyo a la inversión industrial, …</a:t>
            </a:r>
          </a:p>
        </p:txBody>
      </p:sp>
      <p:sp>
        <p:nvSpPr>
          <p:cNvPr id="48" name="1 Título">
            <a:extLst>
              <a:ext uri="{FF2B5EF4-FFF2-40B4-BE49-F238E27FC236}">
                <a16:creationId xmlns:a16="http://schemas.microsoft.com/office/drawing/2014/main" id="{1E6DF565-2D87-49E2-B2DC-0B4BD88B5276}"/>
              </a:ext>
            </a:extLst>
          </p:cNvPr>
          <p:cNvSpPr txBox="1">
            <a:spLocks/>
          </p:cNvSpPr>
          <p:nvPr/>
        </p:nvSpPr>
        <p:spPr>
          <a:xfrm>
            <a:off x="848837" y="-21735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50" spc="-120" dirty="0">
                <a:solidFill>
                  <a:schemeClr val="bg1"/>
                </a:solidFill>
                <a:latin typeface="Roboto"/>
                <a:ea typeface="Roboto" panose="02000000000000000000" pitchFamily="2" charset="0"/>
              </a:rPr>
              <a:t>Y LAS PYMES</a:t>
            </a:r>
            <a:endParaRPr lang="es-ES" sz="2650" spc="-12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A66CED-EF8F-4039-A500-ECA19F8C274F}"/>
              </a:ext>
            </a:extLst>
          </p:cNvPr>
          <p:cNvSpPr txBox="1"/>
          <p:nvPr/>
        </p:nvSpPr>
        <p:spPr>
          <a:xfrm>
            <a:off x="289169" y="1080477"/>
            <a:ext cx="110275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</a:rPr>
              <a:t>Ya son las principales beneficiaras de las ayudas del Ministerio y de la CCAA pero, además: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2562F3-48AE-43FA-864B-137FDB80A0F1}"/>
              </a:ext>
            </a:extLst>
          </p:cNvPr>
          <p:cNvSpPr/>
          <p:nvPr/>
        </p:nvSpPr>
        <p:spPr>
          <a:xfrm>
            <a:off x="289169" y="3119476"/>
            <a:ext cx="11378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En varios PERTES se pide una presencia mínima de un 40% de PYMES en los consorcios.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Se van a reforzar las líneas de apoyo a </a:t>
            </a:r>
            <a:r>
              <a:rPr lang="es-ES" sz="2000" dirty="0" err="1">
                <a:cs typeface="Arial"/>
              </a:rPr>
              <a:t>clusters</a:t>
            </a:r>
            <a:r>
              <a:rPr lang="es-ES" sz="2000" dirty="0">
                <a:cs typeface="Arial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cs typeface="Arial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cs typeface="Arial"/>
              </a:rPr>
              <a:t>Van a ser las grandes beneficiarias de las líneas de digitalización</a:t>
            </a:r>
          </a:p>
          <a:p>
            <a:pPr>
              <a:spcAft>
                <a:spcPts val="600"/>
              </a:spcAft>
            </a:pPr>
            <a:endParaRPr lang="es-ES" sz="2000" dirty="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s-ES" sz="2000" dirty="0">
                <a:cs typeface="Arial"/>
              </a:rPr>
              <a:t>TÉCNICOS GENERALITAT ENTIDADES LOCALES TENDRÁN </a:t>
            </a:r>
          </a:p>
          <a:p>
            <a:pPr>
              <a:spcAft>
                <a:spcPts val="600"/>
              </a:spcAft>
            </a:pPr>
            <a:r>
              <a:rPr lang="es-ES" sz="2000" dirty="0">
                <a:cs typeface="Arial"/>
              </a:rPr>
              <a:t>EL ROL DE INFORMAR A LAS PYMES EN EL TERRITORIO</a:t>
            </a:r>
          </a:p>
        </p:txBody>
      </p:sp>
      <p:pic>
        <p:nvPicPr>
          <p:cNvPr id="11" name="Imagen 10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B679FD9D-2406-E35E-83E3-602B3149AF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pic>
        <p:nvPicPr>
          <p:cNvPr id="53250" name="Picture 2" descr="Nueva definición de pyme - Granada Empresas">
            <a:extLst>
              <a:ext uri="{FF2B5EF4-FFF2-40B4-BE49-F238E27FC236}">
                <a16:creationId xmlns:a16="http://schemas.microsoft.com/office/drawing/2014/main" id="{1D00BF2C-D1E1-E7E4-BE90-C04F1DE2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94" y="4410075"/>
            <a:ext cx="5104843" cy="24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2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91040" cy="68572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01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67" spc="-1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endParaRPr lang="es-ES" sz="1867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440" y="1295520"/>
            <a:ext cx="7771200" cy="7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5333" spc="-1">
                <a:solidFill>
                  <a:srgbClr val="FFFFFF"/>
                </a:solidFill>
                <a:latin typeface="Calibri"/>
              </a:rPr>
              <a:t>                        ¡GRACIAS!</a:t>
            </a:r>
            <a:endParaRPr lang="es-ES" sz="5333" spc="-1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4102656" y="4208324"/>
            <a:ext cx="4232684" cy="23080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680" tIns="45600" rIns="91680" bIns="45600">
            <a:spAutoFit/>
          </a:bodyPr>
          <a:lstStyle/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@juanangepoyatos</a:t>
            </a:r>
          </a:p>
          <a:p>
            <a:pPr>
              <a:lnSpc>
                <a:spcPct val="100000"/>
              </a:lnSpc>
            </a:pPr>
            <a:r>
              <a:rPr lang="es-ES" sz="3600" spc="-1" dirty="0">
                <a:solidFill>
                  <a:srgbClr val="FFFFFF"/>
                </a:solidFill>
                <a:latin typeface="Calibri"/>
              </a:rPr>
              <a:t>Poyatos_jua@gva.es</a:t>
            </a:r>
          </a:p>
          <a:p>
            <a:pPr>
              <a:lnSpc>
                <a:spcPct val="100000"/>
              </a:lnSpc>
            </a:pPr>
            <a:endParaRPr lang="es-ES" sz="3600" spc="-1" dirty="0">
              <a:latin typeface="Arial"/>
            </a:endParaRPr>
          </a:p>
        </p:txBody>
      </p:sp>
      <p:pic>
        <p:nvPicPr>
          <p:cNvPr id="5" name="Imagen 4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5903E90F-C53C-446C-B4A6-85005A5D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680" y="2688921"/>
            <a:ext cx="3880639" cy="13970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7914312" y="2724920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2 Rectángulo redondeado"/>
          <p:cNvSpPr/>
          <p:nvPr/>
        </p:nvSpPr>
        <p:spPr>
          <a:xfrm>
            <a:off x="7916955" y="160327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1" y="4578292"/>
            <a:ext cx="1469320" cy="97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1 Título"/>
          <p:cNvSpPr txBox="1">
            <a:spLocks/>
          </p:cNvSpPr>
          <p:nvPr/>
        </p:nvSpPr>
        <p:spPr>
          <a:xfrm>
            <a:off x="7787531" y="1616173"/>
            <a:ext cx="1728192" cy="70498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Ayuntamientos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7752420" y="273846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</a:t>
            </a: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directa</a:t>
            </a: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7914312" y="3685027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7" name="1 Título"/>
          <p:cNvSpPr txBox="1">
            <a:spLocks/>
          </p:cNvSpPr>
          <p:nvPr/>
        </p:nvSpPr>
        <p:spPr>
          <a:xfrm>
            <a:off x="7752420" y="3698568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Empresas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55" y="3467172"/>
            <a:ext cx="34501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51" y="2489017"/>
            <a:ext cx="218423" cy="42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400" y="1409005"/>
            <a:ext cx="316836" cy="3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1 Título"/>
          <p:cNvSpPr txBox="1">
            <a:spLocks/>
          </p:cNvSpPr>
          <p:nvPr/>
        </p:nvSpPr>
        <p:spPr>
          <a:xfrm>
            <a:off x="4922850" y="1697767"/>
            <a:ext cx="2071254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400" b="1" spc="-1" dirty="0">
                <a:solidFill>
                  <a:srgbClr val="BC1E46"/>
                </a:solidFill>
                <a:latin typeface="Lucida Sans"/>
                <a:ea typeface="+mn-ea"/>
                <a:cs typeface="+mn-cs"/>
              </a:rPr>
              <a:t>CCAA</a:t>
            </a: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50%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101370" y="1728641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6" name="45 Flecha derecha"/>
          <p:cNvSpPr/>
          <p:nvPr/>
        </p:nvSpPr>
        <p:spPr>
          <a:xfrm>
            <a:off x="4101370" y="2646699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05" y="2653132"/>
            <a:ext cx="709655" cy="5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1 Título"/>
          <p:cNvSpPr txBox="1">
            <a:spLocks/>
          </p:cNvSpPr>
          <p:nvPr/>
        </p:nvSpPr>
        <p:spPr>
          <a:xfrm>
            <a:off x="5680366" y="2672270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816301" y="1916004"/>
            <a:ext cx="1020349" cy="7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4733" y="3172610"/>
            <a:ext cx="1028496" cy="7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39232" y="2549842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51 Flecha derecha"/>
          <p:cNvSpPr/>
          <p:nvPr/>
        </p:nvSpPr>
        <p:spPr>
          <a:xfrm>
            <a:off x="4110927" y="4947198"/>
            <a:ext cx="960107" cy="2984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4887687" y="48924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</a:rPr>
              <a:t>80.000 M</a:t>
            </a: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492916" y="4865388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>
            <a:off x="6262498" y="4878929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FFEE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8" y="4556255"/>
            <a:ext cx="464609" cy="4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4 Rectángulo redondeado">
            <a:extLst>
              <a:ext uri="{FF2B5EF4-FFF2-40B4-BE49-F238E27FC236}">
                <a16:creationId xmlns:a16="http://schemas.microsoft.com/office/drawing/2014/main" id="{5BBA1B7E-6C4C-4FCD-B0BA-164741D826D1}"/>
              </a:ext>
            </a:extLst>
          </p:cNvPr>
          <p:cNvSpPr/>
          <p:nvPr/>
        </p:nvSpPr>
        <p:spPr>
          <a:xfrm>
            <a:off x="6569915" y="6138286"/>
            <a:ext cx="1450025" cy="4800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40" name="Picture 13">
            <a:extLst>
              <a:ext uri="{FF2B5EF4-FFF2-40B4-BE49-F238E27FC236}">
                <a16:creationId xmlns:a16="http://schemas.microsoft.com/office/drawing/2014/main" id="{C303B2A3-7DDD-4767-ADB0-28A99276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68" y="5381584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1 Título">
            <a:extLst>
              <a:ext uri="{FF2B5EF4-FFF2-40B4-BE49-F238E27FC236}">
                <a16:creationId xmlns:a16="http://schemas.microsoft.com/office/drawing/2014/main" id="{6441C3B3-FFB2-4EED-83F4-0ECCD026FCC9}"/>
              </a:ext>
            </a:extLst>
          </p:cNvPr>
          <p:cNvSpPr txBox="1">
            <a:spLocks/>
          </p:cNvSpPr>
          <p:nvPr/>
        </p:nvSpPr>
        <p:spPr>
          <a:xfrm>
            <a:off x="6367240" y="6130971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Alianzas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Mapa Excel de Europa - Análisis y Decisión">
            <a:extLst>
              <a:ext uri="{FF2B5EF4-FFF2-40B4-BE49-F238E27FC236}">
                <a16:creationId xmlns:a16="http://schemas.microsoft.com/office/drawing/2014/main" id="{8D46A818-65B2-4B9C-A482-54A3CEA1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38" y="6057104"/>
            <a:ext cx="613371" cy="6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1 Título">
            <a:extLst>
              <a:ext uri="{FF2B5EF4-FFF2-40B4-BE49-F238E27FC236}">
                <a16:creationId xmlns:a16="http://schemas.microsoft.com/office/drawing/2014/main" id="{09789E6D-1BEA-43FA-878B-677AF0C7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03" y="-148287"/>
            <a:ext cx="10972800" cy="1143000"/>
          </a:xfrm>
        </p:spPr>
        <p:txBody>
          <a:bodyPr>
            <a:noAutofit/>
          </a:bodyPr>
          <a:lstStyle/>
          <a:p>
            <a:pPr algn="l"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GOBERNANZA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3" name="5 Conector recto">
            <a:extLst>
              <a:ext uri="{FF2B5EF4-FFF2-40B4-BE49-F238E27FC236}">
                <a16:creationId xmlns:a16="http://schemas.microsoft.com/office/drawing/2014/main" id="{A66C880A-EE9E-444A-9910-4BA33DBB13DB}"/>
              </a:ext>
            </a:extLst>
          </p:cNvPr>
          <p:cNvCxnSpPr>
            <a:cxnSpLocks/>
          </p:cNvCxnSpPr>
          <p:nvPr/>
        </p:nvCxnSpPr>
        <p:spPr>
          <a:xfrm>
            <a:off x="4703379" y="644691"/>
            <a:ext cx="7249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67A28CFD-6CF8-4B48-B39D-65C821F4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E90A53B8-2044-449D-9022-259AD49E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0426" y="1425975"/>
            <a:ext cx="111393" cy="72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1 Título">
            <a:extLst>
              <a:ext uri="{FF2B5EF4-FFF2-40B4-BE49-F238E27FC236}">
                <a16:creationId xmlns:a16="http://schemas.microsoft.com/office/drawing/2014/main" id="{C7A36C40-6632-4575-A0E1-55AB0E61E28B}"/>
              </a:ext>
            </a:extLst>
          </p:cNvPr>
          <p:cNvSpPr txBox="1">
            <a:spLocks/>
          </p:cNvSpPr>
          <p:nvPr/>
        </p:nvSpPr>
        <p:spPr>
          <a:xfrm>
            <a:off x="8976063" y="1704835"/>
            <a:ext cx="1779097" cy="69053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133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10%</a:t>
            </a: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tx1"/>
              </a:buClr>
            </a:pPr>
            <a:endParaRPr lang="es-ES" sz="2133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3CC01B4C-0DC3-4990-BCB4-9DC84EF442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6893" y="1587104"/>
            <a:ext cx="1574894" cy="1453749"/>
          </a:xfrm>
          <a:prstGeom prst="rect">
            <a:avLst/>
          </a:prstGeom>
        </p:spPr>
      </p:pic>
      <p:pic>
        <p:nvPicPr>
          <p:cNvPr id="56" name="Imagen 55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B20A94D-C1D5-4CB2-AFA6-1398719A1D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DISTRIBUCIÓN FONDOS A LAS CCAA 2021</a:t>
            </a:r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B69797-7011-44A9-88BC-59FEA9AD1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B3E03E-2FC5-81B0-6673-F3CDDB41A0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" y="929890"/>
            <a:ext cx="10278189" cy="5813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DISTRIBUCIÓN FONDOS GENERALITAT 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D0628E-1B2B-484A-97B7-AF1EF80E17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1" y="967200"/>
            <a:ext cx="10309121" cy="5486292"/>
          </a:xfrm>
          <a:prstGeom prst="rect">
            <a:avLst/>
          </a:prstGeom>
          <a:noFill/>
        </p:spPr>
      </p:pic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B69797-7011-44A9-88BC-59FEA9AD1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PRINCIPALES REFORMAS</a:t>
            </a:r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B69797-7011-44A9-88BC-59FEA9AD1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A19620-2C78-ED5B-6922-52D43286E6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92" y="879528"/>
            <a:ext cx="11086902" cy="57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0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iapositiva de think-cell" r:id="rId6" imgW="396" imgH="396" progId="TCLayout.ActiveDocument.1">
                  <p:embed/>
                </p:oleObj>
              </mc:Choice>
              <mc:Fallback>
                <p:oleObj name="Diapositiva de think-cell" r:id="rId6" imgW="396" imgH="396" progId="TCLayout.ActiveDocument.1">
                  <p:embed/>
                  <p:pic>
                    <p:nvPicPr>
                      <p:cNvPr id="4" name="Obje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es-E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0704B-CE94-48CC-AF30-84932A1262A7}" type="slidenum">
              <a:rPr kumimoji="0" lang="es-ES_tradn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8C01FCD8-339D-42E1-827A-BB76FF47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0649"/>
            <a:ext cx="584200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4359B870-E5A4-4F62-AF39-4B6751E770C2}"/>
              </a:ext>
            </a:extLst>
          </p:cNvPr>
          <p:cNvSpPr txBox="1">
            <a:spLocks/>
          </p:cNvSpPr>
          <p:nvPr/>
        </p:nvSpPr>
        <p:spPr>
          <a:xfrm>
            <a:off x="717206" y="-17580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1"/>
              </a:buClr>
            </a:pPr>
            <a:r>
              <a:rPr lang="es-ES" sz="2667" spc="-1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PRINCIPALES REFORMAS</a:t>
            </a:r>
          </a:p>
        </p:txBody>
      </p: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71B69797-7011-44A9-88BC-59FEA9AD1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0" y="1"/>
            <a:ext cx="2094689" cy="7540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6F8CF4-7E1A-ABA1-781D-B43016CEC0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644" y="872162"/>
            <a:ext cx="11106150" cy="57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80135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35" y="1441"/>
                        <a:ext cx="1441" cy="1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063577" y="973926"/>
            <a:ext cx="8064847" cy="2522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541" tIns="49541" rIns="49541" bIns="49541" rtlCol="0" anchor="t"/>
          <a:lstStyle/>
          <a:p>
            <a:endParaRPr lang="es-ES" sz="1633" b="1" dirty="0">
              <a:solidFill>
                <a:srgbClr val="00338D"/>
              </a:solidFill>
              <a:latin typeface="Univers for KPMG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493F8B-7FC2-43FC-AC5C-E6684EEA5D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158" y="180975"/>
            <a:ext cx="8373683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1E8372-821C-400E-A5DA-E9BEF359B9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40" y="1816742"/>
            <a:ext cx="3442088" cy="279335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1B455B9-7EED-40A4-8A32-EAC1D8CE7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0" y="711841"/>
            <a:ext cx="918635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6 Conector recto">
            <a:extLst>
              <a:ext uri="{FF2B5EF4-FFF2-40B4-BE49-F238E27FC236}">
                <a16:creationId xmlns:a16="http://schemas.microsoft.com/office/drawing/2014/main" id="{CB864A1F-50B4-4A06-AFD4-F6258A4BEF21}"/>
              </a:ext>
            </a:extLst>
          </p:cNvPr>
          <p:cNvCxnSpPr>
            <a:cxnSpLocks/>
          </p:cNvCxnSpPr>
          <p:nvPr/>
        </p:nvCxnSpPr>
        <p:spPr>
          <a:xfrm>
            <a:off x="4013574" y="667855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24B2C34-F0C3-4AAA-9005-EDA1FB559E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CC2CBF6E-F2E4-4A91-8B7A-DC753E7DF1DE}"/>
              </a:ext>
            </a:extLst>
          </p:cNvPr>
          <p:cNvSpPr txBox="1">
            <a:spLocks/>
          </p:cNvSpPr>
          <p:nvPr/>
        </p:nvSpPr>
        <p:spPr>
          <a:xfrm>
            <a:off x="385159" y="140341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ESTRATEGIA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69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80135" y="1441"/>
          <a:ext cx="1441" cy="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35" y="1441"/>
                        <a:ext cx="1441" cy="1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39C5841D-EE1B-4E0E-B9E9-D112CA540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48" y="1268218"/>
            <a:ext cx="10050856" cy="558978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F536979-F4BA-4D82-887E-085FC947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0" y="892686"/>
            <a:ext cx="918635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6 Conector recto">
            <a:extLst>
              <a:ext uri="{FF2B5EF4-FFF2-40B4-BE49-F238E27FC236}">
                <a16:creationId xmlns:a16="http://schemas.microsoft.com/office/drawing/2014/main" id="{BF44D3C9-6F12-4F8F-98E6-95F1A0A67B18}"/>
              </a:ext>
            </a:extLst>
          </p:cNvPr>
          <p:cNvCxnSpPr>
            <a:cxnSpLocks/>
          </p:cNvCxnSpPr>
          <p:nvPr/>
        </p:nvCxnSpPr>
        <p:spPr>
          <a:xfrm>
            <a:off x="3976628" y="1268219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A57E7085-67FF-46A1-AC75-D5E0E6B3A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7311" y="0"/>
            <a:ext cx="2094689" cy="75408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327A115A-F9D1-470C-8E63-B110C95FFE47}"/>
              </a:ext>
            </a:extLst>
          </p:cNvPr>
          <p:cNvSpPr txBox="1">
            <a:spLocks/>
          </p:cNvSpPr>
          <p:nvPr/>
        </p:nvSpPr>
        <p:spPr>
          <a:xfrm>
            <a:off x="657647" y="125217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tx1"/>
              </a:buClr>
            </a:pPr>
            <a:r>
              <a:rPr lang="es-ES" sz="2667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ESTRETEGIA VALENCIANA DE RECUPERACIÓN</a:t>
            </a:r>
            <a:endParaRPr lang="es-ES" sz="2667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2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AA5VmbTKapWToid9v7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tropolitan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407</Words>
  <Application>Microsoft Office PowerPoint</Application>
  <PresentationFormat>Panorámica</PresentationFormat>
  <Paragraphs>119</Paragraphs>
  <Slides>24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Georgia</vt:lpstr>
      <vt:lpstr>Lucida Sans</vt:lpstr>
      <vt:lpstr>Roboto</vt:lpstr>
      <vt:lpstr>Univers for KPMG</vt:lpstr>
      <vt:lpstr>Metropolitana</vt:lpstr>
      <vt:lpstr>Diapositiva de think-cell</vt:lpstr>
      <vt:lpstr>think-cell Slide</vt:lpstr>
      <vt:lpstr>Presentación de PowerPoint</vt:lpstr>
      <vt:lpstr>Presentación de PowerPoint</vt:lpstr>
      <vt:lpstr>GOBERNANZA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GOBERNANZA DE LA ESTRATEGIA VALENCIANA DE RECUPERACIÓN</vt:lpstr>
      <vt:lpstr>ROL DE LA OFICINA VALENCIANA PARA LA RECUPERACIÓN</vt:lpstr>
      <vt:lpstr>TRABAJO CON LOS PERTES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Valenciana de Evaluación</dc:title>
  <dc:creator>Pedro Martinez Aparicio</dc:creator>
  <cp:lastModifiedBy>PALOMAR ABAD, BEGOÑA</cp:lastModifiedBy>
  <cp:revision>604</cp:revision>
  <cp:lastPrinted>2020-10-01T10:50:09Z</cp:lastPrinted>
  <dcterms:created xsi:type="dcterms:W3CDTF">2016-12-21T07:48:34Z</dcterms:created>
  <dcterms:modified xsi:type="dcterms:W3CDTF">2022-09-15T06:33:51Z</dcterms:modified>
</cp:coreProperties>
</file>