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4400" b="0" strike="noStrike" spc="-1">
                <a:latin typeface="Arial"/>
              </a:rPr>
              <a:t>Pulse para desplazar la diapositiva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E51FAF8E-70EC-4993-8CCA-260B681E2B69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240" cy="3084120"/>
          </a:xfrm>
          <a:prstGeom prst="rect">
            <a:avLst/>
          </a:prstGeom>
          <a:ln w="0">
            <a:noFill/>
          </a:ln>
        </p:spPr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39CAB205-10BC-4712-8444-A40C505AA6BF}" type="slidenum">
              <a:rPr lang="es-ES" sz="1200" b="0" strike="noStrike" spc="-1">
                <a:latin typeface="Times New Roman"/>
              </a:rPr>
              <a:t>4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240" cy="3084120"/>
          </a:xfrm>
          <a:prstGeom prst="rect">
            <a:avLst/>
          </a:prstGeom>
          <a:ln w="0">
            <a:noFill/>
          </a:ln>
        </p:spPr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50551FE2-7ACB-40B0-9213-767DE9A565B6}" type="slidenum">
              <a:rPr lang="es-ES" sz="1200" b="0" strike="noStrike" spc="-1">
                <a:latin typeface="Times New Roman"/>
              </a:rPr>
              <a:t>22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240" cy="3084120"/>
          </a:xfrm>
          <a:prstGeom prst="rect">
            <a:avLst/>
          </a:prstGeom>
          <a:ln w="0">
            <a:noFill/>
          </a:ln>
        </p:spPr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25263363-703F-4F0E-ACE4-49BDBF58BB70}" type="slidenum">
              <a:rPr lang="es-ES" sz="1200" b="0" strike="noStrike" spc="-1">
                <a:latin typeface="Times New Roman"/>
              </a:rPr>
              <a:t>23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240" cy="3084120"/>
          </a:xfrm>
          <a:prstGeom prst="rect">
            <a:avLst/>
          </a:prstGeom>
          <a:ln w="0">
            <a:noFill/>
          </a:ln>
        </p:spPr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54ACA4B-3448-4839-B606-0BC8B85BDE8A}" type="slidenum">
              <a:rPr lang="es-ES" sz="1200" b="0" strike="noStrike" spc="-1">
                <a:latin typeface="Times New Roman"/>
              </a:rPr>
              <a:t>24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240" cy="3084120"/>
          </a:xfrm>
          <a:prstGeom prst="rect">
            <a:avLst/>
          </a:prstGeom>
          <a:ln w="0">
            <a:noFill/>
          </a:ln>
        </p:spPr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8573108F-0A0B-4664-A49C-A2C681614003}" type="slidenum">
              <a:rPr lang="es-ES" sz="1200" b="0" strike="noStrike" spc="-1">
                <a:latin typeface="Times New Roman"/>
              </a:rPr>
              <a:t>25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240" cy="3084120"/>
          </a:xfrm>
          <a:prstGeom prst="rect">
            <a:avLst/>
          </a:prstGeom>
          <a:ln w="0">
            <a:noFill/>
          </a:ln>
        </p:spPr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4E923E4C-2612-42D0-A806-3267A749E8DA}" type="slidenum">
              <a:rPr lang="es-ES" sz="1200" b="0" strike="noStrike" spc="-1">
                <a:latin typeface="Times New Roman"/>
              </a:rPr>
              <a:t>26</a:t>
            </a:fld>
            <a:endParaRPr lang="es-E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gvaoberta.gva.es/documents/7843050/172236069/L_2015_02_ca_L_2020_03.pdf/37a3eade-fb6a-416f-96fb-469076d47d30" TargetMode="External"/><Relationship Id="rId4" Type="http://schemas.openxmlformats.org/officeDocument/2006/relationships/hyperlink" Target="https://www.boe.es/buscar/act.php?id=BOE-A-2013-12887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n 4"/>
          <p:cNvPicPr/>
          <p:nvPr/>
        </p:nvPicPr>
        <p:blipFill>
          <a:blip r:embed="rId2"/>
          <a:srcRect t="12623" b="12629"/>
          <a:stretch/>
        </p:blipFill>
        <p:spPr>
          <a:xfrm>
            <a:off x="0" y="4428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83" name="Rectangle 28"/>
          <p:cNvSpPr/>
          <p:nvPr/>
        </p:nvSpPr>
        <p:spPr>
          <a:xfrm>
            <a:off x="0" y="428760"/>
            <a:ext cx="12189960" cy="734400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90680" y="2088000"/>
            <a:ext cx="11208600" cy="13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a-ES-valencia" sz="4000" b="1" strike="noStrike" spc="-1">
                <a:solidFill>
                  <a:srgbClr val="107E71"/>
                </a:solidFill>
                <a:latin typeface="Raleway"/>
                <a:ea typeface="Roboto Black"/>
              </a:rPr>
              <a:t>La nova Llei de Transparència i Bon Govern de la Comunitat Valenciana</a:t>
            </a:r>
            <a:br/>
            <a:endParaRPr lang="es-ES" sz="4000" b="0" strike="noStrike" spc="-1">
              <a:latin typeface="Arial"/>
            </a:endParaRPr>
          </a:p>
        </p:txBody>
      </p:sp>
      <p:sp>
        <p:nvSpPr>
          <p:cNvPr id="85" name="Straight Connector 30"/>
          <p:cNvSpPr/>
          <p:nvPr/>
        </p:nvSpPr>
        <p:spPr>
          <a:xfrm>
            <a:off x="0" y="350640"/>
            <a:ext cx="12191760" cy="360"/>
          </a:xfrm>
          <a:prstGeom prst="line">
            <a:avLst/>
          </a:prstGeom>
          <a:ln w="41275">
            <a:solidFill>
              <a:srgbClr val="FFFFFF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Straight Connector 32"/>
          <p:cNvSpPr/>
          <p:nvPr/>
        </p:nvSpPr>
        <p:spPr>
          <a:xfrm>
            <a:off x="0" y="1243440"/>
            <a:ext cx="12191760" cy="360"/>
          </a:xfrm>
          <a:prstGeom prst="line">
            <a:avLst/>
          </a:prstGeom>
          <a:ln w="41275">
            <a:solidFill>
              <a:srgbClr val="FFFFFF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7" name="Imagen 6"/>
          <p:cNvPicPr/>
          <p:nvPr/>
        </p:nvPicPr>
        <p:blipFill>
          <a:blip r:embed="rId3"/>
          <a:stretch/>
        </p:blipFill>
        <p:spPr>
          <a:xfrm>
            <a:off x="1856520" y="5467680"/>
            <a:ext cx="4237200" cy="889920"/>
          </a:xfrm>
          <a:prstGeom prst="rect">
            <a:avLst/>
          </a:prstGeom>
          <a:ln w="0">
            <a:noFill/>
          </a:ln>
        </p:spPr>
      </p:pic>
      <p:pic>
        <p:nvPicPr>
          <p:cNvPr id="88" name="Imagen 8"/>
          <p:cNvPicPr/>
          <p:nvPr/>
        </p:nvPicPr>
        <p:blipFill>
          <a:blip r:embed="rId4"/>
          <a:stretch/>
        </p:blipFill>
        <p:spPr>
          <a:xfrm>
            <a:off x="8349840" y="5006880"/>
            <a:ext cx="2771640" cy="1350720"/>
          </a:xfrm>
          <a:prstGeom prst="rect">
            <a:avLst/>
          </a:prstGeom>
          <a:ln w="0">
            <a:noFill/>
          </a:ln>
        </p:spPr>
      </p:pic>
      <p:sp>
        <p:nvSpPr>
          <p:cNvPr id="89" name="CuadroTexto 10"/>
          <p:cNvSpPr/>
          <p:nvPr/>
        </p:nvSpPr>
        <p:spPr>
          <a:xfrm>
            <a:off x="1661400" y="2437920"/>
            <a:ext cx="8460720" cy="130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2000" b="0" strike="noStrike" spc="-1">
                <a:solidFill>
                  <a:srgbClr val="4A452A"/>
                </a:solidFill>
                <a:latin typeface="Lato"/>
                <a:ea typeface="Lato"/>
              </a:rPr>
              <a:t>Beatriz Serón Costa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ca-ES-valencia" sz="2000" b="0" strike="noStrike" spc="-1">
                <a:solidFill>
                  <a:srgbClr val="4A452A"/>
                </a:solidFill>
                <a:latin typeface="Lato"/>
                <a:ea typeface="Lato"/>
              </a:rPr>
              <a:t>Servei de Transparència de l’Activitat Pública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ca-ES-valencia" sz="2000" b="0" strike="noStrike" spc="-1">
                <a:solidFill>
                  <a:srgbClr val="4A452A"/>
                </a:solidFill>
                <a:latin typeface="Lato"/>
                <a:ea typeface="Lato"/>
              </a:rPr>
              <a:t>Direcció general de Transparència, Atenció a la Ciutadania i Bon Govern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90" name="QuadreDeText 11"/>
          <p:cNvSpPr/>
          <p:nvPr/>
        </p:nvSpPr>
        <p:spPr>
          <a:xfrm>
            <a:off x="2902320" y="3904920"/>
            <a:ext cx="615852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ES" sz="1800" b="0" strike="noStrike" spc="-1">
                <a:solidFill>
                  <a:srgbClr val="C00000"/>
                </a:solidFill>
                <a:latin typeface="Calibri"/>
                <a:ea typeface="DejaVu Sans"/>
              </a:rPr>
              <a:t>Matinal IVAP:  SESIÓ INFORMATIVA. LA NOVA LLEI DE TRANSPARÈNCIA DE LA GENERALITAT</a:t>
            </a: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55" name="Contenidor de contingut 2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56" name="Imagen 5"/>
          <p:cNvPicPr/>
          <p:nvPr/>
        </p:nvPicPr>
        <p:blipFill>
          <a:blip r:embed="rId3"/>
          <a:stretch/>
        </p:blipFill>
        <p:spPr>
          <a:xfrm>
            <a:off x="265680" y="-14400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57" name="CuadroTexto 4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158" name="Rectángulo: esquinas redondeadas 3"/>
          <p:cNvSpPr/>
          <p:nvPr/>
        </p:nvSpPr>
        <p:spPr>
          <a:xfrm>
            <a:off x="479520" y="69120"/>
            <a:ext cx="9559080" cy="5785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Google Shape;117;p 1"/>
          <p:cNvSpPr/>
          <p:nvPr/>
        </p:nvSpPr>
        <p:spPr>
          <a:xfrm>
            <a:off x="646560" y="1011600"/>
            <a:ext cx="10994040" cy="516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t">
            <a:no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Classificació dels continguts a publicar</a:t>
            </a: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15 blocs temàtics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160" name="Rectangle: cantons arredonits 1"/>
          <p:cNvSpPr/>
          <p:nvPr/>
        </p:nvSpPr>
        <p:spPr>
          <a:xfrm>
            <a:off x="7618680" y="213804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Alts càrrecs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1" name="Rectangle: cantons arredonits 2"/>
          <p:cNvSpPr/>
          <p:nvPr/>
        </p:nvSpPr>
        <p:spPr>
          <a:xfrm>
            <a:off x="717840" y="343728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Pressupostària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2" name="Rectangle: cantons arredonits 3"/>
          <p:cNvSpPr/>
          <p:nvPr/>
        </p:nvSpPr>
        <p:spPr>
          <a:xfrm>
            <a:off x="9878760" y="207108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Jurídica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3" name="Rectangle: cantons arredonits 4"/>
          <p:cNvSpPr/>
          <p:nvPr/>
        </p:nvSpPr>
        <p:spPr>
          <a:xfrm>
            <a:off x="3116520" y="343692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Deute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4" name="Rectangle: cantons arredonits 5"/>
          <p:cNvSpPr/>
          <p:nvPr/>
        </p:nvSpPr>
        <p:spPr>
          <a:xfrm>
            <a:off x="5479920" y="353844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Patrimoni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5" name="Rectangle: cantons arredonits 6"/>
          <p:cNvSpPr/>
          <p:nvPr/>
        </p:nvSpPr>
        <p:spPr>
          <a:xfrm>
            <a:off x="9793080" y="353844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Convenis, encàrrecs i acció concertada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6" name="Rectangle: cantons arredonits 7"/>
          <p:cNvSpPr/>
          <p:nvPr/>
        </p:nvSpPr>
        <p:spPr>
          <a:xfrm>
            <a:off x="7733880" y="353844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Contractació pública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7" name="Rectangle: cantons arredonits 8"/>
          <p:cNvSpPr/>
          <p:nvPr/>
        </p:nvSpPr>
        <p:spPr>
          <a:xfrm>
            <a:off x="3116520" y="483804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Publicitat institucional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8" name="Rectangle: cantons arredonits 9"/>
          <p:cNvSpPr/>
          <p:nvPr/>
        </p:nvSpPr>
        <p:spPr>
          <a:xfrm>
            <a:off x="5316840" y="488052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Subvencions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69" name="Rectangle: cantons arredonits 10"/>
          <p:cNvSpPr/>
          <p:nvPr/>
        </p:nvSpPr>
        <p:spPr>
          <a:xfrm>
            <a:off x="9878760" y="485784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Estudis, estadístiques i cartografia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70" name="Rectangle: cantons arredonits 11"/>
          <p:cNvSpPr/>
          <p:nvPr/>
        </p:nvSpPr>
        <p:spPr>
          <a:xfrm>
            <a:off x="7565400" y="483516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Territori, urbanisme i medi ambient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71" name="Rectangle: cantons arredonits 12"/>
          <p:cNvSpPr/>
          <p:nvPr/>
        </p:nvSpPr>
        <p:spPr>
          <a:xfrm>
            <a:off x="803520" y="4776480"/>
            <a:ext cx="192348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Informació més sol·licitada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72" name="Rectangle: cantons arredonits 13"/>
          <p:cNvSpPr/>
          <p:nvPr/>
        </p:nvSpPr>
        <p:spPr>
          <a:xfrm>
            <a:off x="759240" y="2125800"/>
            <a:ext cx="192312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1800" b="1" strike="noStrike" spc="-1">
                <a:solidFill>
                  <a:srgbClr val="FFFFFF"/>
                </a:solidFill>
                <a:latin typeface="Calibri"/>
                <a:ea typeface="Calibri"/>
              </a:rPr>
              <a:t>Institucional i organitzativa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73" name="Rectangle: cantons arredonits 14"/>
          <p:cNvSpPr/>
          <p:nvPr/>
        </p:nvSpPr>
        <p:spPr>
          <a:xfrm>
            <a:off x="3169800" y="2138040"/>
            <a:ext cx="192312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1800" b="1" strike="noStrike" spc="-1">
                <a:solidFill>
                  <a:srgbClr val="FFFFFF"/>
                </a:solidFill>
                <a:latin typeface="Calibri"/>
                <a:ea typeface="Calibri"/>
              </a:rPr>
              <a:t>Personal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74" name="Rectangle: cantons arredonits 15"/>
          <p:cNvSpPr/>
          <p:nvPr/>
        </p:nvSpPr>
        <p:spPr>
          <a:xfrm>
            <a:off x="5358240" y="2164320"/>
            <a:ext cx="1923120" cy="111924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1600" b="1" strike="noStrike" spc="-1">
                <a:solidFill>
                  <a:srgbClr val="FFFFFF"/>
                </a:solidFill>
                <a:latin typeface="Calibri"/>
                <a:ea typeface="Calibri"/>
              </a:rPr>
              <a:t>Serveis públics, procediments i planificació</a:t>
            </a:r>
            <a:endParaRPr lang="es-ES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76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77" name="Imagen 3"/>
          <p:cNvPicPr/>
          <p:nvPr/>
        </p:nvPicPr>
        <p:blipFill>
          <a:blip r:embed="rId3"/>
          <a:stretch/>
        </p:blipFill>
        <p:spPr>
          <a:xfrm>
            <a:off x="-72000" y="108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78" name="CuadroTexto 5"/>
          <p:cNvSpPr/>
          <p:nvPr/>
        </p:nvSpPr>
        <p:spPr>
          <a:xfrm>
            <a:off x="541440" y="204120"/>
            <a:ext cx="1001196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ACTIVA. Algunes novetats.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179" name="Rectángulo: esquinas redondeadas 6"/>
          <p:cNvSpPr/>
          <p:nvPr/>
        </p:nvSpPr>
        <p:spPr>
          <a:xfrm>
            <a:off x="479520" y="204120"/>
            <a:ext cx="10872000" cy="45576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QuadreDeText 29"/>
          <p:cNvSpPr/>
          <p:nvPr/>
        </p:nvSpPr>
        <p:spPr>
          <a:xfrm>
            <a:off x="541440" y="660240"/>
            <a:ext cx="10905480" cy="6017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None/>
              <a:tabLst>
                <a:tab pos="0" algn="l"/>
              </a:tabLst>
            </a:pP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Segoe UI"/>
              </a:rPr>
              <a:t>1. Informació institucional i organitzativa:</a:t>
            </a:r>
            <a:endParaRPr lang="es-ES" sz="22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Acords dels òrgans de govern i administració de les entitats del sector públic</a:t>
            </a:r>
            <a:endParaRPr lang="es-ES" sz="22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Segoe UI"/>
              </a:rPr>
              <a:t>Els codis ètics, de conducta o de bon govern aprovats</a:t>
            </a:r>
            <a:endParaRPr lang="es-ES" sz="22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Segoe UI"/>
              </a:rPr>
              <a:t>La relació actualitzada de les entitats del sector públic vinculades o dependents, amb indicació del seu organigrama i del règim jurídic, econòmic, patrimonial, de recursos humans i de contractació. </a:t>
            </a:r>
            <a:endParaRPr lang="es-ES" sz="22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Segoe UI"/>
              </a:rPr>
              <a:t>La relació dels </a:t>
            </a:r>
            <a:r>
              <a:rPr lang="ca-ES-valencia" sz="2200" b="0" u="sng" strike="noStrike" spc="-1">
                <a:solidFill>
                  <a:srgbClr val="000000"/>
                </a:solidFill>
                <a:uFillTx/>
                <a:latin typeface="Calibri"/>
                <a:ea typeface="Segoe UI"/>
              </a:rPr>
              <a:t>òrgans col·legiats o de participació adscrits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Segoe UI"/>
              </a:rPr>
              <a:t>, amb la seua composició, les normes per les quals es regulen, el seu règim d'organització i funcionament i les actes dels seus acords</a:t>
            </a:r>
            <a:endParaRPr lang="es-ES" sz="22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2. Informació de personal:</a:t>
            </a:r>
            <a:endParaRPr lang="es-ES" sz="2200" b="0" strike="noStrike" spc="-1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Informació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estadística del personal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( edat,  gènere, % persones amb diversitat funcional).</a:t>
            </a:r>
            <a:endParaRPr lang="es-ES" sz="2200" b="0" strike="noStrike" spc="-1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Publicació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obligatòria del </a:t>
            </a:r>
            <a:r>
              <a:rPr lang="ca-ES-valencia" sz="2200" b="0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currículum del personal eventual</a:t>
            </a:r>
            <a:endParaRPr lang="es-ES" sz="2200" b="0" strike="noStrike" spc="-1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La relació dels llocs de treball i la categoria professional del personal de les </a:t>
            </a:r>
            <a:r>
              <a:rPr lang="ca-ES-valencia" sz="2200" b="0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empreses adjudicatàries de contractes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que realitzen una activitat, servei o obra amb </a:t>
            </a:r>
            <a:r>
              <a:rPr lang="ca-ES-valencia" sz="2200" b="0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caràcter permanent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en una dependència o establiment públic, així com el règim de dedicació, el règim retributiu i les tasques realitzades.</a:t>
            </a:r>
            <a:endParaRPr lang="es-E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82" name="Contenidor de contingut 3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83" name="Imagen 9"/>
          <p:cNvPicPr/>
          <p:nvPr/>
        </p:nvPicPr>
        <p:blipFill>
          <a:blip r:embed="rId3"/>
          <a:stretch/>
        </p:blipFill>
        <p:spPr>
          <a:xfrm>
            <a:off x="72000" y="0"/>
            <a:ext cx="12189960" cy="6478920"/>
          </a:xfrm>
          <a:prstGeom prst="rect">
            <a:avLst/>
          </a:prstGeom>
          <a:ln w="0">
            <a:noFill/>
          </a:ln>
        </p:spPr>
      </p:pic>
      <p:sp>
        <p:nvSpPr>
          <p:cNvPr id="184" name="CuadroTexto 6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185" name="Rectángulo: esquinas redondeadas 4"/>
          <p:cNvSpPr/>
          <p:nvPr/>
        </p:nvSpPr>
        <p:spPr>
          <a:xfrm>
            <a:off x="479520" y="69120"/>
            <a:ext cx="955908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QuadreDeText 2"/>
          <p:cNvSpPr/>
          <p:nvPr/>
        </p:nvSpPr>
        <p:spPr>
          <a:xfrm>
            <a:off x="720000" y="1025280"/>
            <a:ext cx="9647640" cy="578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</a:t>
            </a: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Informació sobre serveis públics, procediments i planificació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convocatòries i l'adjudicació de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places en centres educatius públics i concertats.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convocatòries i l'adjudicació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d'habitatges subjectes a algun règim de protecció pública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i el resultat d'aquestes.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Els estudis i informes d'avaluació de les polítiques públiques i de qualitat dels serveis públics, amb especial atenció a aquells que tinguen més impacte en la ciutadania. 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pla estratègic o de govern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que determine el seu programa d'actuació durant la corresponent legislatura, i el grau de compliment de compromisos.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4. Informació sobre alts càrrecs i assimilats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Obsequis realitzats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per raó del càrrec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declaracions d'activitats, béns, drets i obligacions patrimonials presentades al nomenament i al cessament, així com les </a:t>
            </a: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seues modificacions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88" name="Contenidor de contingut 4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89" name="Imagen 10"/>
          <p:cNvPicPr/>
          <p:nvPr/>
        </p:nvPicPr>
        <p:blipFill>
          <a:blip r:embed="rId3"/>
          <a:stretch/>
        </p:blipFill>
        <p:spPr>
          <a:xfrm>
            <a:off x="-7200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90" name="CuadroTexto 8"/>
          <p:cNvSpPr/>
          <p:nvPr/>
        </p:nvSpPr>
        <p:spPr>
          <a:xfrm>
            <a:off x="541440" y="204120"/>
            <a:ext cx="1001196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191" name="Rectángulo: esquinas redondeadas 5"/>
          <p:cNvSpPr/>
          <p:nvPr/>
        </p:nvSpPr>
        <p:spPr>
          <a:xfrm>
            <a:off x="479520" y="69120"/>
            <a:ext cx="1087200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QuadreDeText 3"/>
          <p:cNvSpPr/>
          <p:nvPr/>
        </p:nvSpPr>
        <p:spPr>
          <a:xfrm>
            <a:off x="446040" y="924120"/>
            <a:ext cx="10905480" cy="411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5. Informació de rellevància jurídica.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resolucions administratives i judicials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que puguen tindre rellevància pública i les resolucions judicials definitives que afecten els subjectes de l'article 3, per raó de l'exercici de les funcions i les responsabilitats que tinguen atribuïdes.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L'inventari d'activitats de tractament. 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La relació de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sistemes algorítmics o d'intel·ligència artificial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que tinguen impacte en els procediments administratius o la prestació dels serveis públics.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L'i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nforme de participació dels grups d'interés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en els processos d'e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laboració de normes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 r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esultat de les consultes i audiències públique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s plantejades durant l'elaboració de normes, incloent la valoració de les al·legacions formulades.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 Pla anual normatiu i els informes d'avaluació 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94" name="Contenidor de contingut 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95" name="Imagen 11"/>
          <p:cNvPicPr/>
          <p:nvPr/>
        </p:nvPicPr>
        <p:blipFill>
          <a:blip r:embed="rId3"/>
          <a:stretch/>
        </p:blipFill>
        <p:spPr>
          <a:xfrm>
            <a:off x="-22320" y="14400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96" name="CuadroTexto 9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197" name="Rectángulo: esquinas redondeadas 7"/>
          <p:cNvSpPr/>
          <p:nvPr/>
        </p:nvSpPr>
        <p:spPr>
          <a:xfrm>
            <a:off x="479520" y="144000"/>
            <a:ext cx="10896120" cy="503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QuadreDeText 4"/>
          <p:cNvSpPr/>
          <p:nvPr/>
        </p:nvSpPr>
        <p:spPr>
          <a:xfrm>
            <a:off x="541440" y="720000"/>
            <a:ext cx="10905480" cy="4782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6. Informació de caràcter pressupostari, financer i comptable i endeutament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despeses de personal i el seu percentatge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sobre la despesa total (alts càrrecs i assimilats, al personal directiu, al personal eventual, i alliberats sindicals)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Expedient del projecte de llei de Pressupostos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Un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resum anual dels ingressos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de la Generalitat efectivament liquidats per classificació econòmica, juntament amb una sèrie històrica que permeta estudiar la seua evolució.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Proporció que representa el dèficit/superàvit públic sobre el producte interior brut (PIB) CV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Informació tributària en funció de cada tribut i els ingressos fiscals per habitant.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Informació sobre els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 beneficis fiscals atorgats o reconeguts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per la Generalitat.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despeses en les diferents polítiques públiques i el seu percentatge sobre la despesa total.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La despesa i inversió per habitant en la Comunitat Valenciana.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 pla anual de disposició de fons.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quantitats assignades anualment a les entitats locals.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adroTexto 11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00" name="Rectángulo: esquinas redondeadas 8"/>
          <p:cNvSpPr/>
          <p:nvPr/>
        </p:nvSpPr>
        <p:spPr>
          <a:xfrm>
            <a:off x="288000" y="83880"/>
            <a:ext cx="9646920" cy="563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QuadreDeText 5"/>
          <p:cNvSpPr/>
          <p:nvPr/>
        </p:nvSpPr>
        <p:spPr>
          <a:xfrm>
            <a:off x="504720" y="769680"/>
            <a:ext cx="10510920" cy="612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7. Informació sobre endeutament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 grau de compliment dels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objectius de dèficit i els plans per al seu compliment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operacions de préstec, crèdit i emissions de deute públic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en totes les seues modalitats realitzades i les operacions d'arrendament financer.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avals i garanties prestades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en qualsevol classe de crèdit.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8 Informació patrimonial 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La despesa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 arrendament de béns immobles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Drets d'arrendament i qualssevol altres de caràcter personal en virtut dels quals s'atribuïsca l'ús o el gaudi d'immobles aliens.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La relació dels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béns immobles que estiguen ocupats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per les dependències dels seus òrgans o serveis; la relació dels immobles l'ús o l'explotació dels quals estiga cedit, adjudicat, arrendat, autoritzat o concedit a tercers, amb indicació de la finalitat o destí d'aquest, i la relació de béns immobles en els quals tinga la condició de part arrendatària, amb indicació del destí o ús al qual estan sent dedicats.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 nombre de vehicles oficials dels quals es tinga la titularitat i dels arrendats, amb indicació de la classificació, l'adscripció, e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l destí i l'any de compra o arrendament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03" name="Contenidor de contingut 7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04" name="Imagen 13"/>
          <p:cNvPicPr/>
          <p:nvPr/>
        </p:nvPicPr>
        <p:blipFill>
          <a:blip r:embed="rId3"/>
          <a:stretch/>
        </p:blipFill>
        <p:spPr>
          <a:xfrm>
            <a:off x="216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05" name="CuadroTexto 12"/>
          <p:cNvSpPr/>
          <p:nvPr/>
        </p:nvSpPr>
        <p:spPr>
          <a:xfrm>
            <a:off x="541440" y="204120"/>
            <a:ext cx="1001196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206" name="Rectángulo: esquinas redondeadas 9"/>
          <p:cNvSpPr/>
          <p:nvPr/>
        </p:nvSpPr>
        <p:spPr>
          <a:xfrm>
            <a:off x="288000" y="204120"/>
            <a:ext cx="11063520" cy="45576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QuadreDeText 6"/>
          <p:cNvSpPr/>
          <p:nvPr/>
        </p:nvSpPr>
        <p:spPr>
          <a:xfrm>
            <a:off x="325440" y="769320"/>
            <a:ext cx="10905480" cy="552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9. Informació sobre contractació pública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Denominació de les empreses licitadores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Identitat de l'adjudicatari i la seua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solvència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econòmica i financera, i tècnica o professional  i classificació.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La seua t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itularitat real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Grau de compliment de les obligacions socials, mediambientals i laborals.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Desviació del cost final del contracte en relació amb l'import adjudicat (revisió de preus)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Subcontractació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i el grau de compliment de les obligacions socials, mediambientals i laborals.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penalitats imposades per incompliment dels contractistes.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Acords i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criteris interpretatius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dels òrgans consultius en matèria de contractació, amb relació en el contracte objecte de publicitat.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La informació sobre preguntes freqüents i aclariments relatius al contingut dels contractes.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Decisions de desistiment i de no adjudicació o celebració dels contractes.</a:t>
            </a:r>
            <a:endParaRPr lang="es-ES" sz="22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0" algn="l"/>
              </a:tabLst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Obligacions d’informació i transparència als usuaris respecte als </a:t>
            </a:r>
            <a:r>
              <a:rPr lang="ca-ES-valencia" sz="2200" b="0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contractes de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a-ES-valencia" sz="2200" b="0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concessió de serveis.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09" name="Contenidor de contingut 9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10" name="Imagen 15"/>
          <p:cNvPicPr/>
          <p:nvPr/>
        </p:nvPicPr>
        <p:blipFill>
          <a:blip r:embed="rId3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11" name="CuadroTexto 14"/>
          <p:cNvSpPr/>
          <p:nvPr/>
        </p:nvSpPr>
        <p:spPr>
          <a:xfrm>
            <a:off x="426960" y="7200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     5. PUBLICITAT ACTIVA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12" name="Rectángulo: esquinas redondeadas 11"/>
          <p:cNvSpPr/>
          <p:nvPr/>
        </p:nvSpPr>
        <p:spPr>
          <a:xfrm>
            <a:off x="720000" y="83880"/>
            <a:ext cx="10870920" cy="563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QuadreDeText 8"/>
          <p:cNvSpPr/>
          <p:nvPr/>
        </p:nvSpPr>
        <p:spPr>
          <a:xfrm>
            <a:off x="575280" y="648000"/>
            <a:ext cx="11015640" cy="578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10. Informació relativa a convenis de col·laboració, encomandes de gestió, encarrecs d’ execució a mitjans propis i acció concertada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Convenis:  l'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informe de necessitat i una memòria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succinta sobre les activitats realitzades, així com la seua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execució pressupostària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Contractes-programa subscrits entre els ens i els departaments de l'administració als quals estiguen adscrits,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text íntegre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així com els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informes periòdics d'avaluació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de compliment d'objectius.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Encomanes de gestió i  encàrrecs a mitjans propis. Percentatge de l'activitat realitzada pel mig propi a favor dels ens de control i motius que no es presten els serveis amb els mitjans personals propis i, perquè no s'ha licitat la contractació. 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Informació sobre la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prestació de serveis socials per entitats privades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, si es realitza sense  contractes públics (finançament d'aquests serveis, la concessió de llicències o autoritzacions a totes les entitats que complisquen les condicions prèviament fixades pel poder adjudicador, sense límits ni quotes). Inclòs sistema d'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acció concertada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per a la prestació de serveis de caràcter sanitari, així com per a la prestació de serveis socials en l'àmbit de la Comunitat Valenciana. La mateixa informació requerida per als concessionaris de serveis públics.</a:t>
            </a: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15" name="Contenidor de contingut 10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16" name="Imagen 16"/>
          <p:cNvPicPr/>
          <p:nvPr/>
        </p:nvPicPr>
        <p:blipFill>
          <a:blip r:embed="rId3"/>
          <a:stretch/>
        </p:blipFill>
        <p:spPr>
          <a:xfrm>
            <a:off x="-7200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17" name="CuadroTexto 15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18" name="Rectángulo: esquinas redondeadas 12"/>
          <p:cNvSpPr/>
          <p:nvPr/>
        </p:nvSpPr>
        <p:spPr>
          <a:xfrm>
            <a:off x="288000" y="83880"/>
            <a:ext cx="9646920" cy="563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QuadreDeText 9"/>
          <p:cNvSpPr/>
          <p:nvPr/>
        </p:nvSpPr>
        <p:spPr>
          <a:xfrm>
            <a:off x="325440" y="769320"/>
            <a:ext cx="10905480" cy="61848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 dirty="0">
                <a:solidFill>
                  <a:srgbClr val="333333"/>
                </a:solidFill>
                <a:latin typeface="Calibri"/>
                <a:ea typeface="Arial"/>
              </a:rPr>
              <a:t>12. Informació sobre subvencions</a:t>
            </a:r>
            <a:endParaRPr lang="es-ES" sz="22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El procediment de gestió i justificació de la subvenció, quant al termini d'execució, pagaments anticipats o a compte, import justificat, quanties pagades, resolucions de reintegrament i sancions imposades. </a:t>
            </a:r>
            <a:endParaRPr lang="es-ES" sz="22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Les subvencions </a:t>
            </a:r>
            <a:r>
              <a:rPr lang="ca-ES-valencia" sz="2200" b="0" u="sng" strike="noStrike" spc="-1" dirty="0">
                <a:solidFill>
                  <a:srgbClr val="333333"/>
                </a:solidFill>
                <a:uFillTx/>
                <a:latin typeface="Calibri"/>
                <a:ea typeface="Arial"/>
              </a:rPr>
              <a:t>concedides sense promoure la concurrència</a:t>
            </a: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. </a:t>
            </a:r>
            <a:endParaRPr lang="es-ES" sz="22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Informació estadística sobre l'import global, subvencions nominatives i de concurrència competitiva.</a:t>
            </a:r>
            <a:endParaRPr lang="es-ES" sz="22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La despesa total efectuada en concepte d'ajudes o </a:t>
            </a:r>
            <a:r>
              <a:rPr lang="ca-ES-valencia" sz="2200" b="0" u="sng" strike="noStrike" spc="-1" dirty="0">
                <a:solidFill>
                  <a:srgbClr val="333333"/>
                </a:solidFill>
                <a:uFillTx/>
                <a:latin typeface="Calibri"/>
                <a:ea typeface="Arial"/>
              </a:rPr>
              <a:t>subvencions per a famílies i persones especialment vulnerables</a:t>
            </a: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, com per exemple les relatives a l'atenció a la dependència, acció social i cooperació, persones majors, menors i persones amb diversitat funcional.</a:t>
            </a:r>
            <a:endParaRPr lang="es-ES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 dirty="0">
                <a:solidFill>
                  <a:srgbClr val="333333"/>
                </a:solidFill>
                <a:latin typeface="Calibri"/>
                <a:ea typeface="Arial"/>
              </a:rPr>
              <a:t>13. Informació relativa a ordenació del territori, urbanisme i medi ambient</a:t>
            </a:r>
            <a:endParaRPr lang="es-ES" sz="22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1" strike="noStrike" spc="-1" dirty="0">
                <a:solidFill>
                  <a:srgbClr val="333333"/>
                </a:solidFill>
                <a:latin typeface="Calibri"/>
                <a:ea typeface="Arial"/>
              </a:rPr>
              <a:t> </a:t>
            </a: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Les infraestructures planejades per a cada localitat.</a:t>
            </a:r>
            <a:endParaRPr lang="es-ES" sz="22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 dirty="0">
                <a:solidFill>
                  <a:srgbClr val="333333"/>
                </a:solidFill>
                <a:latin typeface="Calibri"/>
                <a:ea typeface="Arial"/>
              </a:rPr>
              <a:t>Informació mediambiental (qualitat de les aigües i de l'aire, sobre emissions de gasos amb efecte d'hivernacle i el grau de compliment dels compromisos públics adquirits sobre la seua reducció i sobre la recuperació de les zones que hagen patit incendis forestals o qualsevol altre tipus de catàstrofe mediambiental).</a:t>
            </a: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spc="-1" dirty="0">
                <a:solidFill>
                  <a:srgbClr val="333333"/>
                </a:solidFill>
                <a:latin typeface="Calibri"/>
              </a:rPr>
              <a:t>Resolucions d’accés a la informació ambiental</a:t>
            </a:r>
            <a:endParaRPr lang="es-ES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21" name="Contenidor de contingut 11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22" name="Imagen 17"/>
          <p:cNvPicPr/>
          <p:nvPr/>
        </p:nvPicPr>
        <p:blipFill>
          <a:blip r:embed="rId3"/>
          <a:stretch/>
        </p:blipFill>
        <p:spPr>
          <a:xfrm>
            <a:off x="-7200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23" name="CuadroTexto 16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24" name="Rectángulo: esquinas redondeadas 13"/>
          <p:cNvSpPr/>
          <p:nvPr/>
        </p:nvSpPr>
        <p:spPr>
          <a:xfrm>
            <a:off x="288000" y="83880"/>
            <a:ext cx="9646920" cy="563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QuadreDeText 13"/>
          <p:cNvSpPr/>
          <p:nvPr/>
        </p:nvSpPr>
        <p:spPr>
          <a:xfrm>
            <a:off x="325440" y="769320"/>
            <a:ext cx="10905480" cy="47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14. Informació sobre estudis, estadístiques i cartografia tant els baròmetres d'opinió com els estudis i enquestes de caràcter sectorial que es realitzen.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Els informes, estudis o dictàmens que s'hagen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contractat o encarregat a tercers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La informació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geogràfica i cartogràfica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(dades geolocalitzats, bases cartogràfiques, imatges de satèl·lit, vols fotogramètrics, macrodades geogràfiques, etc.).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ca-ES-valencia" sz="2200" b="1" strike="noStrike" spc="-1">
                <a:solidFill>
                  <a:srgbClr val="333333"/>
                </a:solidFill>
                <a:latin typeface="Calibri"/>
                <a:ea typeface="Arial"/>
              </a:rPr>
              <a:t>15. Informació sol·licitada por la ciutadania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dades estadístiques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sobre la informació més sol·licitada en els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canals d'atenció a la ciutadania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i informació estadística sobre aquests.</a:t>
            </a:r>
            <a:endParaRPr lang="es-ES" sz="2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333333"/>
              </a:buClr>
              <a:buFont typeface="Wingdings" charset="2"/>
              <a:buChar char=""/>
            </a:pP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Les dades estadístiques sobre la informació </a:t>
            </a:r>
            <a:r>
              <a:rPr lang="ca-ES-valencia" sz="2200" b="0" u="sng" strike="noStrike" spc="-1">
                <a:solidFill>
                  <a:srgbClr val="333333"/>
                </a:solidFill>
                <a:uFillTx/>
                <a:latin typeface="Calibri"/>
                <a:ea typeface="Arial"/>
              </a:rPr>
              <a:t>més consultada en el Portal de Transparència</a:t>
            </a:r>
            <a:r>
              <a:rPr lang="ca-ES-valencia" sz="2200" b="0" strike="noStrike" spc="-1">
                <a:solidFill>
                  <a:srgbClr val="333333"/>
                </a:solidFill>
                <a:latin typeface="Calibri"/>
                <a:ea typeface="Arial"/>
              </a:rPr>
              <a:t> de la Generalitat.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92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93" name="Imagen 3"/>
          <p:cNvPicPr/>
          <p:nvPr/>
        </p:nvPicPr>
        <p:blipFill>
          <a:blip r:embed="rId3"/>
          <a:stretch/>
        </p:blipFill>
        <p:spPr>
          <a:xfrm>
            <a:off x="0" y="-6912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94" name="CuadroTexto 5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1. CONTEXT NORMATIU TRANSPARÈNCIA. ANTECEDENTS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95" name="Rectángulo: esquinas redondeadas 6"/>
          <p:cNvSpPr/>
          <p:nvPr/>
        </p:nvSpPr>
        <p:spPr>
          <a:xfrm>
            <a:off x="479520" y="69120"/>
            <a:ext cx="1060704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adroTexto 7"/>
          <p:cNvSpPr/>
          <p:nvPr/>
        </p:nvSpPr>
        <p:spPr>
          <a:xfrm>
            <a:off x="648000" y="1440000"/>
            <a:ext cx="10727640" cy="3828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es-ES" sz="2200" b="0" u="sng" strike="noStrike" spc="-1">
                <a:solidFill>
                  <a:srgbClr val="0563C1"/>
                </a:solidFill>
                <a:uFillTx/>
                <a:latin typeface="Calibri"/>
                <a:ea typeface="DejaVu Sans"/>
                <a:hlinkClick r:id="rId4"/>
              </a:rPr>
              <a:t>Ley 19/2013, de 9 de diciembre</a:t>
            </a:r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de transparencia, acceso a la información pública y buen gobierno.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La </a:t>
            </a:r>
            <a:r>
              <a:rPr lang="ca-ES-valencia" sz="2200" b="0" u="sng" strike="noStrike" spc="-1">
                <a:solidFill>
                  <a:srgbClr val="0563C1"/>
                </a:solidFill>
                <a:uFillTx/>
                <a:latin typeface="Calibri"/>
                <a:ea typeface="DejaVu Sans"/>
                <a:hlinkClick r:id="rId5"/>
              </a:rPr>
              <a:t>Llei 2/2015, de 2 d’abril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de Transparència, Bon Govern i Participació Ciutadana de la CV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Creació de la Conselleria de Transparència des de 2015. </a:t>
            </a:r>
            <a:endParaRPr lang="es-ES" sz="2200" b="0" strike="noStrike" spc="-1">
              <a:latin typeface="Arial"/>
            </a:endParaRPr>
          </a:p>
          <a:p>
            <a:pPr>
              <a:lnSpc>
                <a:spcPct val="114000"/>
              </a:lnSpc>
              <a:spcBef>
                <a:spcPts val="601"/>
              </a:spcBef>
              <a:buNone/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Altres normes sectorials: Llei de Comptes Oberts, Incompatibilitats i conflictes d’interessos d’alts càrrecs: Llei 8/2016 i Decret 65/2018, Prevenció de la corrupció: Agència Antifrau (Llei 11/2016) i sistema d’alertes de la Inspecció General de Serveis (Llei 22/2018), Transparència dels grups d’interés: Llei 25/2018 i Decret 172/2021</a:t>
            </a:r>
            <a:endParaRPr lang="es-E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None/>
            </a:pP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27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28" name="Imagen 3"/>
          <p:cNvPicPr/>
          <p:nvPr/>
        </p:nvPicPr>
        <p:blipFill>
          <a:blip r:embed="rId3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29" name="CuadroTexto 5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6. DRET D’ACCÉS A LA INFORMACIÓ PÚBLICA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30" name="Rectángulo: esquinas redondeadas 6"/>
          <p:cNvSpPr/>
          <p:nvPr/>
        </p:nvSpPr>
        <p:spPr>
          <a:xfrm>
            <a:off x="479520" y="69120"/>
            <a:ext cx="955908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QuadreDeText 29"/>
          <p:cNvSpPr/>
          <p:nvPr/>
        </p:nvSpPr>
        <p:spPr>
          <a:xfrm>
            <a:off x="219240" y="1065960"/>
            <a:ext cx="11132640" cy="46459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Procediment especial</a:t>
            </a:r>
            <a:r>
              <a:rPr lang="es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 ometre exigències o requisits que puguen obstaculitzar o impedir l’exercici del dret (identificació o firma), i donar guies orientatives, assistència i col·laboració.</a:t>
            </a:r>
            <a:endParaRPr lang="es-ES" sz="2200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Possibles restriccions</a:t>
            </a:r>
            <a:r>
              <a:rPr lang="es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 prioritzar sempre la dissociació a la limitació, i aplicar els límits només durant el temps que perduren els motius.</a:t>
            </a:r>
            <a:endParaRPr lang="es-ES" sz="2200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Importància de la motivació de la sol·licitud en cas de ponderació</a:t>
            </a:r>
            <a:r>
              <a:rPr lang="es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El dret d’accés ha d’estar més protegit si s’utilitza per al control social de l’acció pública, si la informació té rellevància i interés públic o si el tractament de la informació connecta amb interessos no només particulars.</a:t>
            </a:r>
            <a:endParaRPr lang="es-ES" sz="2200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Règims específics</a:t>
            </a:r>
            <a:r>
              <a:rPr lang="es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 Reclamació davant el Consell de Transparència.</a:t>
            </a:r>
            <a:endParaRPr lang="es-ES" sz="2200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Deure d’informar sobre la existència de la informació i de les accions per a localitzar-la.</a:t>
            </a:r>
            <a:endParaRPr lang="es-ES" sz="2200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Possibilitat de </a:t>
            </a:r>
            <a:r>
              <a:rPr lang="es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procediment simplificat</a:t>
            </a:r>
            <a:endParaRPr lang="es-ES" sz="2200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Silenci</a:t>
            </a:r>
            <a:r>
              <a:rPr lang="es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negatiu (Sentència del Tribunal Constitucional</a:t>
            </a:r>
            <a:r>
              <a:rPr lang="e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33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34" name="Imagen 3"/>
          <p:cNvPicPr/>
          <p:nvPr/>
        </p:nvPicPr>
        <p:blipFill>
          <a:blip r:embed="rId3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35" name="CuadroTexto 5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7. SISTEMA DE GARANTIES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36" name="Rectángulo: esquinas redondeadas 6"/>
          <p:cNvSpPr/>
          <p:nvPr/>
        </p:nvSpPr>
        <p:spPr>
          <a:xfrm>
            <a:off x="479520" y="69120"/>
            <a:ext cx="955908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QuadreDeText 29"/>
          <p:cNvSpPr/>
          <p:nvPr/>
        </p:nvSpPr>
        <p:spPr>
          <a:xfrm>
            <a:off x="479520" y="985320"/>
            <a:ext cx="10810080" cy="618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buNone/>
            </a:pPr>
            <a:r>
              <a:rPr lang="ca-ES-valencia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1. El nou Consell Valencià de Transparència</a:t>
            </a:r>
            <a:endParaRPr lang="es-ES" sz="2800" b="0" strike="noStrike" spc="-1">
              <a:latin typeface="Arial"/>
            </a:endParaRPr>
          </a:p>
          <a:p>
            <a:pPr marL="743040" lvl="1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Independència, especialització, col·legialitat.</a:t>
            </a:r>
            <a:endParaRPr lang="es-ES" sz="2400" b="0" strike="noStrike" spc="-1">
              <a:latin typeface="Arial"/>
            </a:endParaRPr>
          </a:p>
          <a:p>
            <a:pPr marL="1200240" lvl="2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membres amb dedicació exclusiva: Persones expertes amb 10 anys de trajectòria i competència en dret públic o administració pública</a:t>
            </a:r>
            <a:endParaRPr lang="es-ES" sz="2400" b="0" strike="noStrike" spc="-1">
              <a:latin typeface="Arial"/>
            </a:endParaRPr>
          </a:p>
          <a:p>
            <a:pPr marL="1200240" lvl="2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Autonomia organitzativa, normativa i pressupostària</a:t>
            </a:r>
            <a:endParaRPr lang="es-ES" sz="2400" b="0" strike="noStrike" spc="-1">
              <a:latin typeface="Arial"/>
            </a:endParaRPr>
          </a:p>
          <a:p>
            <a:pPr marL="1200240" lvl="2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Majoria qualificada de 3/5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Assistència jurídica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Deure de col·laboració dels subjectes obligats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Avaluació de la transparència i control de la publicitat activa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Possibilitat de multes coercitives per al compliment de les resolucions 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Nou procediment de mediació, voluntari i complementari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Competència per a resoldre en el règims especials d’accés</a:t>
            </a:r>
            <a:endParaRPr lang="es-E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39" name="Contenidor de contingut 15"/>
          <p:cNvPicPr/>
          <p:nvPr/>
        </p:nvPicPr>
        <p:blipFill>
          <a:blip r:embed="rId3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40" name="Imagen 3"/>
          <p:cNvPicPr/>
          <p:nvPr/>
        </p:nvPicPr>
        <p:blipFill>
          <a:blip r:embed="rId4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41" name="CuadroTexto 5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7. SISTEMA DE GARANTIES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42" name="Rectángulo: esquinas redondeadas 6"/>
          <p:cNvSpPr/>
          <p:nvPr/>
        </p:nvSpPr>
        <p:spPr>
          <a:xfrm>
            <a:off x="479520" y="69120"/>
            <a:ext cx="955908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QuadreDeText 29"/>
          <p:cNvSpPr/>
          <p:nvPr/>
        </p:nvSpPr>
        <p:spPr>
          <a:xfrm>
            <a:off x="479520" y="1204920"/>
            <a:ext cx="10810080" cy="434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14000"/>
              </a:lnSpc>
              <a:spcBef>
                <a:spcPts val="601"/>
              </a:spcBef>
              <a:buNone/>
            </a:pPr>
            <a:r>
              <a:rPr lang="ca-ES-valencia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2. El règim sancionador</a:t>
            </a:r>
            <a:endParaRPr lang="es-ES" sz="2800" b="0" strike="noStrike" spc="-1">
              <a:latin typeface="Arial"/>
            </a:endParaRPr>
          </a:p>
          <a:p>
            <a:pPr marL="743040" lvl="1" indent="-285840" algn="just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Incompliments de la publicitat activa, del dret d’accés i del deure de col·laboració amb el Consell de Transparència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Publicació de sancions greus i molt greus en el portal de transparència</a:t>
            </a:r>
            <a:endParaRPr lang="es-ES" sz="2400" b="0" strike="noStrike" spc="-1">
              <a:latin typeface="Arial"/>
            </a:endParaRPr>
          </a:p>
          <a:p>
            <a:pPr marL="743040" lvl="1" indent="-285840" algn="just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Reforçar el paper del Consell de Transparència en el procediment sancionador:</a:t>
            </a:r>
            <a:endParaRPr lang="es-ES" sz="2400" b="0" strike="noStrike" spc="-1">
              <a:latin typeface="Arial"/>
            </a:endParaRPr>
          </a:p>
          <a:p>
            <a:pPr marL="1200240" lvl="2" indent="-285840" algn="just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Obligatòria incoació quan ho inste el CVT</a:t>
            </a:r>
            <a:endParaRPr lang="es-ES" sz="2400" b="0" strike="noStrike" spc="-1">
              <a:latin typeface="Arial"/>
            </a:endParaRPr>
          </a:p>
          <a:p>
            <a:pPr marL="1200240" lvl="2" indent="-285840" algn="just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Informe preceptiu durant la instrucció dels procediments sancionadors</a:t>
            </a:r>
            <a:endParaRPr lang="es-E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45" name="Contenidor de contingut 15"/>
          <p:cNvPicPr/>
          <p:nvPr/>
        </p:nvPicPr>
        <p:blipFill>
          <a:blip r:embed="rId3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46" name="Imagen 3"/>
          <p:cNvPicPr/>
          <p:nvPr/>
        </p:nvPicPr>
        <p:blipFill>
          <a:blip r:embed="rId4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47" name="CuadroTexto 5"/>
          <p:cNvSpPr/>
          <p:nvPr/>
        </p:nvSpPr>
        <p:spPr>
          <a:xfrm>
            <a:off x="541440" y="204120"/>
            <a:ext cx="1126548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8. ORGANITZACIÓ ADMINISTRATIVA I PLANIFICACIÓ A LA GVA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48" name="Rectángulo: esquinas redondeadas 6"/>
          <p:cNvSpPr/>
          <p:nvPr/>
        </p:nvSpPr>
        <p:spPr>
          <a:xfrm>
            <a:off x="216000" y="69120"/>
            <a:ext cx="1159092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QuadreDeText 29"/>
          <p:cNvSpPr/>
          <p:nvPr/>
        </p:nvSpPr>
        <p:spPr>
          <a:xfrm>
            <a:off x="222120" y="1063080"/>
            <a:ext cx="10810080" cy="457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4000"/>
              </a:lnSpc>
              <a:spcBef>
                <a:spcPts val="601"/>
              </a:spcBef>
              <a:buNone/>
            </a:pPr>
            <a:endParaRPr lang="es-ES" sz="1800" b="0" strike="noStrike" spc="-1">
              <a:latin typeface="Arial"/>
            </a:endParaRPr>
          </a:p>
          <a:p>
            <a:pPr marL="800280" lvl="1" indent="-34308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Organització administrativa a la Generalitat:</a:t>
            </a:r>
            <a:endParaRPr lang="es-ES" sz="2400" b="0" strike="noStrike" spc="-1">
              <a:latin typeface="Arial"/>
            </a:endParaRPr>
          </a:p>
          <a:p>
            <a:pPr marL="1200240" lvl="2" indent="-28584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Unitats i comissions de transparència en els conselleries</a:t>
            </a:r>
            <a:endParaRPr lang="es-ES" sz="2400" b="0" strike="noStrike" spc="-1">
              <a:latin typeface="Arial"/>
            </a:endParaRPr>
          </a:p>
          <a:p>
            <a:pPr marL="1200240" lvl="2" indent="-28584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Nova comissió interdepartamental per a la transparència: lideratge polític</a:t>
            </a:r>
            <a:endParaRPr lang="es-ES" sz="2400" b="0" strike="noStrike" spc="-1">
              <a:latin typeface="Arial"/>
            </a:endParaRPr>
          </a:p>
          <a:p>
            <a:pPr marL="1200240" lvl="2" indent="-28584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Comissió tècnica de transparència: suport a la interdepartamental</a:t>
            </a:r>
            <a:endParaRPr lang="es-ES" sz="2400" b="0" strike="noStrike" spc="-1">
              <a:latin typeface="Arial"/>
            </a:endParaRPr>
          </a:p>
          <a:p>
            <a:pPr marL="1200240" lvl="2" indent="-28584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Atribució de responsabilitats a tots els òrgans de l’administració: hauran de prestar la màxima col·laboració a les UT per publicitat activa, tramitar i resoldre les sol·licituds de informació pública i obrir dades. 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Planificació estratègica i seguiment de la transparència</a:t>
            </a:r>
            <a:br/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51" name="Contenidor de contingut 15"/>
          <p:cNvPicPr/>
          <p:nvPr/>
        </p:nvPicPr>
        <p:blipFill>
          <a:blip r:embed="rId3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52" name="Imagen 3"/>
          <p:cNvPicPr/>
          <p:nvPr/>
        </p:nvPicPr>
        <p:blipFill>
          <a:blip r:embed="rId4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53" name="CuadroTexto 5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9. DADES OBERTES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254" name="Rectángulo: esquinas redondeadas 6"/>
          <p:cNvSpPr/>
          <p:nvPr/>
        </p:nvSpPr>
        <p:spPr>
          <a:xfrm>
            <a:off x="479520" y="69120"/>
            <a:ext cx="955908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QuadreDeText 29"/>
          <p:cNvSpPr/>
          <p:nvPr/>
        </p:nvSpPr>
        <p:spPr>
          <a:xfrm>
            <a:off x="133200" y="919800"/>
            <a:ext cx="11514960" cy="5514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57200"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Obertura de dades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Obertura de dades des del disseny i per defecte en els desenvolupaments informàtics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Prioritat per l’obertura dels conjunts de dades d’alt valor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Qualitat de les dades: Metadades, interoperabilitat, georeferenciació, etc.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Clàusules open data en la contractació pública</a:t>
            </a:r>
            <a:endParaRPr lang="es-E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199"/>
              </a:spcBef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Reutilització de la informació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Orientació a la reutilització i la generació de valor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Catàlegs de dades obertes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Portal de dades obertes de la GVA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Col·laboració i consulta amb la ciutadania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Federació de catàlegs</a:t>
            </a:r>
            <a:endParaRPr lang="es-E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199"/>
              </a:spcBef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Estratègia valenciana de dades obertes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Unitat de dades obertes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Consell assessor de reutilització</a:t>
            </a: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57" name="Contenidor de contingut 15"/>
          <p:cNvPicPr/>
          <p:nvPr/>
        </p:nvPicPr>
        <p:blipFill>
          <a:blip r:embed="rId3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58" name="Imagen 3"/>
          <p:cNvPicPr/>
          <p:nvPr/>
        </p:nvPicPr>
        <p:blipFill>
          <a:blip r:embed="rId4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59" name="CuadroTexto 5"/>
          <p:cNvSpPr/>
          <p:nvPr/>
        </p:nvSpPr>
        <p:spPr>
          <a:xfrm>
            <a:off x="541440" y="204120"/>
            <a:ext cx="100119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10. BON GOVERN I INTEGRITAT PÚBLICA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260" name="Rectángulo: esquinas redondeadas 6"/>
          <p:cNvSpPr/>
          <p:nvPr/>
        </p:nvSpPr>
        <p:spPr>
          <a:xfrm>
            <a:off x="479520" y="69120"/>
            <a:ext cx="955908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QuadreDeText 29"/>
          <p:cNvSpPr/>
          <p:nvPr/>
        </p:nvSpPr>
        <p:spPr>
          <a:xfrm>
            <a:off x="133200" y="919800"/>
            <a:ext cx="11514960" cy="594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57200"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Codis ètics i de conducta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Codis ètics o de conducta en totes les entitats obligades: normes de conducta, política de regals, mecanismes de seguiment i control i vies de difusió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Possibilitat d’adaptació i adhesió al Codi de Bon Govern de la GVA, amb l’aprovació de l’entitat.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Inclusió de principis ètics i regles de conducta en la contractació pública i les subvencions.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Foment de plans de prevenció de riscos per a la integritat.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Assessorament i suport de l’Agència Valenciana Antifrau.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Sistema d’integritat institucional en la Generalitat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Comissió d’ètica institucional per a la garantia i efectivitat del sistema, amb persones externes</a:t>
            </a:r>
            <a:endParaRPr lang="es-ES" sz="2400" b="0" strike="noStrike" spc="-1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Identificació de riscos i plans de prevenció, tenint en compte el sistema d’alertes de la Inspecció General de Serveis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63" name="Contenidor de contingut 15"/>
          <p:cNvPicPr/>
          <p:nvPr/>
        </p:nvPicPr>
        <p:blipFill>
          <a:blip r:embed="rId3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64" name="Imagen 3"/>
          <p:cNvPicPr/>
          <p:nvPr/>
        </p:nvPicPr>
        <p:blipFill>
          <a:blip r:embed="rId4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65" name="CuadroTexto 5"/>
          <p:cNvSpPr/>
          <p:nvPr/>
        </p:nvSpPr>
        <p:spPr>
          <a:xfrm>
            <a:off x="541440" y="204120"/>
            <a:ext cx="100119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11. PLANIFICACIÓ I AVALUACIÓ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266" name="Rectángulo: esquinas redondeadas 6"/>
          <p:cNvSpPr/>
          <p:nvPr/>
        </p:nvSpPr>
        <p:spPr>
          <a:xfrm>
            <a:off x="479520" y="69120"/>
            <a:ext cx="955908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QuadreDeText 29"/>
          <p:cNvSpPr/>
          <p:nvPr/>
        </p:nvSpPr>
        <p:spPr>
          <a:xfrm>
            <a:off x="133200" y="919800"/>
            <a:ext cx="11514960" cy="594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57200">
              <a:lnSpc>
                <a:spcPct val="100000"/>
              </a:lnSpc>
              <a:buNone/>
            </a:pPr>
            <a:r>
              <a:rPr lang="ca-ES-valencia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En l’acció de govern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Elaboració d’un pla de govern en cada legislatura pel Consell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Seguiment i rendició de comptes del pla</a:t>
            </a:r>
            <a:endParaRPr lang="es-ES" sz="2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  <a:buNone/>
            </a:pPr>
            <a:endParaRPr lang="es-ES" sz="2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  <a:buNone/>
            </a:pPr>
            <a:r>
              <a:rPr lang="ca-ES-valencia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En la regulació normativa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Principis de bona regulació normativa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Avaluació ex </a:t>
            </a:r>
            <a:r>
              <a:rPr lang="ca-ES-valencia" sz="2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ante</a:t>
            </a: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i ex post de l’impacte de les normes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Elaboració de guies i recomanacions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Possibilitat de proves pilot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Pla anual normatiu i avaluació</a:t>
            </a:r>
            <a:endParaRPr lang="es-ES" sz="2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  <a:buNone/>
            </a:pPr>
            <a:endParaRPr lang="es-ES" sz="2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  <a:buNone/>
            </a:pPr>
            <a:r>
              <a:rPr lang="ca-ES-valencia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En les polítiques públiques i els serveis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Foment de la cultura de la planificació i avaluació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Avaluació de plans i programes</a:t>
            </a:r>
            <a:endParaRPr lang="es-ES" sz="2400" b="0" strike="noStrike" spc="-1" dirty="0">
              <a:latin typeface="Arial"/>
            </a:endParaRPr>
          </a:p>
          <a:p>
            <a:pPr marL="80028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Eines digitals de quadres de comandament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269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270" name="Imagen 3"/>
          <p:cNvPicPr/>
          <p:nvPr/>
        </p:nvPicPr>
        <p:blipFill>
          <a:blip r:embed="rId3"/>
          <a:stretch/>
        </p:blipFill>
        <p:spPr>
          <a:xfrm>
            <a:off x="0" y="-23004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271" name="Google Shape;117;p17"/>
          <p:cNvSpPr/>
          <p:nvPr/>
        </p:nvSpPr>
        <p:spPr>
          <a:xfrm>
            <a:off x="305280" y="1103760"/>
            <a:ext cx="11579400" cy="552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t">
            <a:noAutofit/>
          </a:bodyPr>
          <a:lstStyle/>
          <a:p>
            <a:pPr>
              <a:lnSpc>
                <a:spcPct val="90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272" name="Google Shape;117;p17"/>
          <p:cNvSpPr/>
          <p:nvPr/>
        </p:nvSpPr>
        <p:spPr>
          <a:xfrm>
            <a:off x="305280" y="1059120"/>
            <a:ext cx="11579400" cy="552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QuadreDeText 10"/>
          <p:cNvSpPr/>
          <p:nvPr/>
        </p:nvSpPr>
        <p:spPr>
          <a:xfrm>
            <a:off x="0" y="2895840"/>
            <a:ext cx="12189960" cy="143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a-ES-valencia" sz="3200" b="1" strike="noStrike" spc="-1">
                <a:solidFill>
                  <a:srgbClr val="4A452A"/>
                </a:solidFill>
                <a:latin typeface="Lato"/>
                <a:ea typeface="Lato"/>
              </a:rPr>
              <a:t>Contacte: servicio_transparencia@gva.es</a:t>
            </a:r>
            <a:endParaRPr lang="es-E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es-E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ca-ES-valencia" sz="2400" b="0" strike="noStrike" spc="-1">
                <a:solidFill>
                  <a:srgbClr val="4A452A"/>
                </a:solidFill>
                <a:latin typeface="Lato"/>
                <a:ea typeface="Lato"/>
              </a:rPr>
              <a:t>Direcció General de Transparència, Atenció a la Ciutadania i Bon Govern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274" name="QuadreDeText 12"/>
          <p:cNvSpPr/>
          <p:nvPr/>
        </p:nvSpPr>
        <p:spPr>
          <a:xfrm>
            <a:off x="3733920" y="1623600"/>
            <a:ext cx="6093720" cy="69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4000" b="1" strike="noStrike" spc="-1">
                <a:solidFill>
                  <a:srgbClr val="107E71"/>
                </a:solidFill>
                <a:latin typeface="Raleway"/>
                <a:ea typeface="Roboto Black"/>
              </a:rPr>
              <a:t>MOLTES GRÀCIES</a:t>
            </a:r>
            <a:endParaRPr lang="es-ES" sz="4000" b="0" strike="noStrike" spc="-1">
              <a:latin typeface="Arial"/>
            </a:endParaRPr>
          </a:p>
        </p:txBody>
      </p:sp>
      <p:pic>
        <p:nvPicPr>
          <p:cNvPr id="275" name="Imagen 8"/>
          <p:cNvPicPr/>
          <p:nvPr/>
        </p:nvPicPr>
        <p:blipFill>
          <a:blip r:embed="rId4"/>
          <a:stretch/>
        </p:blipFill>
        <p:spPr>
          <a:xfrm>
            <a:off x="8777880" y="5051520"/>
            <a:ext cx="2573640" cy="1254240"/>
          </a:xfrm>
          <a:prstGeom prst="rect">
            <a:avLst/>
          </a:prstGeom>
          <a:ln w="0">
            <a:noFill/>
          </a:ln>
        </p:spPr>
      </p:pic>
      <p:pic>
        <p:nvPicPr>
          <p:cNvPr id="276" name="Imagen 6"/>
          <p:cNvPicPr/>
          <p:nvPr/>
        </p:nvPicPr>
        <p:blipFill>
          <a:blip r:embed="rId5"/>
          <a:stretch/>
        </p:blipFill>
        <p:spPr>
          <a:xfrm>
            <a:off x="551520" y="5407920"/>
            <a:ext cx="3714480" cy="779760"/>
          </a:xfrm>
          <a:prstGeom prst="rect">
            <a:avLst/>
          </a:prstGeom>
          <a:ln w="0">
            <a:noFill/>
          </a:ln>
        </p:spPr>
      </p:pic>
      <p:pic>
        <p:nvPicPr>
          <p:cNvPr id="277" name="Imagen 7"/>
          <p:cNvPicPr/>
          <p:nvPr/>
        </p:nvPicPr>
        <p:blipFill>
          <a:blip r:embed="rId6"/>
          <a:stretch/>
        </p:blipFill>
        <p:spPr>
          <a:xfrm>
            <a:off x="4354920" y="5346720"/>
            <a:ext cx="3830760" cy="959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98" name="Contenidor de contingut 1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99" name="Imagen 1"/>
          <p:cNvPicPr/>
          <p:nvPr/>
        </p:nvPicPr>
        <p:blipFill>
          <a:blip r:embed="rId3"/>
          <a:stretch/>
        </p:blipFill>
        <p:spPr>
          <a:xfrm>
            <a:off x="0" y="72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541440" y="204120"/>
            <a:ext cx="100119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1. CONTEXT NORMATIU TRANSPARÈNCIA. ANTECEDENTS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101" name="Rectángulo: esquinas redondeadas 1"/>
          <p:cNvSpPr/>
          <p:nvPr/>
        </p:nvSpPr>
        <p:spPr>
          <a:xfrm>
            <a:off x="479520" y="69120"/>
            <a:ext cx="10607040" cy="779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adroTexto 2"/>
          <p:cNvSpPr/>
          <p:nvPr/>
        </p:nvSpPr>
        <p:spPr>
          <a:xfrm>
            <a:off x="685080" y="952200"/>
            <a:ext cx="10834560" cy="464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ca-ES-valencia" sz="2200" b="1" strike="noStrike" spc="-1">
                <a:solidFill>
                  <a:srgbClr val="107E71"/>
                </a:solidFill>
                <a:latin typeface="Calibri"/>
                <a:ea typeface="DejaVu Sans"/>
              </a:rPr>
              <a:t>Transparència. Evidències aconseguides:</a:t>
            </a:r>
            <a:endParaRPr lang="es-ES" sz="22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Recursos d’accés a la informació pública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GVA Oberta, tràmit d’accés a la informació (GVA GIP), Portal de dades obertes</a:t>
            </a:r>
            <a:endParaRPr lang="es-ES" sz="22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Autoritat de garantia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Consell de Transparència</a:t>
            </a:r>
            <a:endParaRPr lang="es-ES" sz="22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Organització administrativa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Unitats de transparència i comissió tècnica interdepartamental, Comissions de Transparència</a:t>
            </a:r>
            <a:endParaRPr lang="es-ES" sz="22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Desenvolupament normatiu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Reglament de transparència: Decret 105/2017, de 28 de juliol, del Consell. I Decret 56/2016.</a:t>
            </a:r>
            <a:endParaRPr lang="es-ES" sz="22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Planificació estratègica i millora continua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Carta de serveis de GVA Oberta (2018), Pla Biennal de transparència (2019-2021)</a:t>
            </a:r>
            <a:endParaRPr lang="es-ES" sz="22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ca-ES-valenci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Col·laboració i suport</a:t>
            </a:r>
            <a:r>
              <a:rPr lang="ca-ES-valenci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Convenis de col·laboració amb universitats i EELL, ferramentes i recursos d’ajuda.</a:t>
            </a: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20"/>
          <p:cNvSpPr/>
          <p:nvPr/>
        </p:nvSpPr>
        <p:spPr>
          <a:xfrm>
            <a:off x="-50760" y="0"/>
            <a:ext cx="12186720" cy="6855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4" name="Imatge 13"/>
          <p:cNvPicPr/>
          <p:nvPr/>
        </p:nvPicPr>
        <p:blipFill>
          <a:blip r:embed="rId3"/>
          <a:stretch/>
        </p:blipFill>
        <p:spPr>
          <a:xfrm>
            <a:off x="974880" y="3804840"/>
            <a:ext cx="4149360" cy="2862360"/>
          </a:xfrm>
          <a:prstGeom prst="rect">
            <a:avLst/>
          </a:prstGeom>
          <a:ln w="0">
            <a:noFill/>
          </a:ln>
        </p:spPr>
      </p:pic>
      <p:pic>
        <p:nvPicPr>
          <p:cNvPr id="105" name="Imatge 17" descr="Imatge que conté text&#10;&#10;Descripció generada automàticament"/>
          <p:cNvPicPr/>
          <p:nvPr/>
        </p:nvPicPr>
        <p:blipFill>
          <a:blip r:embed="rId4"/>
          <a:stretch/>
        </p:blipFill>
        <p:spPr>
          <a:xfrm>
            <a:off x="6770160" y="1610640"/>
            <a:ext cx="4884840" cy="2059200"/>
          </a:xfrm>
          <a:prstGeom prst="rect">
            <a:avLst/>
          </a:prstGeom>
          <a:ln w="0">
            <a:noFill/>
          </a:ln>
        </p:spPr>
      </p:pic>
      <p:pic>
        <p:nvPicPr>
          <p:cNvPr id="106" name="Imatge 2"/>
          <p:cNvPicPr/>
          <p:nvPr/>
        </p:nvPicPr>
        <p:blipFill>
          <a:blip r:embed="rId5"/>
          <a:stretch/>
        </p:blipFill>
        <p:spPr>
          <a:xfrm>
            <a:off x="-25920" y="333360"/>
            <a:ext cx="6585120" cy="3263760"/>
          </a:xfrm>
          <a:prstGeom prst="rect">
            <a:avLst/>
          </a:prstGeom>
          <a:ln w="0">
            <a:noFill/>
          </a:ln>
        </p:spPr>
      </p:pic>
      <p:pic>
        <p:nvPicPr>
          <p:cNvPr id="107" name="Imatge 10" descr="Imatge que conté text&#10;&#10;Descripció generada automàticament"/>
          <p:cNvPicPr/>
          <p:nvPr/>
        </p:nvPicPr>
        <p:blipFill>
          <a:blip r:embed="rId6"/>
          <a:stretch/>
        </p:blipFill>
        <p:spPr>
          <a:xfrm>
            <a:off x="6069600" y="127800"/>
            <a:ext cx="6091200" cy="1280520"/>
          </a:xfrm>
          <a:prstGeom prst="rect">
            <a:avLst/>
          </a:prstGeom>
          <a:ln w="0">
            <a:noFill/>
          </a:ln>
        </p:spPr>
      </p:pic>
      <p:pic>
        <p:nvPicPr>
          <p:cNvPr id="108" name="Imatge 3" descr="Imatge que conté text&#10;&#10;Descripció generada automàticament"/>
          <p:cNvPicPr/>
          <p:nvPr/>
        </p:nvPicPr>
        <p:blipFill>
          <a:blip r:embed="rId7"/>
          <a:stretch/>
        </p:blipFill>
        <p:spPr>
          <a:xfrm>
            <a:off x="6237000" y="3729600"/>
            <a:ext cx="5194440" cy="3033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3440" cy="4349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pic>
        <p:nvPicPr>
          <p:cNvPr id="111" name="Imagen 3"/>
          <p:cNvPicPr/>
          <p:nvPr/>
        </p:nvPicPr>
        <p:blipFill>
          <a:blip r:embed="rId2"/>
          <a:stretch/>
        </p:blipFill>
        <p:spPr>
          <a:xfrm>
            <a:off x="49680" y="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12" name="CuadroTexto 5"/>
          <p:cNvSpPr/>
          <p:nvPr/>
        </p:nvSpPr>
        <p:spPr>
          <a:xfrm>
            <a:off x="649080" y="171360"/>
            <a:ext cx="11374560" cy="39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r>
              <a:rPr lang="es-ES" sz="2200" b="1" strike="noStrike" spc="-1">
                <a:solidFill>
                  <a:srgbClr val="107E71"/>
                </a:solidFill>
                <a:latin typeface="Raleway"/>
                <a:ea typeface="Roboto Black"/>
              </a:rPr>
              <a:t>2. LA NOVA LLEI VALENCIANA DE TRANSPARÈNCIA I BON GOVERN</a:t>
            </a:r>
            <a:endParaRPr lang="es-ES" sz="2200" b="0" strike="noStrike" spc="-1">
              <a:latin typeface="Arial"/>
            </a:endParaRPr>
          </a:p>
        </p:txBody>
      </p:sp>
      <p:sp>
        <p:nvSpPr>
          <p:cNvPr id="113" name="Rectángulo: esquinas redondeadas 6"/>
          <p:cNvSpPr/>
          <p:nvPr/>
        </p:nvSpPr>
        <p:spPr>
          <a:xfrm>
            <a:off x="649080" y="69120"/>
            <a:ext cx="10438560" cy="5389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QuadreDeText 10"/>
          <p:cNvSpPr/>
          <p:nvPr/>
        </p:nvSpPr>
        <p:spPr>
          <a:xfrm>
            <a:off x="720000" y="657360"/>
            <a:ext cx="10727640" cy="6169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r>
              <a:rPr lang="ca-ES-valencia" sz="2300" b="1" strike="noStrike" spc="-1">
                <a:solidFill>
                  <a:srgbClr val="107E71"/>
                </a:solidFill>
                <a:latin typeface="Calibri"/>
                <a:ea typeface="DejaVu Sans"/>
              </a:rPr>
              <a:t>Una nova llei en un nou context. </a:t>
            </a:r>
            <a:r>
              <a:rPr lang="ca-ES-valencia" sz="2300" b="1" u="sng" strike="noStrike" spc="-1">
                <a:solidFill>
                  <a:srgbClr val="107E71"/>
                </a:solidFill>
                <a:uFillTx/>
                <a:latin typeface="Calibri"/>
                <a:ea typeface="DejaVu Sans"/>
              </a:rPr>
              <a:t>Reptes actuals</a:t>
            </a:r>
            <a:r>
              <a:rPr lang="ca-ES-valencia" sz="2300" b="1" strike="noStrike" spc="-1">
                <a:solidFill>
                  <a:srgbClr val="107E71"/>
                </a:solidFill>
                <a:latin typeface="Calibri"/>
                <a:ea typeface="DejaVu Sans"/>
              </a:rPr>
              <a:t> en matèria de transparència i la Llei 1/2022, de 13 de abril, de la Generalitat, de Transparència i Bon Govern de la Comunitat Valenciana:</a:t>
            </a:r>
            <a:endParaRPr lang="es-ES" sz="2300" b="0" strike="noStrike" spc="-1">
              <a:latin typeface="Arial"/>
            </a:endParaRPr>
          </a:p>
          <a:p>
            <a:pPr marL="216000" indent="-216000">
              <a:lnSpc>
                <a:spcPct val="9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s-ES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Incorporació de l’ experiencia adquirida i doctrina i interpretació innovadora dels Consells de transparència.</a:t>
            </a:r>
            <a:endParaRPr lang="es-ES" sz="23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 la llei a la cultura de la transparència:  Interna. Instruments per a la gestió i el canvi en l’organització i importància de la gestió documental. Externa. Ciutadania.</a:t>
            </a:r>
            <a:endParaRPr lang="es-ES" sz="2300" b="0" strike="noStrike" spc="-1">
              <a:latin typeface="Arial"/>
            </a:endParaRPr>
          </a:p>
          <a:p>
            <a:pPr marL="216000" indent="-21600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Transparència des del disseny dels sistemes d’informació: automatitzar transparència</a:t>
            </a:r>
            <a:endParaRPr lang="es-ES" sz="2300" b="0" strike="noStrike" spc="-1">
              <a:latin typeface="Arial"/>
            </a:endParaRPr>
          </a:p>
          <a:p>
            <a:pPr marL="216000" indent="-21600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 dret a entendre com a part del dret a saber: importància de la presentació de la informació</a:t>
            </a:r>
            <a:endParaRPr lang="es-ES" sz="2300" b="0" strike="noStrike" spc="-1">
              <a:latin typeface="Arial"/>
            </a:endParaRPr>
          </a:p>
          <a:p>
            <a:pPr marL="216000" indent="-21600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Impuls de l’obertura de les dades públiques i foment de la cultura de les dades per a generar valor</a:t>
            </a:r>
            <a:endParaRPr lang="es-ES" sz="2300" b="0" strike="noStrike" spc="-1">
              <a:latin typeface="Arial"/>
            </a:endParaRPr>
          </a:p>
          <a:p>
            <a:pPr marL="216000" indent="-21600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Difusió, ús i simplificació de les sol·licituds de dret d’accés</a:t>
            </a:r>
            <a:endParaRPr lang="es-ES" sz="2300" b="0" strike="noStrike" spc="-1">
              <a:latin typeface="Arial"/>
            </a:endParaRPr>
          </a:p>
          <a:p>
            <a:pPr marL="216000" indent="-21600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 la lluita contra la corrupció a la transformació digital</a:t>
            </a:r>
            <a:endParaRPr lang="es-ES" sz="2300" b="0" strike="noStrike" spc="-1">
              <a:latin typeface="Arial"/>
            </a:endParaRPr>
          </a:p>
          <a:p>
            <a:pPr marL="216000" indent="-216000">
              <a:lnSpc>
                <a:spcPct val="114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ca-ES-valencia" sz="2300" b="0" strike="noStrike" spc="-1">
                <a:solidFill>
                  <a:srgbClr val="000000"/>
                </a:solidFill>
                <a:latin typeface="Calibri"/>
                <a:ea typeface="DejaVu Sans"/>
              </a:rPr>
              <a:t>Avaluació de polítiques públiques i rendició de comptes</a:t>
            </a:r>
            <a:endParaRPr lang="es-ES" sz="2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graphicFrame>
        <p:nvGraphicFramePr>
          <p:cNvPr id="116" name="Tabla 51"/>
          <p:cNvGraphicFramePr/>
          <p:nvPr/>
        </p:nvGraphicFramePr>
        <p:xfrm>
          <a:off x="8398440" y="1825560"/>
          <a:ext cx="2955240" cy="3705120"/>
        </p:xfrm>
        <a:graphic>
          <a:graphicData uri="http://schemas.openxmlformats.org/drawingml/2006/table">
            <a:tbl>
              <a:tblPr/>
              <a:tblGrid>
                <a:gridCol w="295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512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7" name="Imagen 3"/>
          <p:cNvPicPr/>
          <p:nvPr/>
        </p:nvPicPr>
        <p:blipFill>
          <a:blip r:embed="rId2"/>
          <a:stretch/>
        </p:blipFill>
        <p:spPr>
          <a:xfrm>
            <a:off x="-75960" y="77328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18" name="CuadroTexto 5"/>
          <p:cNvSpPr/>
          <p:nvPr/>
        </p:nvSpPr>
        <p:spPr>
          <a:xfrm>
            <a:off x="541440" y="204120"/>
            <a:ext cx="11193120" cy="439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s-ES" sz="2300" b="1" strike="noStrike" spc="-1">
                <a:solidFill>
                  <a:srgbClr val="107E71"/>
                </a:solidFill>
                <a:latin typeface="Raleway"/>
                <a:ea typeface="Roboto Black"/>
              </a:rPr>
              <a:t>2. LA NOVA LLEI VALENCIANA DE TRANSPARÈNCIA I BON GOVERN</a:t>
            </a:r>
            <a:endParaRPr lang="es-ES" sz="2300" b="0" strike="noStrike" spc="-1">
              <a:latin typeface="Arial"/>
            </a:endParaRPr>
          </a:p>
        </p:txBody>
      </p:sp>
      <p:sp>
        <p:nvSpPr>
          <p:cNvPr id="119" name="Rectángulo: esquinas redondeadas 6"/>
          <p:cNvSpPr/>
          <p:nvPr/>
        </p:nvSpPr>
        <p:spPr>
          <a:xfrm>
            <a:off x="479520" y="69120"/>
            <a:ext cx="11327040" cy="681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QuadreDeText 10"/>
          <p:cNvSpPr/>
          <p:nvPr/>
        </p:nvSpPr>
        <p:spPr>
          <a:xfrm>
            <a:off x="348840" y="826920"/>
            <a:ext cx="7088400" cy="346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4000"/>
              </a:lnSpc>
              <a:spcBef>
                <a:spcPts val="601"/>
              </a:spcBef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Contingut: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14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14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14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14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14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14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121" name="Rectangle: cantons arredonits 45"/>
          <p:cNvSpPr/>
          <p:nvPr/>
        </p:nvSpPr>
        <p:spPr>
          <a:xfrm>
            <a:off x="574560" y="1651680"/>
            <a:ext cx="1464840" cy="188388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 w="12700">
            <a:solidFill>
              <a:srgbClr val="107E7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Transparència de la activitat pública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22" name="AutoShape 21"/>
          <p:cNvSpPr/>
          <p:nvPr/>
        </p:nvSpPr>
        <p:spPr>
          <a:xfrm>
            <a:off x="2305080" y="1590120"/>
            <a:ext cx="1455120" cy="188388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 w="12700">
            <a:solidFill>
              <a:srgbClr val="107E7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Publicitat activa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23" name="AutoShape 23"/>
          <p:cNvSpPr/>
          <p:nvPr/>
        </p:nvSpPr>
        <p:spPr>
          <a:xfrm>
            <a:off x="4081680" y="1567800"/>
            <a:ext cx="1464840" cy="188388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 w="12700">
            <a:solidFill>
              <a:srgbClr val="107E7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Dret d’accés a la informació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24" name="AutoShape 22"/>
          <p:cNvSpPr/>
          <p:nvPr/>
        </p:nvSpPr>
        <p:spPr>
          <a:xfrm>
            <a:off x="6019920" y="1647720"/>
            <a:ext cx="1416960" cy="188388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 w="12700">
            <a:solidFill>
              <a:srgbClr val="107E7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Planificació i organització administrativa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25" name="Rectangle 25"/>
          <p:cNvSpPr/>
          <p:nvPr/>
        </p:nvSpPr>
        <p:spPr>
          <a:xfrm>
            <a:off x="574560" y="558720"/>
            <a:ext cx="1218996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Rectangle 30"/>
          <p:cNvSpPr/>
          <p:nvPr/>
        </p:nvSpPr>
        <p:spPr>
          <a:xfrm>
            <a:off x="574560" y="1015920"/>
            <a:ext cx="1218996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Rectangle: cantons arredonits 45"/>
          <p:cNvSpPr/>
          <p:nvPr/>
        </p:nvSpPr>
        <p:spPr>
          <a:xfrm>
            <a:off x="2251800" y="3859920"/>
            <a:ext cx="1455120" cy="186480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 w="12700">
            <a:solidFill>
              <a:srgbClr val="107E7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Apertura i reutilització de dades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28" name="AutoShape 31"/>
          <p:cNvSpPr/>
          <p:nvPr/>
        </p:nvSpPr>
        <p:spPr>
          <a:xfrm>
            <a:off x="3972600" y="3857400"/>
            <a:ext cx="1445760" cy="186480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 w="12700">
            <a:solidFill>
              <a:srgbClr val="107E7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Bon govern i integritat institucional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29" name="AutoShape 32"/>
          <p:cNvSpPr/>
          <p:nvPr/>
        </p:nvSpPr>
        <p:spPr>
          <a:xfrm>
            <a:off x="5826240" y="3839040"/>
            <a:ext cx="1416960" cy="186480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 w="12700">
            <a:solidFill>
              <a:srgbClr val="107E7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Planificació i avaluació per a la rendició de comptes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30" name="Rectangle 34"/>
          <p:cNvSpPr/>
          <p:nvPr/>
        </p:nvSpPr>
        <p:spPr>
          <a:xfrm>
            <a:off x="-469800" y="527040"/>
            <a:ext cx="3894120" cy="61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Rectangle 38"/>
          <p:cNvSpPr/>
          <p:nvPr/>
        </p:nvSpPr>
        <p:spPr>
          <a:xfrm>
            <a:off x="-469800" y="984240"/>
            <a:ext cx="1218996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Rectangle: cantons arredonits 45"/>
          <p:cNvSpPr/>
          <p:nvPr/>
        </p:nvSpPr>
        <p:spPr>
          <a:xfrm>
            <a:off x="609840" y="3849480"/>
            <a:ext cx="1464840" cy="1864800"/>
          </a:xfrm>
          <a:prstGeom prst="roundRect">
            <a:avLst>
              <a:gd name="adj" fmla="val 16667"/>
            </a:avLst>
          </a:prstGeom>
          <a:solidFill>
            <a:srgbClr val="107E71"/>
          </a:solidFill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1400" b="1" strike="noStrike" spc="-1">
                <a:solidFill>
                  <a:srgbClr val="FFFFFF"/>
                </a:solidFill>
                <a:latin typeface="Calibri"/>
                <a:ea typeface="Calibri"/>
              </a:rPr>
              <a:t>Sistema de garantia: Consell Valencià de Transparència i règim sancionador</a:t>
            </a:r>
            <a:endParaRPr lang="es-ES" sz="1400" b="0" strike="noStrike" spc="-1">
              <a:latin typeface="Arial"/>
            </a:endParaRPr>
          </a:p>
        </p:txBody>
      </p:sp>
      <p:graphicFrame>
        <p:nvGraphicFramePr>
          <p:cNvPr id="133" name="Tabla 52"/>
          <p:cNvGraphicFramePr/>
          <p:nvPr/>
        </p:nvGraphicFramePr>
        <p:xfrm>
          <a:off x="7665120" y="963360"/>
          <a:ext cx="3611160" cy="5734800"/>
        </p:xfrm>
        <a:graphic>
          <a:graphicData uri="http://schemas.openxmlformats.org/drawingml/2006/table">
            <a:tbl>
              <a:tblPr/>
              <a:tblGrid>
                <a:gridCol w="3611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Entrada en vigor i règim transitori</a:t>
                      </a:r>
                      <a:endParaRPr lang="es-E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s-E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1. Publicitat activa, entrarà en vigor el 22-4-23 (12 mesos DOGV). </a:t>
                      </a:r>
                      <a:endParaRPr lang="es-E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Durant aquest període es mantindrà vigent el capítol I del títol I de la Llei 2/2015, de 2 d'abril, disposició final segona.</a:t>
                      </a:r>
                      <a:endParaRPr lang="es-E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s-E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2. Consell de Transparència, art. 39 i 49 entraran en vigor en el moment en què finalitze el període de mandat de les persones integrants del Consell de Transparència, Accés a la Informació Pública i Bon Govern i es nomenen els membres del Consell Valencià de Transparència.</a:t>
                      </a:r>
                      <a:endParaRPr lang="es-E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s-E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3. La resta de l'articulat entrarà en vigor el 12-5-23 ( 20 dies DOGV)</a:t>
                      </a:r>
                      <a:endParaRPr lang="es-E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3A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35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36" name="Imagen 3"/>
          <p:cNvPicPr/>
          <p:nvPr/>
        </p:nvPicPr>
        <p:blipFill>
          <a:blip r:embed="rId3"/>
          <a:stretch/>
        </p:blipFill>
        <p:spPr>
          <a:xfrm>
            <a:off x="1800" y="-23220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37" name="CuadroTexto 5"/>
          <p:cNvSpPr/>
          <p:nvPr/>
        </p:nvSpPr>
        <p:spPr>
          <a:xfrm>
            <a:off x="720000" y="-201600"/>
            <a:ext cx="10546200" cy="71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100" b="1" strike="noStrike" spc="-1">
                <a:solidFill>
                  <a:srgbClr val="107E71"/>
                </a:solidFill>
                <a:latin typeface="Raleway"/>
                <a:ea typeface="DejaVu Sans"/>
              </a:rPr>
              <a:t>3. </a:t>
            </a:r>
            <a:r>
              <a:rPr lang="es-ES" sz="2000" b="1" strike="noStrike" spc="-1">
                <a:solidFill>
                  <a:srgbClr val="107E71"/>
                </a:solidFill>
                <a:latin typeface="Raleway"/>
                <a:ea typeface="Roboto Black"/>
              </a:rPr>
              <a:t>NOVETATS INTRODUÏDES PER LA NOVA LLEI VALENCIANA DE TRANSPARÈNCIA I BON GOVERN. </a:t>
            </a:r>
            <a:r>
              <a:rPr lang="ca-ES-valencia" sz="2000" b="1" strike="noStrike" spc="-1">
                <a:solidFill>
                  <a:srgbClr val="107E71"/>
                </a:solidFill>
                <a:latin typeface="Raleway"/>
                <a:ea typeface="DejaVu Sans"/>
              </a:rPr>
              <a:t>Principis i àmbit d’aplicació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138" name="Rectángulo: esquinas redondeadas 6"/>
          <p:cNvSpPr/>
          <p:nvPr/>
        </p:nvSpPr>
        <p:spPr>
          <a:xfrm>
            <a:off x="695520" y="-144000"/>
            <a:ext cx="9888120" cy="647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Google Shape;117;p17"/>
          <p:cNvSpPr/>
          <p:nvPr/>
        </p:nvSpPr>
        <p:spPr>
          <a:xfrm>
            <a:off x="934920" y="1100520"/>
            <a:ext cx="10416600" cy="516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Rectángulo 139"/>
          <p:cNvSpPr/>
          <p:nvPr/>
        </p:nvSpPr>
        <p:spPr>
          <a:xfrm>
            <a:off x="754560" y="862920"/>
            <a:ext cx="9757080" cy="496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Nous principis: </a:t>
            </a: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bona regulació, integritat, màxima transparència, transparència per disseny, comprensibilitat.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ca-ES-valencia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Novetats en l’àmbit d’aplicació</a:t>
            </a:r>
            <a:endParaRPr lang="es-ES" sz="24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Inclusió de l’Agència Antifrau i de les federacions esportives</a:t>
            </a:r>
            <a:endParaRPr lang="es-ES" sz="24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Simplificació del règim d’obligacions de les entitats privades que perceben subvencions públiques:</a:t>
            </a:r>
            <a:endParaRPr lang="es-ES" sz="2400" b="0" strike="noStrike" spc="-1" dirty="0"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Publicitat activa: entitats privades obligades per la Llei 19/2013 + les que reben més de 50.000 € d’administracions valencianes</a:t>
            </a:r>
            <a:endParaRPr lang="es-ES" sz="2400" b="0" strike="noStrike" spc="-1" dirty="0"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Subministre d’informació: Entitats privades contractistes i que presten serveis públics.</a:t>
            </a:r>
            <a:endParaRPr lang="es-ES" sz="24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Mesures de suport als subjectes obligats: especialment a municipis i entitats privades</a:t>
            </a:r>
            <a:endParaRPr lang="es-ES" sz="24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Mandats específics a les institucions estatutàries (codis, sistema de garanties,...)</a:t>
            </a: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42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43" name="Imagen 3"/>
          <p:cNvPicPr/>
          <p:nvPr/>
        </p:nvPicPr>
        <p:blipFill>
          <a:blip r:embed="rId3"/>
          <a:stretch/>
        </p:blipFill>
        <p:spPr>
          <a:xfrm>
            <a:off x="0" y="-30528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44" name="CuadroTexto 5"/>
          <p:cNvSpPr/>
          <p:nvPr/>
        </p:nvSpPr>
        <p:spPr>
          <a:xfrm>
            <a:off x="216000" y="10080"/>
            <a:ext cx="1173456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000" b="1" strike="noStrike" spc="-1">
                <a:solidFill>
                  <a:srgbClr val="107E71"/>
                </a:solidFill>
                <a:latin typeface="Raleway"/>
                <a:ea typeface="DejaVu Sans"/>
              </a:rPr>
              <a:t>4. </a:t>
            </a:r>
            <a:r>
              <a:rPr lang="es-ES" sz="2000" b="1" strike="noStrike" spc="-1">
                <a:solidFill>
                  <a:srgbClr val="107E71"/>
                </a:solidFill>
                <a:latin typeface="Raleway"/>
                <a:ea typeface="Roboto Black"/>
              </a:rPr>
              <a:t>NOVETATS INTRODUÏDES PER LA NOVA LLEI VALENCIANA DE TRANSPARÈNCIA I BON GOVERN. </a:t>
            </a:r>
            <a:r>
              <a:rPr lang="ca-ES-valencia" sz="2000" b="1" strike="noStrike" spc="-1">
                <a:solidFill>
                  <a:srgbClr val="107E71"/>
                </a:solidFill>
                <a:latin typeface="Raleway"/>
                <a:ea typeface="DejaVu Sans"/>
              </a:rPr>
              <a:t>NORMES GENERALS DE LA TRANSPARÈNCIA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145" name="Rectángulo: esquinas redondeadas 6"/>
          <p:cNvSpPr/>
          <p:nvPr/>
        </p:nvSpPr>
        <p:spPr>
          <a:xfrm>
            <a:off x="144000" y="0"/>
            <a:ext cx="11806560" cy="7848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Google Shape;117;p17"/>
          <p:cNvSpPr/>
          <p:nvPr/>
        </p:nvSpPr>
        <p:spPr>
          <a:xfrm>
            <a:off x="646560" y="936000"/>
            <a:ext cx="10994040" cy="523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Transparència en l’activitat pública: </a:t>
            </a: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El principi de transparència ha d’aplicar-se de manera preferent. Promoció de la </a:t>
            </a: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cultura de la transparència </a:t>
            </a: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en la societat.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Gestió documental i els arxius</a:t>
            </a: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Transparència des del disseny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Protecció de dades</a:t>
            </a: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 dissociació, avaluacions d’impacte, etiquetat i indexació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pic>
        <p:nvPicPr>
          <p:cNvPr id="148" name="Contenidor de contingut 15"/>
          <p:cNvPicPr/>
          <p:nvPr/>
        </p:nvPicPr>
        <p:blipFill>
          <a:blip r:embed="rId2"/>
          <a:stretch/>
        </p:blipFill>
        <p:spPr>
          <a:xfrm>
            <a:off x="4867200" y="3572640"/>
            <a:ext cx="2455200" cy="855000"/>
          </a:xfrm>
          <a:prstGeom prst="rect">
            <a:avLst/>
          </a:prstGeom>
          <a:ln w="0">
            <a:noFill/>
          </a:ln>
        </p:spPr>
      </p:pic>
      <p:pic>
        <p:nvPicPr>
          <p:cNvPr id="149" name="Imagen 3"/>
          <p:cNvPicPr/>
          <p:nvPr/>
        </p:nvPicPr>
        <p:blipFill>
          <a:blip r:embed="rId3"/>
          <a:stretch/>
        </p:blipFill>
        <p:spPr>
          <a:xfrm>
            <a:off x="1800" y="72000"/>
            <a:ext cx="12189960" cy="6855840"/>
          </a:xfrm>
          <a:prstGeom prst="rect">
            <a:avLst/>
          </a:prstGeom>
          <a:ln w="0">
            <a:noFill/>
          </a:ln>
        </p:spPr>
      </p:pic>
      <p:sp>
        <p:nvSpPr>
          <p:cNvPr id="150" name="CuadroTexto 5"/>
          <p:cNvSpPr/>
          <p:nvPr/>
        </p:nvSpPr>
        <p:spPr>
          <a:xfrm>
            <a:off x="541440" y="204120"/>
            <a:ext cx="111222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a-ES-valencia" sz="2400" b="1" strike="noStrike" spc="-1">
                <a:solidFill>
                  <a:srgbClr val="107E71"/>
                </a:solidFill>
                <a:latin typeface="Raleway"/>
                <a:ea typeface="DejaVu Sans"/>
              </a:rPr>
              <a:t>5. PUBLICITAT ACTIVA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151" name="Rectángulo: esquinas redondeadas 6"/>
          <p:cNvSpPr/>
          <p:nvPr/>
        </p:nvSpPr>
        <p:spPr>
          <a:xfrm>
            <a:off x="479520" y="69120"/>
            <a:ext cx="11256120" cy="590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107E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Google Shape;117;p17"/>
          <p:cNvSpPr/>
          <p:nvPr/>
        </p:nvSpPr>
        <p:spPr>
          <a:xfrm>
            <a:off x="646560" y="1011600"/>
            <a:ext cx="10994040" cy="516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Rectángulo 152"/>
          <p:cNvSpPr/>
          <p:nvPr/>
        </p:nvSpPr>
        <p:spPr>
          <a:xfrm>
            <a:off x="474840" y="936000"/>
            <a:ext cx="10396800" cy="561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Definició: </a:t>
            </a:r>
            <a:r>
              <a:rPr lang="ca-ES-valencia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publicació proactiva de les dades i la informació que siga rellevant per a garantir la transparència de l’activitat pública, amb la finalitat de permetre a la ciutadania la participació i el control dels assumptes públics.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Aplicació de les obligacions de la normativa bàsica per a les entitats locals. Mesures de suport i cooperació.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s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Criteris generals de publicació</a:t>
            </a:r>
            <a:r>
              <a:rPr lang="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es-ES" sz="24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Comprensibilitat, cercadors, visualitzacions gràfiques, versions en lectura fàcil.</a:t>
            </a:r>
            <a:endParaRPr lang="es-ES" sz="24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Indicar l’actualització i fonts, i publicació de sèries històriques.</a:t>
            </a:r>
            <a:endParaRPr lang="es-ES" sz="24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Transparència i protecció de dades per disseny en els sistemes d’informació: automatitzacions. La informació s’obtindrà dels sistemes de informació existents en cada matèria.</a:t>
            </a:r>
            <a:endParaRPr lang="es-ES" sz="24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Indexació en cercadors</a:t>
            </a:r>
            <a:endParaRPr lang="es-ES" sz="24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Anonimització i compatibilitat amb la protecció de dades</a:t>
            </a:r>
            <a:endParaRPr lang="es-ES" sz="24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a-ES-valenci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Desagregació per sexe sempre que siga possible</a:t>
            </a: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</TotalTime>
  <Words>3246</Words>
  <Application>Microsoft Office PowerPoint</Application>
  <PresentationFormat>Panorámica</PresentationFormat>
  <Paragraphs>276</Paragraphs>
  <Slides>27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6" baseType="lpstr">
      <vt:lpstr>Arial</vt:lpstr>
      <vt:lpstr>Calibri</vt:lpstr>
      <vt:lpstr>Lato</vt:lpstr>
      <vt:lpstr>Raleway</vt:lpstr>
      <vt:lpstr>Symbol</vt:lpstr>
      <vt:lpstr>Times New Roman</vt:lpstr>
      <vt:lpstr>Wingdings</vt:lpstr>
      <vt:lpstr>Office Theme</vt:lpstr>
      <vt:lpstr>Office Theme</vt:lpstr>
      <vt:lpstr>La nova Llei de Transparència i Bon Govern de la Comunitat Valenciana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ACCESO A LA INFORMACIÓN CON FINES PERIODÍSTICOS EN EL ÁMBITO DE LA GENERALITAT</dc:title>
  <dc:subject/>
  <dc:creator>MORENO MARTÍNEZ, PABLO MIGUEL</dc:creator>
  <dc:description/>
  <cp:lastModifiedBy>BEATRIZ SERON COSTA</cp:lastModifiedBy>
  <cp:revision>242</cp:revision>
  <cp:lastPrinted>2022-06-22T15:26:14Z</cp:lastPrinted>
  <dcterms:created xsi:type="dcterms:W3CDTF">2022-04-06T05:58:31Z</dcterms:created>
  <dcterms:modified xsi:type="dcterms:W3CDTF">2022-06-29T12:56:10Z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Panorámica</vt:lpwstr>
  </property>
  <property fmtid="{D5CDD505-2E9C-101B-9397-08002B2CF9AE}" pid="4" name="Slides">
    <vt:i4>22</vt:i4>
  </property>
</Properties>
</file>