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4"/>
  </p:sldMasterIdLst>
  <p:sldIdLst>
    <p:sldId id="256" r:id="rId5"/>
    <p:sldId id="396" r:id="rId6"/>
    <p:sldId id="411" r:id="rId7"/>
    <p:sldId id="339" r:id="rId8"/>
    <p:sldId id="398" r:id="rId9"/>
    <p:sldId id="399" r:id="rId10"/>
    <p:sldId id="400" r:id="rId11"/>
    <p:sldId id="395" r:id="rId12"/>
    <p:sldId id="405" r:id="rId13"/>
    <p:sldId id="406" r:id="rId14"/>
    <p:sldId id="401" r:id="rId15"/>
    <p:sldId id="402" r:id="rId16"/>
    <p:sldId id="403" r:id="rId17"/>
    <p:sldId id="346" r:id="rId18"/>
    <p:sldId id="404" r:id="rId19"/>
    <p:sldId id="348" r:id="rId20"/>
    <p:sldId id="351" r:id="rId21"/>
    <p:sldId id="354" r:id="rId22"/>
    <p:sldId id="355" r:id="rId23"/>
    <p:sldId id="357" r:id="rId24"/>
    <p:sldId id="360" r:id="rId25"/>
    <p:sldId id="363" r:id="rId26"/>
    <p:sldId id="385" r:id="rId27"/>
    <p:sldId id="408" r:id="rId28"/>
    <p:sldId id="387" r:id="rId29"/>
    <p:sldId id="388" r:id="rId30"/>
    <p:sldId id="409" r:id="rId31"/>
    <p:sldId id="410" r:id="rId32"/>
    <p:sldId id="412" r:id="rId33"/>
    <p:sldId id="413" r:id="rId34"/>
    <p:sldId id="33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2B396-01EB-40A1-AE0D-711BC941C88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69469DA-05AA-4620-A8FB-F132EC125690}">
      <dgm:prSet phldrT="[Texto]"/>
      <dgm:sp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">
              <a:solidFill>
                <a:schemeClr val="bg1"/>
              </a:solidFill>
            </a:rPr>
            <a:t>Art. 15 Derecho de acceso del interesado.</a:t>
          </a:r>
        </a:p>
      </dgm:t>
    </dgm:pt>
    <dgm:pt modelId="{FDC26786-D805-4E93-8335-9515FC44AF96}" type="parTrans" cxnId="{916FEE98-BA2B-4541-B087-1896E527BBCE}">
      <dgm:prSet/>
      <dgm:spPr/>
      <dgm:t>
        <a:bodyPr/>
        <a:lstStyle/>
        <a:p>
          <a:endParaRPr lang="es-ES"/>
        </a:p>
      </dgm:t>
    </dgm:pt>
    <dgm:pt modelId="{D1972FD4-BF6E-4B13-AB18-0869AB27D652}" type="sibTrans" cxnId="{916FEE98-BA2B-4541-B087-1896E527BBCE}">
      <dgm:prSet/>
      <dgm:spPr/>
      <dgm:t>
        <a:bodyPr/>
        <a:lstStyle/>
        <a:p>
          <a:endParaRPr lang="es-ES"/>
        </a:p>
      </dgm:t>
    </dgm:pt>
    <dgm:pt modelId="{C9827EDB-28E3-4C97-9E05-B9ACFBE6A541}">
      <dgm:prSet/>
      <dgm:sp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">
              <a:solidFill>
                <a:schemeClr val="bg1"/>
              </a:solidFill>
            </a:rPr>
            <a:t>Art. 16 Derecho de rectificación.</a:t>
          </a:r>
        </a:p>
      </dgm:t>
    </dgm:pt>
    <dgm:pt modelId="{3796C82C-29A3-4D5C-9C4A-753F1D4174F8}" type="parTrans" cxnId="{BCAD60AA-2450-4C85-B1CA-6EA279AE32CC}">
      <dgm:prSet/>
      <dgm:spPr/>
      <dgm:t>
        <a:bodyPr/>
        <a:lstStyle/>
        <a:p>
          <a:endParaRPr lang="es-ES"/>
        </a:p>
      </dgm:t>
    </dgm:pt>
    <dgm:pt modelId="{546F2107-E9B3-4A3B-8EE0-D0618DB2CEFC}" type="sibTrans" cxnId="{BCAD60AA-2450-4C85-B1CA-6EA279AE32CC}">
      <dgm:prSet/>
      <dgm:spPr/>
      <dgm:t>
        <a:bodyPr/>
        <a:lstStyle/>
        <a:p>
          <a:endParaRPr lang="es-ES"/>
        </a:p>
      </dgm:t>
    </dgm:pt>
    <dgm:pt modelId="{24AE35E2-8FDF-41B4-B2D8-F239274B45A4}">
      <dgm:prSet/>
      <dgm:sp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">
              <a:solidFill>
                <a:schemeClr val="bg1"/>
              </a:solidFill>
            </a:rPr>
            <a:t>Art. 17 Derecho de supresión («el derecho al olvido»).</a:t>
          </a:r>
        </a:p>
      </dgm:t>
    </dgm:pt>
    <dgm:pt modelId="{81A1143B-3CB6-4820-96FC-2D5B1FA29CE3}" type="parTrans" cxnId="{848D276D-CC00-41E3-BFA5-3DB61D52265B}">
      <dgm:prSet/>
      <dgm:spPr/>
      <dgm:t>
        <a:bodyPr/>
        <a:lstStyle/>
        <a:p>
          <a:endParaRPr lang="es-ES"/>
        </a:p>
      </dgm:t>
    </dgm:pt>
    <dgm:pt modelId="{B4AAE933-80AA-4DB6-AB7F-198321FD48F8}" type="sibTrans" cxnId="{848D276D-CC00-41E3-BFA5-3DB61D52265B}">
      <dgm:prSet/>
      <dgm:spPr/>
      <dgm:t>
        <a:bodyPr/>
        <a:lstStyle/>
        <a:p>
          <a:endParaRPr lang="es-ES"/>
        </a:p>
      </dgm:t>
    </dgm:pt>
    <dgm:pt modelId="{52A226DF-36FD-47D8-8EE7-8C7507CEDF98}">
      <dgm:prSet/>
      <dgm:sp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">
              <a:solidFill>
                <a:schemeClr val="bg1"/>
              </a:solidFill>
            </a:rPr>
            <a:t>Art.18 Derecho a la limitación del tratamiento.</a:t>
          </a:r>
        </a:p>
      </dgm:t>
    </dgm:pt>
    <dgm:pt modelId="{769B4F35-3C98-47A7-9085-C16628702F10}" type="parTrans" cxnId="{BA866AFE-3490-4013-96BC-F732D86F5569}">
      <dgm:prSet/>
      <dgm:spPr/>
      <dgm:t>
        <a:bodyPr/>
        <a:lstStyle/>
        <a:p>
          <a:endParaRPr lang="es-ES"/>
        </a:p>
      </dgm:t>
    </dgm:pt>
    <dgm:pt modelId="{606E9C16-8FC5-4A0E-B8E6-AC8F110B8A7E}" type="sibTrans" cxnId="{BA866AFE-3490-4013-96BC-F732D86F5569}">
      <dgm:prSet/>
      <dgm:spPr/>
      <dgm:t>
        <a:bodyPr/>
        <a:lstStyle/>
        <a:p>
          <a:endParaRPr lang="es-ES"/>
        </a:p>
      </dgm:t>
    </dgm:pt>
    <dgm:pt modelId="{B30506E3-BA0F-42A2-9901-B9BC025ADFFC}">
      <dgm:prSet/>
      <dgm:sp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">
              <a:solidFill>
                <a:schemeClr val="bg1"/>
              </a:solidFill>
            </a:rPr>
            <a:t>Art. 19 Obligación de notificación relativa a la rectificación o supresión de datos personales o la limitación del tratamiento.</a:t>
          </a:r>
        </a:p>
      </dgm:t>
    </dgm:pt>
    <dgm:pt modelId="{D2E02E4E-D6F2-43FD-8C09-79D18DBFF6B4}" type="parTrans" cxnId="{FDE227F2-97DF-43D3-9052-F6A7CC4779B1}">
      <dgm:prSet/>
      <dgm:spPr/>
      <dgm:t>
        <a:bodyPr/>
        <a:lstStyle/>
        <a:p>
          <a:endParaRPr lang="es-ES"/>
        </a:p>
      </dgm:t>
    </dgm:pt>
    <dgm:pt modelId="{D8FCC26D-FEEE-43EB-B6B6-D08F73FAB694}" type="sibTrans" cxnId="{FDE227F2-97DF-43D3-9052-F6A7CC4779B1}">
      <dgm:prSet/>
      <dgm:spPr/>
      <dgm:t>
        <a:bodyPr/>
        <a:lstStyle/>
        <a:p>
          <a:endParaRPr lang="es-ES"/>
        </a:p>
      </dgm:t>
    </dgm:pt>
    <dgm:pt modelId="{F5EA8639-A780-415E-9693-4D199CC7DB46}">
      <dgm:prSet/>
      <dgm:sp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">
              <a:solidFill>
                <a:schemeClr val="bg1"/>
              </a:solidFill>
            </a:rPr>
            <a:t>Art. 20 Derecho a la portabilidad de los datos.</a:t>
          </a:r>
        </a:p>
      </dgm:t>
    </dgm:pt>
    <dgm:pt modelId="{916D3A33-3E16-475B-BEB5-40D8AB754451}" type="parTrans" cxnId="{57FD59C6-4C3A-453A-B657-95232394617F}">
      <dgm:prSet/>
      <dgm:spPr/>
      <dgm:t>
        <a:bodyPr/>
        <a:lstStyle/>
        <a:p>
          <a:endParaRPr lang="es-ES"/>
        </a:p>
      </dgm:t>
    </dgm:pt>
    <dgm:pt modelId="{A5E4330A-9900-4C98-AE7D-0D146194DCC9}" type="sibTrans" cxnId="{57FD59C6-4C3A-453A-B657-95232394617F}">
      <dgm:prSet/>
      <dgm:spPr/>
      <dgm:t>
        <a:bodyPr/>
        <a:lstStyle/>
        <a:p>
          <a:endParaRPr lang="es-ES"/>
        </a:p>
      </dgm:t>
    </dgm:pt>
    <dgm:pt modelId="{0C10C88B-121F-4B40-8E4F-35C6A1638BE6}">
      <dgm:prSet/>
      <dgm:sp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">
              <a:solidFill>
                <a:schemeClr val="bg1"/>
              </a:solidFill>
            </a:rPr>
            <a:t>Art. 21 Derecho de oposición.</a:t>
          </a:r>
        </a:p>
      </dgm:t>
    </dgm:pt>
    <dgm:pt modelId="{D176233D-DDE9-4F8B-B16B-A080F8A3CC5F}" type="parTrans" cxnId="{AFCB7656-9EB5-4320-BFE7-EFC247368708}">
      <dgm:prSet/>
      <dgm:spPr/>
      <dgm:t>
        <a:bodyPr/>
        <a:lstStyle/>
        <a:p>
          <a:endParaRPr lang="es-ES"/>
        </a:p>
      </dgm:t>
    </dgm:pt>
    <dgm:pt modelId="{C7A493F8-9760-4F19-A9D6-7D1899D10C02}" type="sibTrans" cxnId="{AFCB7656-9EB5-4320-BFE7-EFC247368708}">
      <dgm:prSet/>
      <dgm:spPr/>
      <dgm:t>
        <a:bodyPr/>
        <a:lstStyle/>
        <a:p>
          <a:endParaRPr lang="es-ES"/>
        </a:p>
      </dgm:t>
    </dgm:pt>
    <dgm:pt modelId="{D84950ED-D5A9-4D73-BA5E-28FAFDE6D422}">
      <dgm:prSet/>
      <dgm:sp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">
              <a:solidFill>
                <a:schemeClr val="bg1"/>
              </a:solidFill>
            </a:rPr>
            <a:t>Art. 22 Derecho a no ser sometido a decisiones individuales automatizadas, incluida la elaboración de perfiles.</a:t>
          </a:r>
        </a:p>
      </dgm:t>
    </dgm:pt>
    <dgm:pt modelId="{38647B5F-FB30-45D0-9638-39D5A79E4CE8}" type="parTrans" cxnId="{64B9286F-BCEE-4602-B148-7891044D8D72}">
      <dgm:prSet/>
      <dgm:spPr/>
      <dgm:t>
        <a:bodyPr/>
        <a:lstStyle/>
        <a:p>
          <a:endParaRPr lang="es-ES"/>
        </a:p>
      </dgm:t>
    </dgm:pt>
    <dgm:pt modelId="{4089A878-0E35-4167-BB5A-9AD02B08C755}" type="sibTrans" cxnId="{64B9286F-BCEE-4602-B148-7891044D8D72}">
      <dgm:prSet/>
      <dgm:spPr/>
      <dgm:t>
        <a:bodyPr/>
        <a:lstStyle/>
        <a:p>
          <a:endParaRPr lang="es-ES"/>
        </a:p>
      </dgm:t>
    </dgm:pt>
    <dgm:pt modelId="{2C7AA1D3-6F7E-4BDD-BBEE-5E5451AE509E}" type="pres">
      <dgm:prSet presAssocID="{8602B396-01EB-40A1-AE0D-711BC941C88F}" presName="linear" presStyleCnt="0">
        <dgm:presLayoutVars>
          <dgm:dir/>
          <dgm:resizeHandles val="exact"/>
        </dgm:presLayoutVars>
      </dgm:prSet>
      <dgm:spPr/>
    </dgm:pt>
    <dgm:pt modelId="{0AB63101-0F0B-435B-B05C-7370C3B229BB}" type="pres">
      <dgm:prSet presAssocID="{669469DA-05AA-4620-A8FB-F132EC125690}" presName="comp" presStyleCnt="0"/>
      <dgm:spPr/>
    </dgm:pt>
    <dgm:pt modelId="{F1669347-580F-446B-BBD1-36B72EFF73B0}" type="pres">
      <dgm:prSet presAssocID="{669469DA-05AA-4620-A8FB-F132EC125690}" presName="box" presStyleLbl="node1" presStyleIdx="0" presStyleCnt="8"/>
      <dgm:spPr/>
    </dgm:pt>
    <dgm:pt modelId="{3CB4676E-8EDB-4DAB-911D-E0794393D51E}" type="pres">
      <dgm:prSet presAssocID="{669469DA-05AA-4620-A8FB-F132EC125690}" presName="img" presStyleLbl="fgImgPlace1" presStyleIdx="0" presStyleCnt="8" custScaleX="25563"/>
      <dgm:spPr>
        <a:blipFill rotWithShape="1">
          <a:blip xmlns:r="http://schemas.openxmlformats.org/officeDocument/2006/relationships"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7000" b="-137000"/>
          </a:stretch>
        </a:blipFill>
      </dgm:spPr>
      <dgm:extLst>
        <a:ext uri="{E40237B7-FDA0-4F09-8148-C483321AD2D9}">
          <dgm14:cNvPr xmlns:dgm14="http://schemas.microsoft.com/office/drawing/2010/diagram" id="0" name="" descr="Flecha lineal: curva ligera"/>
        </a:ext>
      </dgm:extLst>
    </dgm:pt>
    <dgm:pt modelId="{84E3B220-0EC1-4208-8238-37568EFB2484}" type="pres">
      <dgm:prSet presAssocID="{669469DA-05AA-4620-A8FB-F132EC125690}" presName="text" presStyleLbl="node1" presStyleIdx="0" presStyleCnt="8">
        <dgm:presLayoutVars>
          <dgm:bulletEnabled val="1"/>
        </dgm:presLayoutVars>
      </dgm:prSet>
      <dgm:spPr/>
    </dgm:pt>
    <dgm:pt modelId="{0FF01350-8D99-4261-8843-2C0D9ED7F553}" type="pres">
      <dgm:prSet presAssocID="{D1972FD4-BF6E-4B13-AB18-0869AB27D652}" presName="spacer" presStyleCnt="0"/>
      <dgm:spPr/>
    </dgm:pt>
    <dgm:pt modelId="{0427916F-05AD-4CAE-B64C-04BE837B0585}" type="pres">
      <dgm:prSet presAssocID="{C9827EDB-28E3-4C97-9E05-B9ACFBE6A541}" presName="comp" presStyleCnt="0"/>
      <dgm:spPr/>
    </dgm:pt>
    <dgm:pt modelId="{5AB4EFE9-6BAF-4101-9CFD-E2630330986C}" type="pres">
      <dgm:prSet presAssocID="{C9827EDB-28E3-4C97-9E05-B9ACFBE6A541}" presName="box" presStyleLbl="node1" presStyleIdx="1" presStyleCnt="8"/>
      <dgm:spPr/>
    </dgm:pt>
    <dgm:pt modelId="{8FF3C6A5-9B60-4BA9-B79C-5C0B37338C5C}" type="pres">
      <dgm:prSet presAssocID="{C9827EDB-28E3-4C97-9E05-B9ACFBE6A541}" presName="img" presStyleLbl="fgImgPlace1" presStyleIdx="1" presStyleCnt="8" custScaleX="25563"/>
      <dgm:spPr>
        <a:blipFill rotWithShape="1">
          <a:blip xmlns:r="http://schemas.openxmlformats.org/officeDocument/2006/relationships"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7000" b="-137000"/>
          </a:stretch>
        </a:blipFill>
      </dgm:spPr>
    </dgm:pt>
    <dgm:pt modelId="{60C04339-554E-47CD-98DE-CEB45AF1FFD5}" type="pres">
      <dgm:prSet presAssocID="{C9827EDB-28E3-4C97-9E05-B9ACFBE6A541}" presName="text" presStyleLbl="node1" presStyleIdx="1" presStyleCnt="8">
        <dgm:presLayoutVars>
          <dgm:bulletEnabled val="1"/>
        </dgm:presLayoutVars>
      </dgm:prSet>
      <dgm:spPr/>
    </dgm:pt>
    <dgm:pt modelId="{F35D42D3-C7B2-47BD-B273-55A534A814F3}" type="pres">
      <dgm:prSet presAssocID="{546F2107-E9B3-4A3B-8EE0-D0618DB2CEFC}" presName="spacer" presStyleCnt="0"/>
      <dgm:spPr/>
    </dgm:pt>
    <dgm:pt modelId="{20AB6154-CB30-4333-946F-9C48B97C2BB2}" type="pres">
      <dgm:prSet presAssocID="{24AE35E2-8FDF-41B4-B2D8-F239274B45A4}" presName="comp" presStyleCnt="0"/>
      <dgm:spPr/>
    </dgm:pt>
    <dgm:pt modelId="{4F312914-F025-47FD-98E5-EF62653C8108}" type="pres">
      <dgm:prSet presAssocID="{24AE35E2-8FDF-41B4-B2D8-F239274B45A4}" presName="box" presStyleLbl="node1" presStyleIdx="2" presStyleCnt="8"/>
      <dgm:spPr/>
    </dgm:pt>
    <dgm:pt modelId="{F8C648EF-5E2C-4E8F-9DB1-9DFDF3F01271}" type="pres">
      <dgm:prSet presAssocID="{24AE35E2-8FDF-41B4-B2D8-F239274B45A4}" presName="img" presStyleLbl="fgImgPlace1" presStyleIdx="2" presStyleCnt="8" custScaleX="25563"/>
      <dgm:spPr>
        <a:blipFill rotWithShape="1">
          <a:blip xmlns:r="http://schemas.openxmlformats.org/officeDocument/2006/relationships"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7000" b="-137000"/>
          </a:stretch>
        </a:blipFill>
      </dgm:spPr>
    </dgm:pt>
    <dgm:pt modelId="{428EA2FB-A0B2-4ED0-911D-9211AE819DB0}" type="pres">
      <dgm:prSet presAssocID="{24AE35E2-8FDF-41B4-B2D8-F239274B45A4}" presName="text" presStyleLbl="node1" presStyleIdx="2" presStyleCnt="8">
        <dgm:presLayoutVars>
          <dgm:bulletEnabled val="1"/>
        </dgm:presLayoutVars>
      </dgm:prSet>
      <dgm:spPr/>
    </dgm:pt>
    <dgm:pt modelId="{24B10399-153D-4186-A9FE-495D393FBD93}" type="pres">
      <dgm:prSet presAssocID="{B4AAE933-80AA-4DB6-AB7F-198321FD48F8}" presName="spacer" presStyleCnt="0"/>
      <dgm:spPr/>
    </dgm:pt>
    <dgm:pt modelId="{875F7573-EF13-425C-9231-C535DE15A45A}" type="pres">
      <dgm:prSet presAssocID="{52A226DF-36FD-47D8-8EE7-8C7507CEDF98}" presName="comp" presStyleCnt="0"/>
      <dgm:spPr/>
    </dgm:pt>
    <dgm:pt modelId="{938FB31E-2291-4AAC-A043-D235B18DFA2F}" type="pres">
      <dgm:prSet presAssocID="{52A226DF-36FD-47D8-8EE7-8C7507CEDF98}" presName="box" presStyleLbl="node1" presStyleIdx="3" presStyleCnt="8"/>
      <dgm:spPr/>
    </dgm:pt>
    <dgm:pt modelId="{456884F0-36AD-44DC-AA0B-5AC82A103E31}" type="pres">
      <dgm:prSet presAssocID="{52A226DF-36FD-47D8-8EE7-8C7507CEDF98}" presName="img" presStyleLbl="fgImgPlace1" presStyleIdx="3" presStyleCnt="8" custScaleX="29090"/>
      <dgm:spPr>
        <a:blipFill rotWithShape="1">
          <a:blip xmlns:r="http://schemas.openxmlformats.org/officeDocument/2006/relationships"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7000" b="-137000"/>
          </a:stretch>
        </a:blipFill>
      </dgm:spPr>
    </dgm:pt>
    <dgm:pt modelId="{0A6523FB-1D5F-4375-AA59-E28B9AD423E7}" type="pres">
      <dgm:prSet presAssocID="{52A226DF-36FD-47D8-8EE7-8C7507CEDF98}" presName="text" presStyleLbl="node1" presStyleIdx="3" presStyleCnt="8">
        <dgm:presLayoutVars>
          <dgm:bulletEnabled val="1"/>
        </dgm:presLayoutVars>
      </dgm:prSet>
      <dgm:spPr/>
    </dgm:pt>
    <dgm:pt modelId="{B43D522C-2CB1-4518-8B5C-1EC6DED96BEB}" type="pres">
      <dgm:prSet presAssocID="{606E9C16-8FC5-4A0E-B8E6-AC8F110B8A7E}" presName="spacer" presStyleCnt="0"/>
      <dgm:spPr/>
    </dgm:pt>
    <dgm:pt modelId="{43C518E9-D36F-4081-9FF9-882A6057ECB1}" type="pres">
      <dgm:prSet presAssocID="{B30506E3-BA0F-42A2-9901-B9BC025ADFFC}" presName="comp" presStyleCnt="0"/>
      <dgm:spPr/>
    </dgm:pt>
    <dgm:pt modelId="{61338D7B-0D5C-486F-AE2D-F83BA2A475F7}" type="pres">
      <dgm:prSet presAssocID="{B30506E3-BA0F-42A2-9901-B9BC025ADFFC}" presName="box" presStyleLbl="node1" presStyleIdx="4" presStyleCnt="8"/>
      <dgm:spPr/>
    </dgm:pt>
    <dgm:pt modelId="{D0707766-61BD-4AA8-99E2-5DB49C15340A}" type="pres">
      <dgm:prSet presAssocID="{B30506E3-BA0F-42A2-9901-B9BC025ADFFC}" presName="img" presStyleLbl="fgImgPlace1" presStyleIdx="4" presStyleCnt="8" custScaleX="34382"/>
      <dgm:spPr>
        <a:blipFill rotWithShape="1">
          <a:blip xmlns:r="http://schemas.openxmlformats.org/officeDocument/2006/relationships"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7000" b="-137000"/>
          </a:stretch>
        </a:blipFill>
      </dgm:spPr>
    </dgm:pt>
    <dgm:pt modelId="{923AD8C4-49CB-4449-A945-21E2AE8FED97}" type="pres">
      <dgm:prSet presAssocID="{B30506E3-BA0F-42A2-9901-B9BC025ADFFC}" presName="text" presStyleLbl="node1" presStyleIdx="4" presStyleCnt="8">
        <dgm:presLayoutVars>
          <dgm:bulletEnabled val="1"/>
        </dgm:presLayoutVars>
      </dgm:prSet>
      <dgm:spPr/>
    </dgm:pt>
    <dgm:pt modelId="{74FBF10A-59B5-496B-9A61-5485024F26AB}" type="pres">
      <dgm:prSet presAssocID="{D8FCC26D-FEEE-43EB-B6B6-D08F73FAB694}" presName="spacer" presStyleCnt="0"/>
      <dgm:spPr/>
    </dgm:pt>
    <dgm:pt modelId="{5D623359-9EFD-4B26-912C-109BAA3C7078}" type="pres">
      <dgm:prSet presAssocID="{F5EA8639-A780-415E-9693-4D199CC7DB46}" presName="comp" presStyleCnt="0"/>
      <dgm:spPr/>
    </dgm:pt>
    <dgm:pt modelId="{28AB998A-B681-44A4-A938-C80A0D246BAD}" type="pres">
      <dgm:prSet presAssocID="{F5EA8639-A780-415E-9693-4D199CC7DB46}" presName="box" presStyleLbl="node1" presStyleIdx="5" presStyleCnt="8"/>
      <dgm:spPr/>
    </dgm:pt>
    <dgm:pt modelId="{9FD5738F-5FAC-4892-864A-5BB3C76958C5}" type="pres">
      <dgm:prSet presAssocID="{F5EA8639-A780-415E-9693-4D199CC7DB46}" presName="img" presStyleLbl="fgImgPlace1" presStyleIdx="5" presStyleCnt="8" custScaleX="32618"/>
      <dgm:spPr>
        <a:blipFill rotWithShape="1">
          <a:blip xmlns:r="http://schemas.openxmlformats.org/officeDocument/2006/relationships"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7000" b="-137000"/>
          </a:stretch>
        </a:blipFill>
      </dgm:spPr>
    </dgm:pt>
    <dgm:pt modelId="{7AE5B62E-8C9C-4657-929C-882B0C2CAE0F}" type="pres">
      <dgm:prSet presAssocID="{F5EA8639-A780-415E-9693-4D199CC7DB46}" presName="text" presStyleLbl="node1" presStyleIdx="5" presStyleCnt="8">
        <dgm:presLayoutVars>
          <dgm:bulletEnabled val="1"/>
        </dgm:presLayoutVars>
      </dgm:prSet>
      <dgm:spPr/>
    </dgm:pt>
    <dgm:pt modelId="{728F57A5-F579-4621-8767-776F651EA400}" type="pres">
      <dgm:prSet presAssocID="{A5E4330A-9900-4C98-AE7D-0D146194DCC9}" presName="spacer" presStyleCnt="0"/>
      <dgm:spPr/>
    </dgm:pt>
    <dgm:pt modelId="{9B9287E5-7D1B-41F2-ABDA-117112B16FCC}" type="pres">
      <dgm:prSet presAssocID="{0C10C88B-121F-4B40-8E4F-35C6A1638BE6}" presName="comp" presStyleCnt="0"/>
      <dgm:spPr/>
    </dgm:pt>
    <dgm:pt modelId="{6D75C7DA-815D-4284-9924-B68AEA4206FD}" type="pres">
      <dgm:prSet presAssocID="{0C10C88B-121F-4B40-8E4F-35C6A1638BE6}" presName="box" presStyleLbl="node1" presStyleIdx="6" presStyleCnt="8"/>
      <dgm:spPr/>
    </dgm:pt>
    <dgm:pt modelId="{7266A497-4DB0-4A02-A77D-213FDDCE028C}" type="pres">
      <dgm:prSet presAssocID="{0C10C88B-121F-4B40-8E4F-35C6A1638BE6}" presName="img" presStyleLbl="fgImgPlace1" presStyleIdx="6" presStyleCnt="8" custScaleX="30854"/>
      <dgm:spPr>
        <a:blipFill rotWithShape="1">
          <a:blip xmlns:r="http://schemas.openxmlformats.org/officeDocument/2006/relationships"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7000" b="-137000"/>
          </a:stretch>
        </a:blipFill>
      </dgm:spPr>
    </dgm:pt>
    <dgm:pt modelId="{3882B1B7-0D73-45DD-B253-0C7995B4C63D}" type="pres">
      <dgm:prSet presAssocID="{0C10C88B-121F-4B40-8E4F-35C6A1638BE6}" presName="text" presStyleLbl="node1" presStyleIdx="6" presStyleCnt="8">
        <dgm:presLayoutVars>
          <dgm:bulletEnabled val="1"/>
        </dgm:presLayoutVars>
      </dgm:prSet>
      <dgm:spPr/>
    </dgm:pt>
    <dgm:pt modelId="{11A4E02C-9EE8-4E08-AA6F-C989974F3AE3}" type="pres">
      <dgm:prSet presAssocID="{C7A493F8-9760-4F19-A9D6-7D1899D10C02}" presName="spacer" presStyleCnt="0"/>
      <dgm:spPr/>
    </dgm:pt>
    <dgm:pt modelId="{382580C1-1561-4CB0-A9A7-68C0C856BE85}" type="pres">
      <dgm:prSet presAssocID="{D84950ED-D5A9-4D73-BA5E-28FAFDE6D422}" presName="comp" presStyleCnt="0"/>
      <dgm:spPr/>
    </dgm:pt>
    <dgm:pt modelId="{46FC79F3-DE2C-4DF5-ADC1-AC1FDD9B20A0}" type="pres">
      <dgm:prSet presAssocID="{D84950ED-D5A9-4D73-BA5E-28FAFDE6D422}" presName="box" presStyleLbl="node1" presStyleIdx="7" presStyleCnt="8"/>
      <dgm:spPr/>
    </dgm:pt>
    <dgm:pt modelId="{B576DA38-919A-4202-87C3-670DC5F5D7FD}" type="pres">
      <dgm:prSet presAssocID="{D84950ED-D5A9-4D73-BA5E-28FAFDE6D422}" presName="img" presStyleLbl="fgImgPlace1" presStyleIdx="7" presStyleCnt="8" custScaleX="27326"/>
      <dgm:spPr>
        <a:blipFill rotWithShape="1">
          <a:blip xmlns:r="http://schemas.openxmlformats.org/officeDocument/2006/relationships"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7000" b="-137000"/>
          </a:stretch>
        </a:blipFill>
      </dgm:spPr>
    </dgm:pt>
    <dgm:pt modelId="{4C04D4CD-C27F-484D-849E-2C4209DB94E3}" type="pres">
      <dgm:prSet presAssocID="{D84950ED-D5A9-4D73-BA5E-28FAFDE6D422}" presName="text" presStyleLbl="node1" presStyleIdx="7" presStyleCnt="8">
        <dgm:presLayoutVars>
          <dgm:bulletEnabled val="1"/>
        </dgm:presLayoutVars>
      </dgm:prSet>
      <dgm:spPr/>
    </dgm:pt>
  </dgm:ptLst>
  <dgm:cxnLst>
    <dgm:cxn modelId="{8CF69101-1D8D-4CE8-8FB9-C92C770C4161}" type="presOf" srcId="{F5EA8639-A780-415E-9693-4D199CC7DB46}" destId="{28AB998A-B681-44A4-A938-C80A0D246BAD}" srcOrd="0" destOrd="0" presId="urn:microsoft.com/office/officeart/2005/8/layout/vList4"/>
    <dgm:cxn modelId="{ED31AC12-6081-4758-907F-C1EE644085C5}" type="presOf" srcId="{24AE35E2-8FDF-41B4-B2D8-F239274B45A4}" destId="{428EA2FB-A0B2-4ED0-911D-9211AE819DB0}" srcOrd="1" destOrd="0" presId="urn:microsoft.com/office/officeart/2005/8/layout/vList4"/>
    <dgm:cxn modelId="{CB031B2B-3F60-4F70-8643-CAD82D0E075D}" type="presOf" srcId="{24AE35E2-8FDF-41B4-B2D8-F239274B45A4}" destId="{4F312914-F025-47FD-98E5-EF62653C8108}" srcOrd="0" destOrd="0" presId="urn:microsoft.com/office/officeart/2005/8/layout/vList4"/>
    <dgm:cxn modelId="{4196F531-3DD2-48DD-89E2-51BC4E0A43E6}" type="presOf" srcId="{0C10C88B-121F-4B40-8E4F-35C6A1638BE6}" destId="{3882B1B7-0D73-45DD-B253-0C7995B4C63D}" srcOrd="1" destOrd="0" presId="urn:microsoft.com/office/officeart/2005/8/layout/vList4"/>
    <dgm:cxn modelId="{0372C93D-16B8-44D7-B591-7F52359D2CC1}" type="presOf" srcId="{B30506E3-BA0F-42A2-9901-B9BC025ADFFC}" destId="{923AD8C4-49CB-4449-A945-21E2AE8FED97}" srcOrd="1" destOrd="0" presId="urn:microsoft.com/office/officeart/2005/8/layout/vList4"/>
    <dgm:cxn modelId="{EE67E063-4F5A-497E-AA93-2E5EA61E2445}" type="presOf" srcId="{52A226DF-36FD-47D8-8EE7-8C7507CEDF98}" destId="{0A6523FB-1D5F-4375-AA59-E28B9AD423E7}" srcOrd="1" destOrd="0" presId="urn:microsoft.com/office/officeart/2005/8/layout/vList4"/>
    <dgm:cxn modelId="{43376B68-6E60-415F-B89A-B698B01BDFDB}" type="presOf" srcId="{D84950ED-D5A9-4D73-BA5E-28FAFDE6D422}" destId="{46FC79F3-DE2C-4DF5-ADC1-AC1FDD9B20A0}" srcOrd="0" destOrd="0" presId="urn:microsoft.com/office/officeart/2005/8/layout/vList4"/>
    <dgm:cxn modelId="{848D276D-CC00-41E3-BFA5-3DB61D52265B}" srcId="{8602B396-01EB-40A1-AE0D-711BC941C88F}" destId="{24AE35E2-8FDF-41B4-B2D8-F239274B45A4}" srcOrd="2" destOrd="0" parTransId="{81A1143B-3CB6-4820-96FC-2D5B1FA29CE3}" sibTransId="{B4AAE933-80AA-4DB6-AB7F-198321FD48F8}"/>
    <dgm:cxn modelId="{64B9286F-BCEE-4602-B148-7891044D8D72}" srcId="{8602B396-01EB-40A1-AE0D-711BC941C88F}" destId="{D84950ED-D5A9-4D73-BA5E-28FAFDE6D422}" srcOrd="7" destOrd="0" parTransId="{38647B5F-FB30-45D0-9638-39D5A79E4CE8}" sibTransId="{4089A878-0E35-4167-BB5A-9AD02B08C755}"/>
    <dgm:cxn modelId="{AFCB7656-9EB5-4320-BFE7-EFC247368708}" srcId="{8602B396-01EB-40A1-AE0D-711BC941C88F}" destId="{0C10C88B-121F-4B40-8E4F-35C6A1638BE6}" srcOrd="6" destOrd="0" parTransId="{D176233D-DDE9-4F8B-B16B-A080F8A3CC5F}" sibTransId="{C7A493F8-9760-4F19-A9D6-7D1899D10C02}"/>
    <dgm:cxn modelId="{E0A6C05A-1587-4896-A714-A68578E5F170}" type="presOf" srcId="{8602B396-01EB-40A1-AE0D-711BC941C88F}" destId="{2C7AA1D3-6F7E-4BDD-BBEE-5E5451AE509E}" srcOrd="0" destOrd="0" presId="urn:microsoft.com/office/officeart/2005/8/layout/vList4"/>
    <dgm:cxn modelId="{8BA0DD7A-69CD-409D-9A22-E67503A8DCA9}" type="presOf" srcId="{669469DA-05AA-4620-A8FB-F132EC125690}" destId="{F1669347-580F-446B-BBD1-36B72EFF73B0}" srcOrd="0" destOrd="0" presId="urn:microsoft.com/office/officeart/2005/8/layout/vList4"/>
    <dgm:cxn modelId="{5B36757B-AF76-4CB2-983C-A142722A0985}" type="presOf" srcId="{C9827EDB-28E3-4C97-9E05-B9ACFBE6A541}" destId="{5AB4EFE9-6BAF-4101-9CFD-E2630330986C}" srcOrd="0" destOrd="0" presId="urn:microsoft.com/office/officeart/2005/8/layout/vList4"/>
    <dgm:cxn modelId="{8D69997C-70E8-41AC-B542-CD9F0E8AC4CF}" type="presOf" srcId="{F5EA8639-A780-415E-9693-4D199CC7DB46}" destId="{7AE5B62E-8C9C-4657-929C-882B0C2CAE0F}" srcOrd="1" destOrd="0" presId="urn:microsoft.com/office/officeart/2005/8/layout/vList4"/>
    <dgm:cxn modelId="{F543F48B-306F-4605-8FB9-CCCF0B760079}" type="presOf" srcId="{0C10C88B-121F-4B40-8E4F-35C6A1638BE6}" destId="{6D75C7DA-815D-4284-9924-B68AEA4206FD}" srcOrd="0" destOrd="0" presId="urn:microsoft.com/office/officeart/2005/8/layout/vList4"/>
    <dgm:cxn modelId="{916FEE98-BA2B-4541-B087-1896E527BBCE}" srcId="{8602B396-01EB-40A1-AE0D-711BC941C88F}" destId="{669469DA-05AA-4620-A8FB-F132EC125690}" srcOrd="0" destOrd="0" parTransId="{FDC26786-D805-4E93-8335-9515FC44AF96}" sibTransId="{D1972FD4-BF6E-4B13-AB18-0869AB27D652}"/>
    <dgm:cxn modelId="{BCAD60AA-2450-4C85-B1CA-6EA279AE32CC}" srcId="{8602B396-01EB-40A1-AE0D-711BC941C88F}" destId="{C9827EDB-28E3-4C97-9E05-B9ACFBE6A541}" srcOrd="1" destOrd="0" parTransId="{3796C82C-29A3-4D5C-9C4A-753F1D4174F8}" sibTransId="{546F2107-E9B3-4A3B-8EE0-D0618DB2CEFC}"/>
    <dgm:cxn modelId="{57FD59C6-4C3A-453A-B657-95232394617F}" srcId="{8602B396-01EB-40A1-AE0D-711BC941C88F}" destId="{F5EA8639-A780-415E-9693-4D199CC7DB46}" srcOrd="5" destOrd="0" parTransId="{916D3A33-3E16-475B-BEB5-40D8AB754451}" sibTransId="{A5E4330A-9900-4C98-AE7D-0D146194DCC9}"/>
    <dgm:cxn modelId="{4EE29DC9-878F-4536-A16C-9F4DB9808128}" type="presOf" srcId="{669469DA-05AA-4620-A8FB-F132EC125690}" destId="{84E3B220-0EC1-4208-8238-37568EFB2484}" srcOrd="1" destOrd="0" presId="urn:microsoft.com/office/officeart/2005/8/layout/vList4"/>
    <dgm:cxn modelId="{E0804FDC-1C0F-46F4-B4EA-910EBDDDFC12}" type="presOf" srcId="{D84950ED-D5A9-4D73-BA5E-28FAFDE6D422}" destId="{4C04D4CD-C27F-484D-849E-2C4209DB94E3}" srcOrd="1" destOrd="0" presId="urn:microsoft.com/office/officeart/2005/8/layout/vList4"/>
    <dgm:cxn modelId="{A7C4B3DF-14B9-4BC9-A371-C87095BFC54E}" type="presOf" srcId="{B30506E3-BA0F-42A2-9901-B9BC025ADFFC}" destId="{61338D7B-0D5C-486F-AE2D-F83BA2A475F7}" srcOrd="0" destOrd="0" presId="urn:microsoft.com/office/officeart/2005/8/layout/vList4"/>
    <dgm:cxn modelId="{7702FAE1-8A63-4A8D-BB71-9E51023A1D66}" type="presOf" srcId="{C9827EDB-28E3-4C97-9E05-B9ACFBE6A541}" destId="{60C04339-554E-47CD-98DE-CEB45AF1FFD5}" srcOrd="1" destOrd="0" presId="urn:microsoft.com/office/officeart/2005/8/layout/vList4"/>
    <dgm:cxn modelId="{12062BEE-4901-4ED4-B684-7DCC307B0773}" type="presOf" srcId="{52A226DF-36FD-47D8-8EE7-8C7507CEDF98}" destId="{938FB31E-2291-4AAC-A043-D235B18DFA2F}" srcOrd="0" destOrd="0" presId="urn:microsoft.com/office/officeart/2005/8/layout/vList4"/>
    <dgm:cxn modelId="{FDE227F2-97DF-43D3-9052-F6A7CC4779B1}" srcId="{8602B396-01EB-40A1-AE0D-711BC941C88F}" destId="{B30506E3-BA0F-42A2-9901-B9BC025ADFFC}" srcOrd="4" destOrd="0" parTransId="{D2E02E4E-D6F2-43FD-8C09-79D18DBFF6B4}" sibTransId="{D8FCC26D-FEEE-43EB-B6B6-D08F73FAB694}"/>
    <dgm:cxn modelId="{BA866AFE-3490-4013-96BC-F732D86F5569}" srcId="{8602B396-01EB-40A1-AE0D-711BC941C88F}" destId="{52A226DF-36FD-47D8-8EE7-8C7507CEDF98}" srcOrd="3" destOrd="0" parTransId="{769B4F35-3C98-47A7-9085-C16628702F10}" sibTransId="{606E9C16-8FC5-4A0E-B8E6-AC8F110B8A7E}"/>
    <dgm:cxn modelId="{E1B4796D-FC58-4805-ADF2-C03849399B05}" type="presParOf" srcId="{2C7AA1D3-6F7E-4BDD-BBEE-5E5451AE509E}" destId="{0AB63101-0F0B-435B-B05C-7370C3B229BB}" srcOrd="0" destOrd="0" presId="urn:microsoft.com/office/officeart/2005/8/layout/vList4"/>
    <dgm:cxn modelId="{03800016-75F0-42AF-AF43-AA48CA09CE4E}" type="presParOf" srcId="{0AB63101-0F0B-435B-B05C-7370C3B229BB}" destId="{F1669347-580F-446B-BBD1-36B72EFF73B0}" srcOrd="0" destOrd="0" presId="urn:microsoft.com/office/officeart/2005/8/layout/vList4"/>
    <dgm:cxn modelId="{4D2F34DC-E2A4-42BE-93BA-4CE8C1B0627F}" type="presParOf" srcId="{0AB63101-0F0B-435B-B05C-7370C3B229BB}" destId="{3CB4676E-8EDB-4DAB-911D-E0794393D51E}" srcOrd="1" destOrd="0" presId="urn:microsoft.com/office/officeart/2005/8/layout/vList4"/>
    <dgm:cxn modelId="{A51824E8-A20A-4D78-886B-5E2A3EE06296}" type="presParOf" srcId="{0AB63101-0F0B-435B-B05C-7370C3B229BB}" destId="{84E3B220-0EC1-4208-8238-37568EFB2484}" srcOrd="2" destOrd="0" presId="urn:microsoft.com/office/officeart/2005/8/layout/vList4"/>
    <dgm:cxn modelId="{E857D7B2-EC5F-4D6D-A3A7-B44AB56E715D}" type="presParOf" srcId="{2C7AA1D3-6F7E-4BDD-BBEE-5E5451AE509E}" destId="{0FF01350-8D99-4261-8843-2C0D9ED7F553}" srcOrd="1" destOrd="0" presId="urn:microsoft.com/office/officeart/2005/8/layout/vList4"/>
    <dgm:cxn modelId="{D766F501-E2C1-45BD-B3FC-C77572DE45AC}" type="presParOf" srcId="{2C7AA1D3-6F7E-4BDD-BBEE-5E5451AE509E}" destId="{0427916F-05AD-4CAE-B64C-04BE837B0585}" srcOrd="2" destOrd="0" presId="urn:microsoft.com/office/officeart/2005/8/layout/vList4"/>
    <dgm:cxn modelId="{B474A0CB-AA8E-483F-9414-567A48475CB3}" type="presParOf" srcId="{0427916F-05AD-4CAE-B64C-04BE837B0585}" destId="{5AB4EFE9-6BAF-4101-9CFD-E2630330986C}" srcOrd="0" destOrd="0" presId="urn:microsoft.com/office/officeart/2005/8/layout/vList4"/>
    <dgm:cxn modelId="{4FAF5C1D-AE29-4440-AB5A-B16715B5711C}" type="presParOf" srcId="{0427916F-05AD-4CAE-B64C-04BE837B0585}" destId="{8FF3C6A5-9B60-4BA9-B79C-5C0B37338C5C}" srcOrd="1" destOrd="0" presId="urn:microsoft.com/office/officeart/2005/8/layout/vList4"/>
    <dgm:cxn modelId="{028F43DD-A8A8-472E-8475-1C8089D6F7D5}" type="presParOf" srcId="{0427916F-05AD-4CAE-B64C-04BE837B0585}" destId="{60C04339-554E-47CD-98DE-CEB45AF1FFD5}" srcOrd="2" destOrd="0" presId="urn:microsoft.com/office/officeart/2005/8/layout/vList4"/>
    <dgm:cxn modelId="{862ED1B0-FF9F-4EBA-8B13-C10BC3312827}" type="presParOf" srcId="{2C7AA1D3-6F7E-4BDD-BBEE-5E5451AE509E}" destId="{F35D42D3-C7B2-47BD-B273-55A534A814F3}" srcOrd="3" destOrd="0" presId="urn:microsoft.com/office/officeart/2005/8/layout/vList4"/>
    <dgm:cxn modelId="{35D6D8D0-4820-4F21-B27E-025948296E05}" type="presParOf" srcId="{2C7AA1D3-6F7E-4BDD-BBEE-5E5451AE509E}" destId="{20AB6154-CB30-4333-946F-9C48B97C2BB2}" srcOrd="4" destOrd="0" presId="urn:microsoft.com/office/officeart/2005/8/layout/vList4"/>
    <dgm:cxn modelId="{E35DA0E0-3184-4240-B3B2-5BFAF53F5363}" type="presParOf" srcId="{20AB6154-CB30-4333-946F-9C48B97C2BB2}" destId="{4F312914-F025-47FD-98E5-EF62653C8108}" srcOrd="0" destOrd="0" presId="urn:microsoft.com/office/officeart/2005/8/layout/vList4"/>
    <dgm:cxn modelId="{81CFD88E-095B-40A4-973D-2C9225A17AD5}" type="presParOf" srcId="{20AB6154-CB30-4333-946F-9C48B97C2BB2}" destId="{F8C648EF-5E2C-4E8F-9DB1-9DFDF3F01271}" srcOrd="1" destOrd="0" presId="urn:microsoft.com/office/officeart/2005/8/layout/vList4"/>
    <dgm:cxn modelId="{07A0834C-62A2-4CC3-9EA6-DBFFFE15B792}" type="presParOf" srcId="{20AB6154-CB30-4333-946F-9C48B97C2BB2}" destId="{428EA2FB-A0B2-4ED0-911D-9211AE819DB0}" srcOrd="2" destOrd="0" presId="urn:microsoft.com/office/officeart/2005/8/layout/vList4"/>
    <dgm:cxn modelId="{8C13411E-1B98-4A2F-BE57-584625118A38}" type="presParOf" srcId="{2C7AA1D3-6F7E-4BDD-BBEE-5E5451AE509E}" destId="{24B10399-153D-4186-A9FE-495D393FBD93}" srcOrd="5" destOrd="0" presId="urn:microsoft.com/office/officeart/2005/8/layout/vList4"/>
    <dgm:cxn modelId="{EA3367E1-EC80-42B5-8CAA-D3BC82B8BE9F}" type="presParOf" srcId="{2C7AA1D3-6F7E-4BDD-BBEE-5E5451AE509E}" destId="{875F7573-EF13-425C-9231-C535DE15A45A}" srcOrd="6" destOrd="0" presId="urn:microsoft.com/office/officeart/2005/8/layout/vList4"/>
    <dgm:cxn modelId="{6AA6DE8E-2836-4D27-98E0-D5D5D7F043F3}" type="presParOf" srcId="{875F7573-EF13-425C-9231-C535DE15A45A}" destId="{938FB31E-2291-4AAC-A043-D235B18DFA2F}" srcOrd="0" destOrd="0" presId="urn:microsoft.com/office/officeart/2005/8/layout/vList4"/>
    <dgm:cxn modelId="{2A76FB38-DD4A-47CA-8791-FE3698AF8BDA}" type="presParOf" srcId="{875F7573-EF13-425C-9231-C535DE15A45A}" destId="{456884F0-36AD-44DC-AA0B-5AC82A103E31}" srcOrd="1" destOrd="0" presId="urn:microsoft.com/office/officeart/2005/8/layout/vList4"/>
    <dgm:cxn modelId="{D9F22060-1179-4F61-80FF-BB02587509AF}" type="presParOf" srcId="{875F7573-EF13-425C-9231-C535DE15A45A}" destId="{0A6523FB-1D5F-4375-AA59-E28B9AD423E7}" srcOrd="2" destOrd="0" presId="urn:microsoft.com/office/officeart/2005/8/layout/vList4"/>
    <dgm:cxn modelId="{37981BBF-1441-4FCC-A8F6-1EE9A224A052}" type="presParOf" srcId="{2C7AA1D3-6F7E-4BDD-BBEE-5E5451AE509E}" destId="{B43D522C-2CB1-4518-8B5C-1EC6DED96BEB}" srcOrd="7" destOrd="0" presId="urn:microsoft.com/office/officeart/2005/8/layout/vList4"/>
    <dgm:cxn modelId="{F6CFA568-733E-44E3-AFA3-1F5DB052F32A}" type="presParOf" srcId="{2C7AA1D3-6F7E-4BDD-BBEE-5E5451AE509E}" destId="{43C518E9-D36F-4081-9FF9-882A6057ECB1}" srcOrd="8" destOrd="0" presId="urn:microsoft.com/office/officeart/2005/8/layout/vList4"/>
    <dgm:cxn modelId="{0F61934B-0BAC-4A8F-BAA6-323E0DD03DF6}" type="presParOf" srcId="{43C518E9-D36F-4081-9FF9-882A6057ECB1}" destId="{61338D7B-0D5C-486F-AE2D-F83BA2A475F7}" srcOrd="0" destOrd="0" presId="urn:microsoft.com/office/officeart/2005/8/layout/vList4"/>
    <dgm:cxn modelId="{0514E89F-3801-48AA-8260-9E8EC47B2109}" type="presParOf" srcId="{43C518E9-D36F-4081-9FF9-882A6057ECB1}" destId="{D0707766-61BD-4AA8-99E2-5DB49C15340A}" srcOrd="1" destOrd="0" presId="urn:microsoft.com/office/officeart/2005/8/layout/vList4"/>
    <dgm:cxn modelId="{6DA06E3A-BD01-4FF1-9A1D-CBAA4DBD2C6B}" type="presParOf" srcId="{43C518E9-D36F-4081-9FF9-882A6057ECB1}" destId="{923AD8C4-49CB-4449-A945-21E2AE8FED97}" srcOrd="2" destOrd="0" presId="urn:microsoft.com/office/officeart/2005/8/layout/vList4"/>
    <dgm:cxn modelId="{2CCD6E9D-BF10-4765-BE21-CDA482A8917E}" type="presParOf" srcId="{2C7AA1D3-6F7E-4BDD-BBEE-5E5451AE509E}" destId="{74FBF10A-59B5-496B-9A61-5485024F26AB}" srcOrd="9" destOrd="0" presId="urn:microsoft.com/office/officeart/2005/8/layout/vList4"/>
    <dgm:cxn modelId="{211581D4-1CCA-43D0-AAA6-C9B1D1DEE2F9}" type="presParOf" srcId="{2C7AA1D3-6F7E-4BDD-BBEE-5E5451AE509E}" destId="{5D623359-9EFD-4B26-912C-109BAA3C7078}" srcOrd="10" destOrd="0" presId="urn:microsoft.com/office/officeart/2005/8/layout/vList4"/>
    <dgm:cxn modelId="{4D001CEE-B150-4894-B67B-3082C520EF4F}" type="presParOf" srcId="{5D623359-9EFD-4B26-912C-109BAA3C7078}" destId="{28AB998A-B681-44A4-A938-C80A0D246BAD}" srcOrd="0" destOrd="0" presId="urn:microsoft.com/office/officeart/2005/8/layout/vList4"/>
    <dgm:cxn modelId="{FF849C0A-67B4-4BA7-BEEB-C0D55461CC17}" type="presParOf" srcId="{5D623359-9EFD-4B26-912C-109BAA3C7078}" destId="{9FD5738F-5FAC-4892-864A-5BB3C76958C5}" srcOrd="1" destOrd="0" presId="urn:microsoft.com/office/officeart/2005/8/layout/vList4"/>
    <dgm:cxn modelId="{FB5E2D33-46F0-48A7-A2B3-00B9D80B7B0F}" type="presParOf" srcId="{5D623359-9EFD-4B26-912C-109BAA3C7078}" destId="{7AE5B62E-8C9C-4657-929C-882B0C2CAE0F}" srcOrd="2" destOrd="0" presId="urn:microsoft.com/office/officeart/2005/8/layout/vList4"/>
    <dgm:cxn modelId="{3A57163E-1A70-42DB-9D38-F9A4392A35D7}" type="presParOf" srcId="{2C7AA1D3-6F7E-4BDD-BBEE-5E5451AE509E}" destId="{728F57A5-F579-4621-8767-776F651EA400}" srcOrd="11" destOrd="0" presId="urn:microsoft.com/office/officeart/2005/8/layout/vList4"/>
    <dgm:cxn modelId="{595DE117-18F7-40F0-B5BC-4B1311D7BFF3}" type="presParOf" srcId="{2C7AA1D3-6F7E-4BDD-BBEE-5E5451AE509E}" destId="{9B9287E5-7D1B-41F2-ABDA-117112B16FCC}" srcOrd="12" destOrd="0" presId="urn:microsoft.com/office/officeart/2005/8/layout/vList4"/>
    <dgm:cxn modelId="{F7A4A627-35B3-4580-A889-05730AD17473}" type="presParOf" srcId="{9B9287E5-7D1B-41F2-ABDA-117112B16FCC}" destId="{6D75C7DA-815D-4284-9924-B68AEA4206FD}" srcOrd="0" destOrd="0" presId="urn:microsoft.com/office/officeart/2005/8/layout/vList4"/>
    <dgm:cxn modelId="{595EC292-4B2A-403C-B24E-2A1C821D2CF5}" type="presParOf" srcId="{9B9287E5-7D1B-41F2-ABDA-117112B16FCC}" destId="{7266A497-4DB0-4A02-A77D-213FDDCE028C}" srcOrd="1" destOrd="0" presId="urn:microsoft.com/office/officeart/2005/8/layout/vList4"/>
    <dgm:cxn modelId="{99EF35D6-9535-400F-8F77-541B60535716}" type="presParOf" srcId="{9B9287E5-7D1B-41F2-ABDA-117112B16FCC}" destId="{3882B1B7-0D73-45DD-B253-0C7995B4C63D}" srcOrd="2" destOrd="0" presId="urn:microsoft.com/office/officeart/2005/8/layout/vList4"/>
    <dgm:cxn modelId="{F1B5198E-1C86-4B51-8A82-82B7F97307FE}" type="presParOf" srcId="{2C7AA1D3-6F7E-4BDD-BBEE-5E5451AE509E}" destId="{11A4E02C-9EE8-4E08-AA6F-C989974F3AE3}" srcOrd="13" destOrd="0" presId="urn:microsoft.com/office/officeart/2005/8/layout/vList4"/>
    <dgm:cxn modelId="{BC2851DB-7772-4F52-A6F4-BCC1030006EA}" type="presParOf" srcId="{2C7AA1D3-6F7E-4BDD-BBEE-5E5451AE509E}" destId="{382580C1-1561-4CB0-A9A7-68C0C856BE85}" srcOrd="14" destOrd="0" presId="urn:microsoft.com/office/officeart/2005/8/layout/vList4"/>
    <dgm:cxn modelId="{C7CD21B2-9D20-4D06-B34E-AE0809C1C294}" type="presParOf" srcId="{382580C1-1561-4CB0-A9A7-68C0C856BE85}" destId="{46FC79F3-DE2C-4DF5-ADC1-AC1FDD9B20A0}" srcOrd="0" destOrd="0" presId="urn:microsoft.com/office/officeart/2005/8/layout/vList4"/>
    <dgm:cxn modelId="{E2933514-10F0-4144-8361-F93BED393C03}" type="presParOf" srcId="{382580C1-1561-4CB0-A9A7-68C0C856BE85}" destId="{B576DA38-919A-4202-87C3-670DC5F5D7FD}" srcOrd="1" destOrd="0" presId="urn:microsoft.com/office/officeart/2005/8/layout/vList4"/>
    <dgm:cxn modelId="{8717D2AF-3A98-4FA2-B162-86C565BEA4FB}" type="presParOf" srcId="{382580C1-1561-4CB0-A9A7-68C0C856BE85}" destId="{4C04D4CD-C27F-484D-849E-2C4209DB94E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69347-580F-446B-BBD1-36B72EFF73B0}">
      <dsp:nvSpPr>
        <dsp:cNvPr id="0" name=""/>
        <dsp:cNvSpPr/>
      </dsp:nvSpPr>
      <dsp:spPr>
        <a:xfrm>
          <a:off x="0" y="0"/>
          <a:ext cx="8911061" cy="36981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chemeClr val="bg1"/>
              </a:solidFill>
            </a:rPr>
            <a:t>Art. 15 Derecho de acceso del interesado.</a:t>
          </a:r>
        </a:p>
      </dsp:txBody>
      <dsp:txXfrm>
        <a:off x="1819193" y="0"/>
        <a:ext cx="7091867" cy="369812"/>
      </dsp:txXfrm>
    </dsp:sp>
    <dsp:sp modelId="{3CB4676E-8EDB-4DAB-911D-E0794393D51E}">
      <dsp:nvSpPr>
        <dsp:cNvPr id="0" name=""/>
        <dsp:cNvSpPr/>
      </dsp:nvSpPr>
      <dsp:spPr>
        <a:xfrm>
          <a:off x="700293" y="36981"/>
          <a:ext cx="455586" cy="2958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7000" b="-137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4EFE9-6BAF-4101-9CFD-E2630330986C}">
      <dsp:nvSpPr>
        <dsp:cNvPr id="0" name=""/>
        <dsp:cNvSpPr/>
      </dsp:nvSpPr>
      <dsp:spPr>
        <a:xfrm>
          <a:off x="0" y="406793"/>
          <a:ext cx="8911061" cy="36981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chemeClr val="bg1"/>
              </a:solidFill>
            </a:rPr>
            <a:t>Art. 16 Derecho de rectificación.</a:t>
          </a:r>
        </a:p>
      </dsp:txBody>
      <dsp:txXfrm>
        <a:off x="1819193" y="406793"/>
        <a:ext cx="7091867" cy="369812"/>
      </dsp:txXfrm>
    </dsp:sp>
    <dsp:sp modelId="{8FF3C6A5-9B60-4BA9-B79C-5C0B37338C5C}">
      <dsp:nvSpPr>
        <dsp:cNvPr id="0" name=""/>
        <dsp:cNvSpPr/>
      </dsp:nvSpPr>
      <dsp:spPr>
        <a:xfrm>
          <a:off x="700293" y="443774"/>
          <a:ext cx="455586" cy="2958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7000" b="-137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12914-F025-47FD-98E5-EF62653C8108}">
      <dsp:nvSpPr>
        <dsp:cNvPr id="0" name=""/>
        <dsp:cNvSpPr/>
      </dsp:nvSpPr>
      <dsp:spPr>
        <a:xfrm>
          <a:off x="0" y="813587"/>
          <a:ext cx="8911061" cy="36981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chemeClr val="bg1"/>
              </a:solidFill>
            </a:rPr>
            <a:t>Art. 17 Derecho de supresión («el derecho al olvido»).</a:t>
          </a:r>
        </a:p>
      </dsp:txBody>
      <dsp:txXfrm>
        <a:off x="1819193" y="813587"/>
        <a:ext cx="7091867" cy="369812"/>
      </dsp:txXfrm>
    </dsp:sp>
    <dsp:sp modelId="{F8C648EF-5E2C-4E8F-9DB1-9DFDF3F01271}">
      <dsp:nvSpPr>
        <dsp:cNvPr id="0" name=""/>
        <dsp:cNvSpPr/>
      </dsp:nvSpPr>
      <dsp:spPr>
        <a:xfrm>
          <a:off x="700293" y="850568"/>
          <a:ext cx="455586" cy="2958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7000" b="-137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FB31E-2291-4AAC-A043-D235B18DFA2F}">
      <dsp:nvSpPr>
        <dsp:cNvPr id="0" name=""/>
        <dsp:cNvSpPr/>
      </dsp:nvSpPr>
      <dsp:spPr>
        <a:xfrm>
          <a:off x="0" y="1220380"/>
          <a:ext cx="8911061" cy="36981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chemeClr val="bg1"/>
              </a:solidFill>
            </a:rPr>
            <a:t>Art.18 Derecho a la limitación del tratamiento.</a:t>
          </a:r>
        </a:p>
      </dsp:txBody>
      <dsp:txXfrm>
        <a:off x="1819193" y="1220380"/>
        <a:ext cx="7091867" cy="369812"/>
      </dsp:txXfrm>
    </dsp:sp>
    <dsp:sp modelId="{456884F0-36AD-44DC-AA0B-5AC82A103E31}">
      <dsp:nvSpPr>
        <dsp:cNvPr id="0" name=""/>
        <dsp:cNvSpPr/>
      </dsp:nvSpPr>
      <dsp:spPr>
        <a:xfrm>
          <a:off x="668864" y="1257361"/>
          <a:ext cx="518445" cy="2958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7000" b="-137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38D7B-0D5C-486F-AE2D-F83BA2A475F7}">
      <dsp:nvSpPr>
        <dsp:cNvPr id="0" name=""/>
        <dsp:cNvSpPr/>
      </dsp:nvSpPr>
      <dsp:spPr>
        <a:xfrm>
          <a:off x="0" y="1627174"/>
          <a:ext cx="8911061" cy="36981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chemeClr val="bg1"/>
              </a:solidFill>
            </a:rPr>
            <a:t>Art. 19 Obligación de notificación relativa a la rectificación o supresión de datos personales o la limitación del tratamiento.</a:t>
          </a:r>
        </a:p>
      </dsp:txBody>
      <dsp:txXfrm>
        <a:off x="1819193" y="1627174"/>
        <a:ext cx="7091867" cy="369812"/>
      </dsp:txXfrm>
    </dsp:sp>
    <dsp:sp modelId="{D0707766-61BD-4AA8-99E2-5DB49C15340A}">
      <dsp:nvSpPr>
        <dsp:cNvPr id="0" name=""/>
        <dsp:cNvSpPr/>
      </dsp:nvSpPr>
      <dsp:spPr>
        <a:xfrm>
          <a:off x="621707" y="1664155"/>
          <a:ext cx="612760" cy="2958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7000" b="-137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B998A-B681-44A4-A938-C80A0D246BAD}">
      <dsp:nvSpPr>
        <dsp:cNvPr id="0" name=""/>
        <dsp:cNvSpPr/>
      </dsp:nvSpPr>
      <dsp:spPr>
        <a:xfrm>
          <a:off x="0" y="2033967"/>
          <a:ext cx="8911061" cy="36981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chemeClr val="bg1"/>
              </a:solidFill>
            </a:rPr>
            <a:t>Art. 20 Derecho a la portabilidad de los datos.</a:t>
          </a:r>
        </a:p>
      </dsp:txBody>
      <dsp:txXfrm>
        <a:off x="1819193" y="2033967"/>
        <a:ext cx="7091867" cy="369812"/>
      </dsp:txXfrm>
    </dsp:sp>
    <dsp:sp modelId="{9FD5738F-5FAC-4892-864A-5BB3C76958C5}">
      <dsp:nvSpPr>
        <dsp:cNvPr id="0" name=""/>
        <dsp:cNvSpPr/>
      </dsp:nvSpPr>
      <dsp:spPr>
        <a:xfrm>
          <a:off x="637426" y="2070948"/>
          <a:ext cx="581321" cy="2958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7000" b="-137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5C7DA-815D-4284-9924-B68AEA4206FD}">
      <dsp:nvSpPr>
        <dsp:cNvPr id="0" name=""/>
        <dsp:cNvSpPr/>
      </dsp:nvSpPr>
      <dsp:spPr>
        <a:xfrm>
          <a:off x="0" y="2440761"/>
          <a:ext cx="8911061" cy="36981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chemeClr val="bg1"/>
              </a:solidFill>
            </a:rPr>
            <a:t>Art. 21 Derecho de oposición.</a:t>
          </a:r>
        </a:p>
      </dsp:txBody>
      <dsp:txXfrm>
        <a:off x="1819193" y="2440761"/>
        <a:ext cx="7091867" cy="369812"/>
      </dsp:txXfrm>
    </dsp:sp>
    <dsp:sp modelId="{7266A497-4DB0-4A02-A77D-213FDDCE028C}">
      <dsp:nvSpPr>
        <dsp:cNvPr id="0" name=""/>
        <dsp:cNvSpPr/>
      </dsp:nvSpPr>
      <dsp:spPr>
        <a:xfrm>
          <a:off x="653145" y="2477742"/>
          <a:ext cx="549883" cy="2958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7000" b="-137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C79F3-DE2C-4DF5-ADC1-AC1FDD9B20A0}">
      <dsp:nvSpPr>
        <dsp:cNvPr id="0" name=""/>
        <dsp:cNvSpPr/>
      </dsp:nvSpPr>
      <dsp:spPr>
        <a:xfrm>
          <a:off x="0" y="2847554"/>
          <a:ext cx="8911061" cy="36981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chemeClr val="bg1"/>
              </a:solidFill>
            </a:rPr>
            <a:t>Art. 22 Derecho a no ser sometido a decisiones individuales automatizadas, incluida la elaboración de perfiles.</a:t>
          </a:r>
        </a:p>
      </dsp:txBody>
      <dsp:txXfrm>
        <a:off x="1819193" y="2847554"/>
        <a:ext cx="7091867" cy="369812"/>
      </dsp:txXfrm>
    </dsp:sp>
    <dsp:sp modelId="{B576DA38-919A-4202-87C3-670DC5F5D7FD}">
      <dsp:nvSpPr>
        <dsp:cNvPr id="0" name=""/>
        <dsp:cNvSpPr/>
      </dsp:nvSpPr>
      <dsp:spPr>
        <a:xfrm>
          <a:off x="684583" y="2884536"/>
          <a:ext cx="487007" cy="2958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7000" b="-137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20D493-31AA-43AC-AF89-30A3CF93F3FA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46AF99-8CE0-4C46-9EFB-7295F2033FC5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07898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D493-31AA-43AC-AF89-30A3CF93F3FA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AF99-8CE0-4C46-9EFB-7295F2033F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2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D493-31AA-43AC-AF89-30A3CF93F3FA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AF99-8CE0-4C46-9EFB-7295F2033F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19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D493-31AA-43AC-AF89-30A3CF93F3FA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AF99-8CE0-4C46-9EFB-7295F2033F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20D493-31AA-43AC-AF89-30A3CF93F3FA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46AF99-8CE0-4C46-9EFB-7295F2033FC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77341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D493-31AA-43AC-AF89-30A3CF93F3FA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AF99-8CE0-4C46-9EFB-7295F2033F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64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D493-31AA-43AC-AF89-30A3CF93F3FA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AF99-8CE0-4C46-9EFB-7295F2033F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D493-31AA-43AC-AF89-30A3CF93F3FA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AF99-8CE0-4C46-9EFB-7295F2033F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62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D493-31AA-43AC-AF89-30A3CF93F3FA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AF99-8CE0-4C46-9EFB-7295F2033F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55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20D493-31AA-43AC-AF89-30A3CF93F3FA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46AF99-8CE0-4C46-9EFB-7295F2033FC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438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20D493-31AA-43AC-AF89-30A3CF93F3FA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46AF99-8CE0-4C46-9EFB-7295F2033FC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928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120D493-31AA-43AC-AF89-30A3CF93F3FA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146AF99-8CE0-4C46-9EFB-7295F2033FC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45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vectors/engineer-caricature-cartoon-worker-23810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hrconnect.cl/desarrollo/los-primeros-dias-jefe-primerizo-ayudarlos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ngimg.com/png/64949-emoticon-scale-color-fitzpatrick-smiley-human-skin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hyperlink" Target="https://gvaoberta.gva.es/es/registre-activitats-de-tracta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vectors/engineer-caricature-cartoon-worker-23810/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hyperlink" Target="https://www.hrconnect.cl/desarrollo/los-primeros-dias-jefe-primerizo-ayudarlos/" TargetMode="External"/><Relationship Id="rId9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connect.cl/desarrollo/los-primeros-dias-jefe-primerizo-ayudarlos/" TargetMode="External"/><Relationship Id="rId7" Type="http://schemas.openxmlformats.org/officeDocument/2006/relationships/hyperlink" Target="https://pixabay.com/vectors/engineer-caricature-cartoon-worker-23810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pxhere.com/es/photo/696425" TargetMode="Externa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www.hrconnect.cl/desarrollo/los-primeros-dias-jefe-primerizo-ayudarlos/" TargetMode="External"/><Relationship Id="rId7" Type="http://schemas.openxmlformats.org/officeDocument/2006/relationships/hyperlink" Target="https://fuentesdegranada.blogspot.com/2010/05/fuente-del-tomate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s://pxhere.com/es/photo/696425" TargetMode="External"/><Relationship Id="rId10" Type="http://schemas.openxmlformats.org/officeDocument/2006/relationships/hyperlink" Target="https://pixabay.com/vectors/engineer-caricature-cartoon-worker-23810/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www.gva.es/proc1997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vectors/engineer-caricature-cartoon-worker-23810/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lostpedia.fandom.com/es/index.php?title=Archivo:Cuidado.png&amp;limit=20&amp;showall=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graphicdesign.stackexchange.com/questions/19376/what-would-be-a-good-alternative-visual-way-of-representing-the-push-and-pull-si" TargetMode="External"/><Relationship Id="rId4" Type="http://schemas.openxmlformats.org/officeDocument/2006/relationships/image" Target="../media/image27.png"/><Relationship Id="rId9" Type="http://schemas.openxmlformats.org/officeDocument/2006/relationships/hyperlink" Target="https://creativecommons.org/licenses/by-nc-nd/3.0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vgsilh.com/es/009688/image/40319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maxpixel.net/Error-Missing-Letter-X-Absent-Red-False-Cross-2061131" TargetMode="Externa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pixabay.com/es/bloqueo-candado-verde-bloqueado-33495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gartic.com.br/Ennard_games400/desenho-jogo/desaparecer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xabay.com/es/cerca-de-piquete-brown-madera-308976/" TargetMode="Externa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licdomainpictures.net/view-image.php?image=34036" TargetMode="Externa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es/image/147757.html" TargetMode="Externa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hrconnect.cl/desarrollo/los-primeros-dias-jefe-primerizo-ayudarlo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s://pixabay.com/es/illustrations/pregunta-signo-de-interrogaci%C3%B3n-1015308/" TargetMode="Externa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vectors/engineer-caricature-cartoon-worker-2381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hrconnect.cl/desarrollo/los-primeros-dias-jefe-primerizo-ayudarlos/" TargetMode="Externa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vectors/engineer-caricature-cartoon-worker-2381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hrconnect.cl/desarrollo/los-primeros-dias-jefe-primerizo-ayudarlos/" TargetMode="Externa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vectors/engineer-caricature-cartoon-worker-2381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hrconnect.cl/desarrollo/los-primeros-dias-jefe-primerizo-ayudarlos/" TargetMode="Externa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pdsectorpublico@gva.es" TargetMode="External"/><Relationship Id="rId7" Type="http://schemas.openxmlformats.org/officeDocument/2006/relationships/image" Target="../media/image2.png"/><Relationship Id="rId2" Type="http://schemas.openxmlformats.org/officeDocument/2006/relationships/hyperlink" Target="mailto:dpdgeneralitat@gva.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participacio.gva.es/es/web/delegacion-de-proteccion-de-datos-gva" TargetMode="External"/><Relationship Id="rId4" Type="http://schemas.openxmlformats.org/officeDocument/2006/relationships/hyperlink" Target="https://funciona.gva.es/es/web/proteccio-de-dades-personal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aquin.canyada@dival.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hrconnect.cl/desarrollo/los-primeros-dias-jefe-primerizo-ayudarlos/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vectors/engineer-caricature-cartoon-worker-23810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\\generalitat.gva.es\datos\20370\COMUN\FUNCIONA\PUBLICADO%20FUNCIONA\CASTELLANO\3.%20GU&#205;AS%20RECOMENDACIONES%20DE%20LA%20DPD\7_Recomendaciones%20contratos%20menor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opera-man-woman-singing-playing-156823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freesvg.org/simple-wedding-ring-vector-drawi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itopencourseware/3971218827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go dival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97280" y="728789"/>
            <a:ext cx="1005840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br>
              <a:rPr lang="es-ES" sz="3600" spc="-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s-ES" sz="3600" spc="-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s-ES" sz="3600" spc="-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3600" spc="-1" dirty="0">
                <a:solidFill>
                  <a:srgbClr val="FF0000"/>
                </a:solidFill>
              </a:rPr>
              <a:t>OBLIGACIONES DE LOS RESPONSABLES Y ENCARGADOS de los tratamientos de datos de carácter personal.</a:t>
            </a:r>
            <a:br>
              <a:rPr lang="ca-ES-valencia" sz="4000" b="0" strike="noStrike" spc="-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br>
              <a:rPr lang="es-ES" sz="3600" dirty="0"/>
            </a:br>
            <a:br>
              <a:rPr lang="es-ES" sz="3600" dirty="0"/>
            </a:b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7759" y="4294949"/>
            <a:ext cx="9144000" cy="913155"/>
          </a:xfrm>
        </p:spPr>
        <p:txBody>
          <a:bodyPr>
            <a:normAutofit/>
          </a:bodyPr>
          <a:lstStyle/>
          <a:p>
            <a:r>
              <a:rPr lang="es-ES" sz="1400" dirty="0"/>
              <a:t>Emma Sarrión Navarro</a:t>
            </a:r>
          </a:p>
          <a:p>
            <a:r>
              <a:rPr lang="es-ES" sz="1400" dirty="0"/>
              <a:t>Subdelegada de Protección de Datos de la Generalitat Valenciana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561" y="5051759"/>
            <a:ext cx="3154036" cy="19138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50" y="6106842"/>
            <a:ext cx="1452470" cy="7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9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7B78F-B4A1-4500-9833-E0C40C01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1664"/>
          </a:xfrm>
        </p:spPr>
        <p:txBody>
          <a:bodyPr>
            <a:normAutofit fontScale="90000"/>
          </a:bodyPr>
          <a:lstStyle/>
          <a:p>
            <a:r>
              <a:rPr lang="es-E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ANÁLISIS DE RIESGOS Y PUESTA EN MARCHA DE MEDIDAS TÉCNICAS Y ORGANIZATIVAS</a:t>
            </a: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7C600A-30F5-45B9-BE48-A415BF38A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1627464"/>
            <a:ext cx="10553700" cy="5067300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3835400" algn="l"/>
              </a:tabLst>
            </a:pP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iesgo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 la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posibilidad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que se materialice una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amenaza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sus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consecuencias negativas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5532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835400" algn="l"/>
              </a:tabLst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lang="es-E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RIESGO = PROBABILIDAD x IMPACTO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del riesgo: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Conjunto de acciones ordenadas y sistematizadas            controlar las posibles consecuencias que una actividad puede tener sobre un conjunto de bienes/elementos que han de ser protegidos (derechos y libertades de los interesados).</a:t>
            </a:r>
          </a:p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Es una obligación del                       	24.1 del RGPD. El              tiene la obligación de asistirle (28 del RGPD), para ello, hará una gestión del riesgo dentro de los límites del encargo.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3503567-7E75-4ED9-AE58-71CED57EDF03}"/>
              </a:ext>
            </a:extLst>
          </p:cNvPr>
          <p:cNvSpPr/>
          <p:nvPr/>
        </p:nvSpPr>
        <p:spPr>
          <a:xfrm>
            <a:off x="3186680" y="2014756"/>
            <a:ext cx="3649211" cy="453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5502C4-A1A1-4DB5-BAC9-1BEDE96EC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87" t="14737" r="37499" b="13148"/>
          <a:stretch/>
        </p:blipFill>
        <p:spPr bwMode="auto">
          <a:xfrm>
            <a:off x="1866332" y="4145181"/>
            <a:ext cx="1953761" cy="2614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0B5837B2-57DF-45EF-88BD-13CF54C1CA94}"/>
              </a:ext>
            </a:extLst>
          </p:cNvPr>
          <p:cNvSpPr/>
          <p:nvPr/>
        </p:nvSpPr>
        <p:spPr>
          <a:xfrm>
            <a:off x="8210549" y="2683954"/>
            <a:ext cx="495301" cy="123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C097CD8-1545-4A25-B2D3-945622A2AC78}"/>
              </a:ext>
            </a:extLst>
          </p:cNvPr>
          <p:cNvSpPr/>
          <p:nvPr/>
        </p:nvSpPr>
        <p:spPr>
          <a:xfrm>
            <a:off x="1666874" y="2838451"/>
            <a:ext cx="1519805" cy="3408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1EDEAAB-86F2-4886-B1F9-237A25808AEE}"/>
              </a:ext>
            </a:extLst>
          </p:cNvPr>
          <p:cNvCxnSpPr>
            <a:cxnSpLocks/>
            <a:stCxn id="7" idx="6"/>
          </p:cNvCxnSpPr>
          <p:nvPr/>
        </p:nvCxnSpPr>
        <p:spPr>
          <a:xfrm flipV="1">
            <a:off x="3186679" y="2349254"/>
            <a:ext cx="2880745" cy="65959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2E22129F-82A5-4FA0-BC67-BB89F4DC183F}"/>
              </a:ext>
            </a:extLst>
          </p:cNvPr>
          <p:cNvSpPr/>
          <p:nvPr/>
        </p:nvSpPr>
        <p:spPr>
          <a:xfrm>
            <a:off x="9925050" y="2577344"/>
            <a:ext cx="885825" cy="3370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5727BB2-C96D-415A-BEF7-F40FECFC1177}"/>
              </a:ext>
            </a:extLst>
          </p:cNvPr>
          <p:cNvCxnSpPr>
            <a:cxnSpLocks/>
          </p:cNvCxnSpPr>
          <p:nvPr/>
        </p:nvCxnSpPr>
        <p:spPr>
          <a:xfrm flipH="1" flipV="1">
            <a:off x="4608456" y="2372330"/>
            <a:ext cx="5320963" cy="35359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2E0AB841-0C81-4251-B6A2-A07A4A37BA4D}"/>
              </a:ext>
            </a:extLst>
          </p:cNvPr>
          <p:cNvSpPr txBox="1">
            <a:spLocks/>
          </p:cNvSpPr>
          <p:nvPr/>
        </p:nvSpPr>
        <p:spPr>
          <a:xfrm>
            <a:off x="4400550" y="4050221"/>
            <a:ext cx="9582150" cy="419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3835400" algn="l"/>
              </a:tabLst>
            </a:pP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CDA6A7B9-2428-4B10-9408-8235E975BDA0}"/>
              </a:ext>
            </a:extLst>
          </p:cNvPr>
          <p:cNvSpPr txBox="1">
            <a:spLocks/>
          </p:cNvSpPr>
          <p:nvPr/>
        </p:nvSpPr>
        <p:spPr>
          <a:xfrm>
            <a:off x="4295776" y="4307036"/>
            <a:ext cx="7597852" cy="2444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835400" algn="l"/>
              </a:tabLst>
            </a:pP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0)  DETERMINACIÓN DE LAS FINALIDADES Y DESCRIPCIÓN DEL TRATAMIENTO.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835400" algn="l"/>
              </a:tabLst>
            </a:pP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IDENTIFICAR LAS AMENAZAS (FACTORES DE RIESGO). Pueden tener su origen en la finalidad del tratamiento, las operaciones o la tecnología empleada.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835400" algn="l"/>
              </a:tabLst>
            </a:pPr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2) EVALUACIÓN DE RIESGOS: Analizar para cada riesgo su impacto y probabilidad y evaluar el nivel global del riesgo del tratamiento para los derechos y libertades.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835400" algn="l"/>
              </a:tabLst>
            </a:pPr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3) TRATAR LOS RIESGOS             Medidas técnicas y organizativas (aplicación del ENS </a:t>
            </a:r>
            <a:r>
              <a:rPr lang="es-E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d.a</a:t>
            </a:r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. 1ª L.O)          POLÍTICAS DE PROTECCIÓN DE DATOS.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agen 18" descr="Persona con taza en la mano&#10;&#10;Descripción generada automáticamente con confianza media">
            <a:extLst>
              <a:ext uri="{FF2B5EF4-FFF2-40B4-BE49-F238E27FC236}">
                <a16:creationId xmlns:a16="http://schemas.microsoft.com/office/drawing/2014/main" id="{917D6527-8B6D-4302-B115-52410AA68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62425" y="3387739"/>
            <a:ext cx="678469" cy="417253"/>
          </a:xfrm>
          <a:prstGeom prst="rect">
            <a:avLst/>
          </a:prstGeom>
        </p:spPr>
      </p:pic>
      <p:pic>
        <p:nvPicPr>
          <p:cNvPr id="20" name="Imagen 19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414CAF46-48BA-4E7B-A353-C2F7C91C12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6835891" y="3387739"/>
            <a:ext cx="374534" cy="496619"/>
          </a:xfrm>
          <a:prstGeom prst="rect">
            <a:avLst/>
          </a:prstGeom>
        </p:spPr>
      </p:pic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4F0749BE-49F3-4DD7-A7A9-866FBCC6B23E}"/>
              </a:ext>
            </a:extLst>
          </p:cNvPr>
          <p:cNvSpPr/>
          <p:nvPr/>
        </p:nvSpPr>
        <p:spPr>
          <a:xfrm flipV="1">
            <a:off x="6549762" y="6141782"/>
            <a:ext cx="532174" cy="165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2C670BD0-A1CF-46BE-89CA-78AB165ED7D6}"/>
              </a:ext>
            </a:extLst>
          </p:cNvPr>
          <p:cNvSpPr/>
          <p:nvPr/>
        </p:nvSpPr>
        <p:spPr>
          <a:xfrm>
            <a:off x="5420495" y="6424302"/>
            <a:ext cx="361950" cy="47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71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5961E-2695-4E14-A816-3141EFC1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626" y="671120"/>
            <a:ext cx="9773174" cy="687898"/>
          </a:xfrm>
        </p:spPr>
        <p:txBody>
          <a:bodyPr>
            <a:normAutofit/>
          </a:bodyPr>
          <a:lstStyle/>
          <a:p>
            <a:pPr lvl="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s-E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REGISTRO DE ACTIVIDADES DE TRATAMIENTO </a:t>
            </a:r>
            <a:r>
              <a:rPr lang="es-E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(RAT)</a:t>
            </a:r>
            <a:endParaRPr lang="es-ES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6521FFD-B33C-4CB4-B3CE-597FF82D84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92572" y="1359018"/>
            <a:ext cx="9580227" cy="498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RAT es un conjunto estructurado de datos, con actividades de tratamiento agrupadas por finalidades comunes (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RAT de las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Consellerias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</a:rPr>
              <a:t>y sus OA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sz="2400" dirty="0"/>
          </a:p>
          <a:p>
            <a:pPr marL="0" indent="0">
              <a:buNone/>
            </a:pPr>
            <a:r>
              <a:rPr lang="es-ES" sz="2400" dirty="0"/>
              <a:t>   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E983442-8910-4FDE-B155-06A3C5C2CB69}"/>
              </a:ext>
            </a:extLst>
          </p:cNvPr>
          <p:cNvSpPr/>
          <p:nvPr/>
        </p:nvSpPr>
        <p:spPr>
          <a:xfrm>
            <a:off x="5047831" y="2190542"/>
            <a:ext cx="2523358" cy="1858365"/>
          </a:xfrm>
          <a:prstGeom prst="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B8DBEBB7-11D1-4749-B388-7EA1F5AC2C63}"/>
              </a:ext>
            </a:extLst>
          </p:cNvPr>
          <p:cNvGrpSpPr/>
          <p:nvPr/>
        </p:nvGrpSpPr>
        <p:grpSpPr>
          <a:xfrm>
            <a:off x="2129257" y="2040599"/>
            <a:ext cx="2523358" cy="603343"/>
            <a:chOff x="26" y="163159"/>
            <a:chExt cx="2523358" cy="603343"/>
          </a:xfrm>
          <a:scene3d>
            <a:camera prst="orthographicFront"/>
            <a:lightRig rig="flat" dir="t"/>
          </a:scene3d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71F4FE3A-03BA-4868-B130-BF51C2E81809}"/>
                </a:ext>
              </a:extLst>
            </p:cNvPr>
            <p:cNvSpPr/>
            <p:nvPr/>
          </p:nvSpPr>
          <p:spPr>
            <a:xfrm>
              <a:off x="26" y="163159"/>
              <a:ext cx="2523358" cy="60334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84F6C121-DBB7-40D8-A7D3-41CE10F5DB98}"/>
                </a:ext>
              </a:extLst>
            </p:cNvPr>
            <p:cNvSpPr txBox="1"/>
            <p:nvPr/>
          </p:nvSpPr>
          <p:spPr>
            <a:xfrm>
              <a:off x="26" y="163159"/>
              <a:ext cx="2523358" cy="6033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b="1" kern="1200" dirty="0">
                  <a:highlight>
                    <a:srgbClr val="000080"/>
                  </a:highlight>
                </a:rPr>
                <a:t>RAT RESPONSABLE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9A0EF61C-FCFB-4021-B6E9-89A7067DF67F}"/>
              </a:ext>
            </a:extLst>
          </p:cNvPr>
          <p:cNvGrpSpPr/>
          <p:nvPr/>
        </p:nvGrpSpPr>
        <p:grpSpPr>
          <a:xfrm>
            <a:off x="2129257" y="2556440"/>
            <a:ext cx="2523358" cy="2008046"/>
            <a:chOff x="26" y="457694"/>
            <a:chExt cx="2523358" cy="2008046"/>
          </a:xfrm>
          <a:scene3d>
            <a:camera prst="orthographicFront"/>
            <a:lightRig rig="flat" dir="t"/>
          </a:scene3d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15A5B7C2-08C5-443C-82F9-E10C17EABBEC}"/>
                </a:ext>
              </a:extLst>
            </p:cNvPr>
            <p:cNvSpPr/>
            <p:nvPr/>
          </p:nvSpPr>
          <p:spPr>
            <a:xfrm>
              <a:off x="26" y="607375"/>
              <a:ext cx="2523358" cy="1858365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06B92783-6A63-49D1-838C-3A067BC983B2}"/>
                </a:ext>
              </a:extLst>
            </p:cNvPr>
            <p:cNvSpPr txBox="1"/>
            <p:nvPr/>
          </p:nvSpPr>
          <p:spPr>
            <a:xfrm>
              <a:off x="26" y="457694"/>
              <a:ext cx="2523358" cy="18583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100" kern="1200" dirty="0"/>
                <a:t>Nombre completo del responsable.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100" kern="1200" dirty="0"/>
                <a:t>Datos de contacto.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100" kern="1200" dirty="0"/>
                <a:t>Fines del tratamiento.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100" kern="1200" dirty="0"/>
                <a:t>Categorías de interesados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100" dirty="0"/>
                <a:t>D</a:t>
              </a:r>
              <a:r>
                <a:rPr lang="es-ES" sz="1100" kern="1200" dirty="0"/>
                <a:t>atos personales y de destinatarios (no encargados, no </a:t>
              </a:r>
              <a:r>
                <a:rPr lang="es-ES" sz="1100" kern="1200" dirty="0" err="1"/>
                <a:t>AuP</a:t>
              </a:r>
              <a:r>
                <a:rPr lang="es-ES" sz="1100" kern="1200" dirty="0"/>
                <a:t> en sus funciones de investigación de </a:t>
              </a:r>
              <a:r>
                <a:rPr lang="es-ES" sz="1100" kern="1200" dirty="0" err="1"/>
                <a:t>ig</a:t>
              </a:r>
              <a:r>
                <a:rPr lang="es-ES" sz="1100" kern="1200" dirty="0"/>
                <a:t>) .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100" kern="1200" dirty="0"/>
                <a:t>Transferencias de datos (en su caso).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100" kern="1200" dirty="0"/>
                <a:t>Plazos previstos de conservación (si es posible).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100" kern="1200" dirty="0"/>
                <a:t>Medidas técnicas y organizativas generales (si es posible).</a:t>
              </a: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108C1D1-225D-4F7D-8D8E-B5FF1E9B6B7D}"/>
              </a:ext>
            </a:extLst>
          </p:cNvPr>
          <p:cNvGrpSpPr/>
          <p:nvPr/>
        </p:nvGrpSpPr>
        <p:grpSpPr>
          <a:xfrm>
            <a:off x="5047831" y="2167795"/>
            <a:ext cx="2523358" cy="598210"/>
            <a:chOff x="2876680" y="161212"/>
            <a:chExt cx="2523358" cy="598210"/>
          </a:xfrm>
          <a:scene3d>
            <a:camera prst="orthographicFront"/>
            <a:lightRig rig="flat" dir="t"/>
          </a:scene3d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5FE441F8-B2B0-42AE-AB9F-3039123D6BE3}"/>
                </a:ext>
              </a:extLst>
            </p:cNvPr>
            <p:cNvSpPr/>
            <p:nvPr/>
          </p:nvSpPr>
          <p:spPr>
            <a:xfrm>
              <a:off x="2876680" y="161212"/>
              <a:ext cx="2523358" cy="598210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0CA0C01D-4BD3-4D45-B8E1-418B2A634357}"/>
                </a:ext>
              </a:extLst>
            </p:cNvPr>
            <p:cNvSpPr txBox="1"/>
            <p:nvPr/>
          </p:nvSpPr>
          <p:spPr>
            <a:xfrm>
              <a:off x="2876680" y="161212"/>
              <a:ext cx="2523358" cy="5982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b="1" kern="1200" dirty="0">
                  <a:solidFill>
                    <a:schemeClr val="tx1"/>
                  </a:solidFill>
                  <a:highlight>
                    <a:srgbClr val="FF00FF"/>
                  </a:highlight>
                </a:rPr>
                <a:t>RAT ENCARGADO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ED98D6BE-CF03-4B72-B234-4458FD59BCDD}"/>
              </a:ext>
            </a:extLst>
          </p:cNvPr>
          <p:cNvGrpSpPr/>
          <p:nvPr/>
        </p:nvGrpSpPr>
        <p:grpSpPr>
          <a:xfrm>
            <a:off x="5026871" y="2785911"/>
            <a:ext cx="2523358" cy="1858365"/>
            <a:chOff x="2876655" y="603525"/>
            <a:chExt cx="2523358" cy="1858365"/>
          </a:xfrm>
          <a:scene3d>
            <a:camera prst="orthographicFront"/>
            <a:lightRig rig="flat" dir="t"/>
          </a:scene3d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92E7205-4C8E-42AB-A275-0EF76F001126}"/>
                </a:ext>
              </a:extLst>
            </p:cNvPr>
            <p:cNvSpPr/>
            <p:nvPr/>
          </p:nvSpPr>
          <p:spPr>
            <a:xfrm>
              <a:off x="2876655" y="603525"/>
              <a:ext cx="2523358" cy="1858365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ECB4985A-3284-40FE-AC1C-2DBE6408FB45}"/>
                </a:ext>
              </a:extLst>
            </p:cNvPr>
            <p:cNvSpPr txBox="1"/>
            <p:nvPr/>
          </p:nvSpPr>
          <p:spPr>
            <a:xfrm>
              <a:off x="2876655" y="603525"/>
              <a:ext cx="2523358" cy="18583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100" kern="1200"/>
                <a:t>Nombre completo del encargado.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100" kern="1200"/>
                <a:t>Datos de contactos.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100" kern="1200"/>
                <a:t>Categorías de tratamientos encargados.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100" kern="1200"/>
                <a:t>Transferencias de datos (en su caso).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100" kern="1200"/>
                <a:t>Medidas técnicas y organizativas generales (si es posible).</a:t>
              </a:r>
            </a:p>
          </p:txBody>
        </p:sp>
      </p:grpSp>
      <p:pic>
        <p:nvPicPr>
          <p:cNvPr id="34" name="Imagen 33" descr="Persona con taza en la mano&#10;&#10;Descripción generada automáticamente con confianza media">
            <a:extLst>
              <a:ext uri="{FF2B5EF4-FFF2-40B4-BE49-F238E27FC236}">
                <a16:creationId xmlns:a16="http://schemas.microsoft.com/office/drawing/2014/main" id="{D775BE1B-A52F-462B-8FFD-A7546254C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0939" y="4792989"/>
            <a:ext cx="1493987" cy="918790"/>
          </a:xfrm>
          <a:prstGeom prst="rect">
            <a:avLst/>
          </a:prstGeom>
        </p:spPr>
      </p:pic>
      <p:pic>
        <p:nvPicPr>
          <p:cNvPr id="36" name="Imagen 35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B15CDC74-8D62-43F2-8CD1-1B92304F91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8879799" y="2016199"/>
            <a:ext cx="1140998" cy="1512925"/>
          </a:xfrm>
          <a:prstGeom prst="rect">
            <a:avLst/>
          </a:prstGeom>
        </p:spPr>
      </p:pic>
      <p:pic>
        <p:nvPicPr>
          <p:cNvPr id="37" name="Imagen 36" descr="Icono&#10;&#10;Descripción generada automáticamente">
            <a:extLst>
              <a:ext uri="{FF2B5EF4-FFF2-40B4-BE49-F238E27FC236}">
                <a16:creationId xmlns:a16="http://schemas.microsoft.com/office/drawing/2014/main" id="{CCCC006C-C626-4714-B101-9E39A8AF1E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311412">
            <a:off x="3035044" y="4267105"/>
            <a:ext cx="1493987" cy="1493987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7F8251C2-4A26-4DA1-ACFC-9A5EAEEB033F}"/>
              </a:ext>
            </a:extLst>
          </p:cNvPr>
          <p:cNvSpPr txBox="1"/>
          <p:nvPr/>
        </p:nvSpPr>
        <p:spPr>
          <a:xfrm>
            <a:off x="912725" y="5947925"/>
            <a:ext cx="135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hlinkClick r:id="rId8" tooltip="https://www.freepngimg.com/png/64949-emoticon-scale-color-fitzpatrick-smiley-human-skin"/>
              </a:rPr>
              <a:t>Esta foto</a:t>
            </a:r>
            <a:r>
              <a:rPr lang="es-ES" sz="800" dirty="0"/>
              <a:t> de Autor desconocido está bajo licencia </a:t>
            </a:r>
            <a:r>
              <a:rPr lang="es-ES" sz="800" dirty="0">
                <a:hlinkClick r:id="rId9" tooltip="https://creativecommons.org/licenses/by-nc/3.0/"/>
              </a:rPr>
              <a:t>CC BY-NC</a:t>
            </a:r>
            <a:endParaRPr lang="es-ES" sz="800" dirty="0"/>
          </a:p>
        </p:txBody>
      </p:sp>
      <p:pic>
        <p:nvPicPr>
          <p:cNvPr id="39" name="Imagen 38" descr="Icono&#10;&#10;Descripción generada automáticamente">
            <a:extLst>
              <a:ext uri="{FF2B5EF4-FFF2-40B4-BE49-F238E27FC236}">
                <a16:creationId xmlns:a16="http://schemas.microsoft.com/office/drawing/2014/main" id="{A4D0E1AB-B35A-42C1-9DEC-228CC3F160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8983671">
            <a:off x="7366227" y="4016186"/>
            <a:ext cx="1252494" cy="1252494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24474E1D-7D9C-476D-A396-8E780B69D635}"/>
              </a:ext>
            </a:extLst>
          </p:cNvPr>
          <p:cNvSpPr/>
          <p:nvPr/>
        </p:nvSpPr>
        <p:spPr>
          <a:xfrm>
            <a:off x="4496499" y="4974672"/>
            <a:ext cx="1350628" cy="3355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C401A3A-1ED8-4AB1-B2D1-0EF0E3743A51}"/>
              </a:ext>
            </a:extLst>
          </p:cNvPr>
          <p:cNvSpPr/>
          <p:nvPr/>
        </p:nvSpPr>
        <p:spPr>
          <a:xfrm>
            <a:off x="3810000" y="5508770"/>
            <a:ext cx="2037127" cy="497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093B28A1-D2D2-4151-A68A-2FB57887863B}"/>
              </a:ext>
            </a:extLst>
          </p:cNvPr>
          <p:cNvSpPr/>
          <p:nvPr/>
        </p:nvSpPr>
        <p:spPr>
          <a:xfrm>
            <a:off x="4102608" y="6153821"/>
            <a:ext cx="1774382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72EDEA65-B11C-45D6-9D68-E42C82A3DE8D}"/>
              </a:ext>
            </a:extLst>
          </p:cNvPr>
          <p:cNvSpPr/>
          <p:nvPr/>
        </p:nvSpPr>
        <p:spPr>
          <a:xfrm>
            <a:off x="6096000" y="4974672"/>
            <a:ext cx="1350628" cy="3355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40D7971-37D8-4549-B8CD-EF8726D74B0E}"/>
              </a:ext>
            </a:extLst>
          </p:cNvPr>
          <p:cNvSpPr/>
          <p:nvPr/>
        </p:nvSpPr>
        <p:spPr>
          <a:xfrm>
            <a:off x="6096000" y="5507371"/>
            <a:ext cx="1350628" cy="3355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8D0B4982-B7F1-4E17-BC76-DC2D7D56D649}"/>
              </a:ext>
            </a:extLst>
          </p:cNvPr>
          <p:cNvSpPr/>
          <p:nvPr/>
        </p:nvSpPr>
        <p:spPr>
          <a:xfrm>
            <a:off x="6096000" y="6040070"/>
            <a:ext cx="2324100" cy="534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Marcador de contenido 2">
            <a:extLst>
              <a:ext uri="{FF2B5EF4-FFF2-40B4-BE49-F238E27FC236}">
                <a16:creationId xmlns:a16="http://schemas.microsoft.com/office/drawing/2014/main" id="{90C92B35-583B-499B-9785-C31C3AB79BC3}"/>
              </a:ext>
            </a:extLst>
          </p:cNvPr>
          <p:cNvSpPr txBox="1">
            <a:spLocks/>
          </p:cNvSpPr>
          <p:nvPr/>
        </p:nvSpPr>
        <p:spPr>
          <a:xfrm>
            <a:off x="4496498" y="5054462"/>
            <a:ext cx="1350629" cy="255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/>
              <a:t>         Escrito</a:t>
            </a:r>
          </a:p>
          <a:p>
            <a:endParaRPr lang="es-ES" b="1" dirty="0"/>
          </a:p>
          <a:p>
            <a:endParaRPr lang="es-ES" b="1" dirty="0"/>
          </a:p>
          <a:p>
            <a:endParaRPr lang="es-ES" sz="2400" dirty="0"/>
          </a:p>
          <a:p>
            <a:endParaRPr lang="es-ES" sz="2400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s-ES" sz="2400" dirty="0"/>
          </a:p>
        </p:txBody>
      </p:sp>
      <p:sp>
        <p:nvSpPr>
          <p:cNvPr id="48" name="Marcador de contenido 2">
            <a:extLst>
              <a:ext uri="{FF2B5EF4-FFF2-40B4-BE49-F238E27FC236}">
                <a16:creationId xmlns:a16="http://schemas.microsoft.com/office/drawing/2014/main" id="{011C8829-2B8A-400A-8D20-9D82C304EF96}"/>
              </a:ext>
            </a:extLst>
          </p:cNvPr>
          <p:cNvSpPr txBox="1">
            <a:spLocks/>
          </p:cNvSpPr>
          <p:nvPr/>
        </p:nvSpPr>
        <p:spPr>
          <a:xfrm>
            <a:off x="4102607" y="5507369"/>
            <a:ext cx="1640969" cy="623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b="1" dirty="0"/>
              <a:t>A disposición de la autoridad de control</a:t>
            </a:r>
          </a:p>
          <a:p>
            <a:endParaRPr lang="es-ES" b="1" dirty="0"/>
          </a:p>
          <a:p>
            <a:endParaRPr lang="es-ES" b="1" dirty="0"/>
          </a:p>
          <a:p>
            <a:endParaRPr lang="es-ES" sz="2400" dirty="0"/>
          </a:p>
          <a:p>
            <a:endParaRPr lang="es-ES" sz="2400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s-ES" sz="2400" dirty="0"/>
          </a:p>
        </p:txBody>
      </p:sp>
      <p:sp>
        <p:nvSpPr>
          <p:cNvPr id="49" name="Marcador de contenido 2">
            <a:extLst>
              <a:ext uri="{FF2B5EF4-FFF2-40B4-BE49-F238E27FC236}">
                <a16:creationId xmlns:a16="http://schemas.microsoft.com/office/drawing/2014/main" id="{4762D760-5E0A-4D79-93AC-237F8FEEF653}"/>
              </a:ext>
            </a:extLst>
          </p:cNvPr>
          <p:cNvSpPr txBox="1">
            <a:spLocks/>
          </p:cNvSpPr>
          <p:nvPr/>
        </p:nvSpPr>
        <p:spPr>
          <a:xfrm>
            <a:off x="4468827" y="6232146"/>
            <a:ext cx="1274749" cy="234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/>
              <a:t> </a:t>
            </a:r>
            <a:r>
              <a:rPr lang="es-ES" sz="4800" b="1" dirty="0"/>
              <a:t>Obligatorio (AAPP)</a:t>
            </a:r>
          </a:p>
          <a:p>
            <a:endParaRPr lang="es-ES" sz="4800" b="1" dirty="0"/>
          </a:p>
          <a:p>
            <a:endParaRPr lang="es-ES" b="1" dirty="0"/>
          </a:p>
          <a:p>
            <a:endParaRPr lang="es-ES" sz="2400" dirty="0"/>
          </a:p>
          <a:p>
            <a:endParaRPr lang="es-ES" sz="2400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s-ES" sz="2400" dirty="0"/>
          </a:p>
        </p:txBody>
      </p:sp>
      <p:sp>
        <p:nvSpPr>
          <p:cNvPr id="50" name="Marcador de contenido 2">
            <a:extLst>
              <a:ext uri="{FF2B5EF4-FFF2-40B4-BE49-F238E27FC236}">
                <a16:creationId xmlns:a16="http://schemas.microsoft.com/office/drawing/2014/main" id="{6DE541CF-E1AC-4DA5-A69B-C6B1838DA0BF}"/>
              </a:ext>
            </a:extLst>
          </p:cNvPr>
          <p:cNvSpPr txBox="1">
            <a:spLocks/>
          </p:cNvSpPr>
          <p:nvPr/>
        </p:nvSpPr>
        <p:spPr>
          <a:xfrm>
            <a:off x="6040073" y="5054462"/>
            <a:ext cx="1350629" cy="255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/>
              <a:t>         Público (AAPP)</a:t>
            </a:r>
          </a:p>
          <a:p>
            <a:endParaRPr lang="es-ES" b="1" dirty="0"/>
          </a:p>
          <a:p>
            <a:endParaRPr lang="es-ES" b="1" dirty="0"/>
          </a:p>
          <a:p>
            <a:endParaRPr lang="es-ES" sz="2400" dirty="0"/>
          </a:p>
          <a:p>
            <a:endParaRPr lang="es-ES" sz="2400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s-ES" sz="2400" dirty="0"/>
          </a:p>
        </p:txBody>
      </p:sp>
      <p:sp>
        <p:nvSpPr>
          <p:cNvPr id="51" name="Marcador de contenido 2">
            <a:extLst>
              <a:ext uri="{FF2B5EF4-FFF2-40B4-BE49-F238E27FC236}">
                <a16:creationId xmlns:a16="http://schemas.microsoft.com/office/drawing/2014/main" id="{98C0BD07-6A66-4BE7-AB27-37ECF6186FA0}"/>
              </a:ext>
            </a:extLst>
          </p:cNvPr>
          <p:cNvSpPr txBox="1">
            <a:spLocks/>
          </p:cNvSpPr>
          <p:nvPr/>
        </p:nvSpPr>
        <p:spPr>
          <a:xfrm>
            <a:off x="6048446" y="5587161"/>
            <a:ext cx="1350629" cy="255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/>
              <a:t>         Actualizado</a:t>
            </a:r>
          </a:p>
          <a:p>
            <a:endParaRPr lang="es-ES" b="1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s-ES" sz="2400" dirty="0"/>
          </a:p>
        </p:txBody>
      </p:sp>
      <p:sp>
        <p:nvSpPr>
          <p:cNvPr id="52" name="Marcador de contenido 2">
            <a:extLst>
              <a:ext uri="{FF2B5EF4-FFF2-40B4-BE49-F238E27FC236}">
                <a16:creationId xmlns:a16="http://schemas.microsoft.com/office/drawing/2014/main" id="{22C373B9-C09E-47DC-A697-C702BA1899B9}"/>
              </a:ext>
            </a:extLst>
          </p:cNvPr>
          <p:cNvSpPr txBox="1">
            <a:spLocks/>
          </p:cNvSpPr>
          <p:nvPr/>
        </p:nvSpPr>
        <p:spPr>
          <a:xfrm>
            <a:off x="6182685" y="6132526"/>
            <a:ext cx="2079409" cy="363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200" b="1" dirty="0"/>
              <a:t>Su omisión es infracción muy grave</a:t>
            </a:r>
          </a:p>
          <a:p>
            <a:endParaRPr lang="es-ES" sz="1200" b="1" dirty="0"/>
          </a:p>
          <a:p>
            <a:endParaRPr lang="es-ES" sz="1200" dirty="0"/>
          </a:p>
          <a:p>
            <a:endParaRPr lang="es-ES" sz="1200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s-ES" sz="1200" dirty="0"/>
          </a:p>
        </p:txBody>
      </p:sp>
      <p:pic>
        <p:nvPicPr>
          <p:cNvPr id="40" name="Imagen 39" descr="Icono&#10;&#10;Descripción generada automáticamente">
            <a:extLst>
              <a:ext uri="{FF2B5EF4-FFF2-40B4-BE49-F238E27FC236}">
                <a16:creationId xmlns:a16="http://schemas.microsoft.com/office/drawing/2014/main" id="{A3076BE9-3CB7-46AB-BB05-65248BC2EB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877295">
            <a:off x="2226944" y="4916393"/>
            <a:ext cx="1493987" cy="1493987"/>
          </a:xfrm>
          <a:prstGeom prst="rect">
            <a:avLst/>
          </a:prstGeom>
        </p:spPr>
      </p:pic>
      <p:pic>
        <p:nvPicPr>
          <p:cNvPr id="53" name="Imagen 52" descr="Icono&#10;&#10;Descripción generada automáticamente">
            <a:extLst>
              <a:ext uri="{FF2B5EF4-FFF2-40B4-BE49-F238E27FC236}">
                <a16:creationId xmlns:a16="http://schemas.microsoft.com/office/drawing/2014/main" id="{CDDA7891-3C48-4A44-8497-53FDF3BAA0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545385">
            <a:off x="2584743" y="5637659"/>
            <a:ext cx="1493987" cy="1493987"/>
          </a:xfrm>
          <a:prstGeom prst="rect">
            <a:avLst/>
          </a:prstGeom>
        </p:spPr>
      </p:pic>
      <p:pic>
        <p:nvPicPr>
          <p:cNvPr id="54" name="Imagen 53" descr="Icono&#10;&#10;Descripción generada automáticamente">
            <a:extLst>
              <a:ext uri="{FF2B5EF4-FFF2-40B4-BE49-F238E27FC236}">
                <a16:creationId xmlns:a16="http://schemas.microsoft.com/office/drawing/2014/main" id="{C38EFD25-9120-4DAD-87FC-9220ACBC5A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9961433">
            <a:off x="7659372" y="4769597"/>
            <a:ext cx="1322428" cy="1322428"/>
          </a:xfrm>
          <a:prstGeom prst="rect">
            <a:avLst/>
          </a:prstGeom>
        </p:spPr>
      </p:pic>
      <p:pic>
        <p:nvPicPr>
          <p:cNvPr id="55" name="Imagen 54" descr="Icono&#10;&#10;Descripción generada automáticamente">
            <a:extLst>
              <a:ext uri="{FF2B5EF4-FFF2-40B4-BE49-F238E27FC236}">
                <a16:creationId xmlns:a16="http://schemas.microsoft.com/office/drawing/2014/main" id="{F6117B2A-7052-42D8-B9DE-FD28E92803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1168601">
            <a:off x="8522586" y="5462849"/>
            <a:ext cx="1493987" cy="14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0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5961E-2695-4E14-A816-3141EFC1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625" y="338283"/>
            <a:ext cx="11154299" cy="678021"/>
          </a:xfrm>
        </p:spPr>
        <p:txBody>
          <a:bodyPr>
            <a:normAutofit fontScale="90000"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s-E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COMUNICACIÓN EFECTIVA Y TRANSPARENTE CON LOS INTERESADOS</a:t>
            </a:r>
            <a:b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6521FFD-B33C-4CB4-B3CE-597FF82D84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35596" y="1248986"/>
            <a:ext cx="4048126" cy="971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b="1" dirty="0"/>
          </a:p>
          <a:p>
            <a:endParaRPr lang="es-ES" b="1" dirty="0"/>
          </a:p>
          <a:p>
            <a:pPr marL="0" indent="0">
              <a:buNone/>
            </a:pPr>
            <a:r>
              <a:rPr lang="es-ES" sz="6400" dirty="0"/>
              <a:t>               Datos de carácter personal </a:t>
            </a:r>
          </a:p>
          <a:p>
            <a:pPr marL="0" indent="0" algn="ctr">
              <a:buNone/>
            </a:pPr>
            <a:r>
              <a:rPr lang="es-ES" sz="6400" dirty="0"/>
              <a:t>Artículo 13 del RGPD</a:t>
            </a:r>
          </a:p>
          <a:p>
            <a:pPr marL="0" indent="0">
              <a:buNone/>
            </a:pPr>
            <a:r>
              <a:rPr lang="es-ES" sz="2400" dirty="0"/>
              <a:t>     </a:t>
            </a:r>
          </a:p>
        </p:txBody>
      </p:sp>
      <p:pic>
        <p:nvPicPr>
          <p:cNvPr id="34" name="Imagen 33" descr="Persona con taza en la mano&#10;&#10;Descripción generada automáticamente con confianza media">
            <a:extLst>
              <a:ext uri="{FF2B5EF4-FFF2-40B4-BE49-F238E27FC236}">
                <a16:creationId xmlns:a16="http://schemas.microsoft.com/office/drawing/2014/main" id="{D775BE1B-A52F-462B-8FFD-A7546254C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97937" y="1016304"/>
            <a:ext cx="1875098" cy="1153170"/>
          </a:xfrm>
          <a:prstGeom prst="rect">
            <a:avLst/>
          </a:prstGeom>
        </p:spPr>
      </p:pic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3CEA8DD4-841E-4D6E-8EE0-8A4EC0D57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518965" y="1037134"/>
            <a:ext cx="1469989" cy="1331134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31C10007-0168-47E7-8131-12B78FB1CA16}"/>
              </a:ext>
            </a:extLst>
          </p:cNvPr>
          <p:cNvSpPr/>
          <p:nvPr/>
        </p:nvSpPr>
        <p:spPr>
          <a:xfrm flipH="1">
            <a:off x="6096000" y="1172346"/>
            <a:ext cx="2142668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Flecha: curvada hacia arriba 6">
            <a:extLst>
              <a:ext uri="{FF2B5EF4-FFF2-40B4-BE49-F238E27FC236}">
                <a16:creationId xmlns:a16="http://schemas.microsoft.com/office/drawing/2014/main" id="{B2C6E117-B631-4413-A6AD-DF334940AE4A}"/>
              </a:ext>
            </a:extLst>
          </p:cNvPr>
          <p:cNvSpPr/>
          <p:nvPr/>
        </p:nvSpPr>
        <p:spPr>
          <a:xfrm>
            <a:off x="3800352" y="2091435"/>
            <a:ext cx="4646382" cy="451317"/>
          </a:xfrm>
          <a:custGeom>
            <a:avLst/>
            <a:gdLst>
              <a:gd name="connsiteX0" fmla="*/ 4605784 w 4718613"/>
              <a:gd name="connsiteY0" fmla="*/ 0 h 451317"/>
              <a:gd name="connsiteX1" fmla="*/ 4646382 w 4718613"/>
              <a:gd name="connsiteY1" fmla="*/ 112829 h 451317"/>
              <a:gd name="connsiteX2" fmla="*/ 4589968 w 4718613"/>
              <a:gd name="connsiteY2" fmla="*/ 112829 h 451317"/>
              <a:gd name="connsiteX3" fmla="*/ 2760687 w 4718613"/>
              <a:gd name="connsiteY3" fmla="*/ 445202 h 451317"/>
              <a:gd name="connsiteX4" fmla="*/ 2331099 w 4718613"/>
              <a:gd name="connsiteY4" fmla="*/ 451178 h 451317"/>
              <a:gd name="connsiteX5" fmla="*/ 4477139 w 4718613"/>
              <a:gd name="connsiteY5" fmla="*/ 112829 h 451317"/>
              <a:gd name="connsiteX6" fmla="*/ 4420724 w 4718613"/>
              <a:gd name="connsiteY6" fmla="*/ 112829 h 451317"/>
              <a:gd name="connsiteX7" fmla="*/ 4605784 w 4718613"/>
              <a:gd name="connsiteY7" fmla="*/ 0 h 451317"/>
              <a:gd name="connsiteX0" fmla="*/ 2274685 w 4718613"/>
              <a:gd name="connsiteY0" fmla="*/ 451317 h 451317"/>
              <a:gd name="connsiteX1" fmla="*/ 0 w 4718613"/>
              <a:gd name="connsiteY1" fmla="*/ 0 h 451317"/>
              <a:gd name="connsiteX2" fmla="*/ 112829 w 4718613"/>
              <a:gd name="connsiteY2" fmla="*/ 0 h 451317"/>
              <a:gd name="connsiteX3" fmla="*/ 2387514 w 4718613"/>
              <a:gd name="connsiteY3" fmla="*/ 451317 h 451317"/>
              <a:gd name="connsiteX4" fmla="*/ 2274685 w 4718613"/>
              <a:gd name="connsiteY4" fmla="*/ 451317 h 451317"/>
              <a:gd name="connsiteX0" fmla="*/ 2331099 w 4718613"/>
              <a:gd name="connsiteY0" fmla="*/ 451178 h 451317"/>
              <a:gd name="connsiteX1" fmla="*/ 4477139 w 4718613"/>
              <a:gd name="connsiteY1" fmla="*/ 112829 h 451317"/>
              <a:gd name="connsiteX2" fmla="*/ 4420724 w 4718613"/>
              <a:gd name="connsiteY2" fmla="*/ 112829 h 451317"/>
              <a:gd name="connsiteX3" fmla="*/ 4605784 w 4718613"/>
              <a:gd name="connsiteY3" fmla="*/ 0 h 451317"/>
              <a:gd name="connsiteX4" fmla="*/ 4646382 w 4718613"/>
              <a:gd name="connsiteY4" fmla="*/ 112829 h 451317"/>
              <a:gd name="connsiteX5" fmla="*/ 4589968 w 4718613"/>
              <a:gd name="connsiteY5" fmla="*/ 112829 h 451317"/>
              <a:gd name="connsiteX6" fmla="*/ 2387514 w 4718613"/>
              <a:gd name="connsiteY6" fmla="*/ 451317 h 451317"/>
              <a:gd name="connsiteX7" fmla="*/ 2274685 w 4718613"/>
              <a:gd name="connsiteY7" fmla="*/ 451317 h 451317"/>
              <a:gd name="connsiteX8" fmla="*/ 0 w 4718613"/>
              <a:gd name="connsiteY8" fmla="*/ 0 h 451317"/>
              <a:gd name="connsiteX9" fmla="*/ 112829 w 4718613"/>
              <a:gd name="connsiteY9" fmla="*/ 0 h 451317"/>
              <a:gd name="connsiteX10" fmla="*/ 2387514 w 4718613"/>
              <a:gd name="connsiteY10" fmla="*/ 451317 h 451317"/>
              <a:gd name="connsiteX0" fmla="*/ 4605784 w 4646382"/>
              <a:gd name="connsiteY0" fmla="*/ 0 h 451317"/>
              <a:gd name="connsiteX1" fmla="*/ 4646382 w 4646382"/>
              <a:gd name="connsiteY1" fmla="*/ 112829 h 451317"/>
              <a:gd name="connsiteX2" fmla="*/ 4589968 w 4646382"/>
              <a:gd name="connsiteY2" fmla="*/ 112829 h 451317"/>
              <a:gd name="connsiteX3" fmla="*/ 2760687 w 4646382"/>
              <a:gd name="connsiteY3" fmla="*/ 445202 h 451317"/>
              <a:gd name="connsiteX4" fmla="*/ 2331099 w 4646382"/>
              <a:gd name="connsiteY4" fmla="*/ 451178 h 451317"/>
              <a:gd name="connsiteX5" fmla="*/ 4477139 w 4646382"/>
              <a:gd name="connsiteY5" fmla="*/ 112829 h 451317"/>
              <a:gd name="connsiteX6" fmla="*/ 4420724 w 4646382"/>
              <a:gd name="connsiteY6" fmla="*/ 112829 h 451317"/>
              <a:gd name="connsiteX7" fmla="*/ 4605784 w 4646382"/>
              <a:gd name="connsiteY7" fmla="*/ 0 h 451317"/>
              <a:gd name="connsiteX0" fmla="*/ 2274685 w 4646382"/>
              <a:gd name="connsiteY0" fmla="*/ 451317 h 451317"/>
              <a:gd name="connsiteX1" fmla="*/ 0 w 4646382"/>
              <a:gd name="connsiteY1" fmla="*/ 0 h 451317"/>
              <a:gd name="connsiteX2" fmla="*/ 112829 w 4646382"/>
              <a:gd name="connsiteY2" fmla="*/ 0 h 451317"/>
              <a:gd name="connsiteX3" fmla="*/ 2387514 w 4646382"/>
              <a:gd name="connsiteY3" fmla="*/ 451317 h 451317"/>
              <a:gd name="connsiteX4" fmla="*/ 2274685 w 4646382"/>
              <a:gd name="connsiteY4" fmla="*/ 451317 h 451317"/>
              <a:gd name="connsiteX0" fmla="*/ 2331099 w 4646382"/>
              <a:gd name="connsiteY0" fmla="*/ 451178 h 451317"/>
              <a:gd name="connsiteX1" fmla="*/ 4477139 w 4646382"/>
              <a:gd name="connsiteY1" fmla="*/ 112829 h 451317"/>
              <a:gd name="connsiteX2" fmla="*/ 4420724 w 4646382"/>
              <a:gd name="connsiteY2" fmla="*/ 112829 h 451317"/>
              <a:gd name="connsiteX3" fmla="*/ 4605784 w 4646382"/>
              <a:gd name="connsiteY3" fmla="*/ 0 h 451317"/>
              <a:gd name="connsiteX4" fmla="*/ 4646382 w 4646382"/>
              <a:gd name="connsiteY4" fmla="*/ 112829 h 451317"/>
              <a:gd name="connsiteX5" fmla="*/ 4589968 w 4646382"/>
              <a:gd name="connsiteY5" fmla="*/ 112829 h 451317"/>
              <a:gd name="connsiteX6" fmla="*/ 2387514 w 4646382"/>
              <a:gd name="connsiteY6" fmla="*/ 451317 h 451317"/>
              <a:gd name="connsiteX7" fmla="*/ 2274685 w 4646382"/>
              <a:gd name="connsiteY7" fmla="*/ 451317 h 451317"/>
              <a:gd name="connsiteX8" fmla="*/ 0 w 4646382"/>
              <a:gd name="connsiteY8" fmla="*/ 0 h 451317"/>
              <a:gd name="connsiteX9" fmla="*/ 112829 w 4646382"/>
              <a:gd name="connsiteY9" fmla="*/ 0 h 451317"/>
              <a:gd name="connsiteX10" fmla="*/ 2387514 w 4646382"/>
              <a:gd name="connsiteY10" fmla="*/ 451317 h 451317"/>
              <a:gd name="connsiteX11" fmla="*/ 2331099 w 4646382"/>
              <a:gd name="connsiteY11" fmla="*/ 451178 h 45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6382" h="451317" stroke="0" extrusionOk="0">
                <a:moveTo>
                  <a:pt x="4605784" y="0"/>
                </a:moveTo>
                <a:lnTo>
                  <a:pt x="4646382" y="112829"/>
                </a:lnTo>
                <a:lnTo>
                  <a:pt x="4589968" y="112829"/>
                </a:lnTo>
                <a:cubicBezTo>
                  <a:pt x="4365082" y="285639"/>
                  <a:pt x="3648043" y="415922"/>
                  <a:pt x="2760687" y="445202"/>
                </a:cubicBezTo>
                <a:cubicBezTo>
                  <a:pt x="2618766" y="449885"/>
                  <a:pt x="2474925" y="451886"/>
                  <a:pt x="2331099" y="451178"/>
                </a:cubicBezTo>
                <a:cubicBezTo>
                  <a:pt x="3347077" y="446177"/>
                  <a:pt x="4223066" y="308067"/>
                  <a:pt x="4477139" y="112829"/>
                </a:cubicBezTo>
                <a:lnTo>
                  <a:pt x="4420724" y="112829"/>
                </a:lnTo>
                <a:lnTo>
                  <a:pt x="4605784" y="0"/>
                </a:lnTo>
                <a:close/>
              </a:path>
              <a:path w="4646382" h="451317" fill="darkenLess" stroke="0" extrusionOk="0">
                <a:moveTo>
                  <a:pt x="2274685" y="451317"/>
                </a:moveTo>
                <a:cubicBezTo>
                  <a:pt x="1018411" y="451317"/>
                  <a:pt x="0" y="249255"/>
                  <a:pt x="0" y="0"/>
                </a:cubicBezTo>
                <a:lnTo>
                  <a:pt x="112829" y="0"/>
                </a:lnTo>
                <a:cubicBezTo>
                  <a:pt x="112829" y="249255"/>
                  <a:pt x="1131240" y="451317"/>
                  <a:pt x="2387514" y="451317"/>
                </a:cubicBezTo>
                <a:lnTo>
                  <a:pt x="2274685" y="451317"/>
                </a:lnTo>
                <a:close/>
              </a:path>
              <a:path w="4646382" h="451317" fill="none" extrusionOk="0">
                <a:moveTo>
                  <a:pt x="2331099" y="451178"/>
                </a:moveTo>
                <a:cubicBezTo>
                  <a:pt x="3347077" y="446177"/>
                  <a:pt x="4223066" y="308067"/>
                  <a:pt x="4477139" y="112829"/>
                </a:cubicBezTo>
                <a:lnTo>
                  <a:pt x="4420724" y="112829"/>
                </a:lnTo>
                <a:lnTo>
                  <a:pt x="4605784" y="0"/>
                </a:lnTo>
                <a:lnTo>
                  <a:pt x="4646382" y="112829"/>
                </a:lnTo>
                <a:lnTo>
                  <a:pt x="4589968" y="112829"/>
                </a:lnTo>
                <a:cubicBezTo>
                  <a:pt x="4330655" y="312094"/>
                  <a:pt x="3424766" y="451317"/>
                  <a:pt x="2387514" y="451317"/>
                </a:cubicBezTo>
                <a:lnTo>
                  <a:pt x="2274685" y="451317"/>
                </a:lnTo>
                <a:cubicBezTo>
                  <a:pt x="1018411" y="451317"/>
                  <a:pt x="0" y="249255"/>
                  <a:pt x="0" y="0"/>
                </a:cubicBezTo>
                <a:lnTo>
                  <a:pt x="112829" y="0"/>
                </a:lnTo>
                <a:cubicBezTo>
                  <a:pt x="112829" y="249255"/>
                  <a:pt x="1131240" y="451317"/>
                  <a:pt x="2387514" y="451317"/>
                </a:cubicBezTo>
                <a:lnTo>
                  <a:pt x="2331099" y="451178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9750BB08-2B7C-4DC9-9C83-63123AFDFCD3}"/>
              </a:ext>
            </a:extLst>
          </p:cNvPr>
          <p:cNvSpPr txBox="1">
            <a:spLocks/>
          </p:cNvSpPr>
          <p:nvPr/>
        </p:nvSpPr>
        <p:spPr>
          <a:xfrm>
            <a:off x="3495675" y="3287153"/>
            <a:ext cx="6781800" cy="31993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s-ES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90044DB-A9B5-4002-BE47-1F19B06A8A44}"/>
              </a:ext>
            </a:extLst>
          </p:cNvPr>
          <p:cNvSpPr txBox="1"/>
          <p:nvPr/>
        </p:nvSpPr>
        <p:spPr>
          <a:xfrm>
            <a:off x="1199626" y="2680156"/>
            <a:ext cx="10868550" cy="40010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highlight>
                  <a:srgbClr val="FF00FF"/>
                </a:highlight>
              </a:rPr>
              <a:t>¿Qué?: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000" dirty="0"/>
              <a:t>Identidad del responsable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000" dirty="0"/>
              <a:t>Datos de contacto del DPD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000" dirty="0"/>
              <a:t>Fines y base jurídica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000" dirty="0"/>
              <a:t>Destinatarios (OJO: entendidos como terceros)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000" dirty="0"/>
              <a:t>Transferencias internacionales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000" dirty="0"/>
              <a:t>OTROS: plazos de conservación, derechos de los interesados, retirada consentimiento, reclamación ante la AC...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highlight>
                  <a:srgbClr val="FF00FF"/>
                </a:highlight>
              </a:rPr>
              <a:t>¿Cuándo?:</a:t>
            </a:r>
            <a:r>
              <a:rPr lang="es-ES" sz="2200" dirty="0"/>
              <a:t> en el momento en que se obtengan.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highlight>
                  <a:srgbClr val="FF00FF"/>
                </a:highlight>
              </a:rPr>
              <a:t>¿Cómo?</a:t>
            </a:r>
            <a:r>
              <a:rPr lang="es-ES" sz="2400" dirty="0"/>
              <a:t> De forma concisa, transparente, inteligible y de fácil acceso, con un lenguaje claro y sencillo. Posibilidad de iconos normalizados.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highlight>
                  <a:srgbClr val="FF00FF"/>
                </a:highlight>
              </a:rPr>
              <a:t>No aplicable: </a:t>
            </a:r>
            <a:r>
              <a:rPr lang="es-ES" sz="2200" dirty="0"/>
              <a:t>cuando el interesado ya tenga la información.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98380E-858A-4E6C-BB54-07EF4EFCCB35}"/>
              </a:ext>
            </a:extLst>
          </p:cNvPr>
          <p:cNvSpPr/>
          <p:nvPr/>
        </p:nvSpPr>
        <p:spPr>
          <a:xfrm>
            <a:off x="4810125" y="1605025"/>
            <a:ext cx="3027741" cy="678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noFill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E1D1BC1-FE8A-410A-9707-BB0A1F7F84AB}"/>
              </a:ext>
            </a:extLst>
          </p:cNvPr>
          <p:cNvSpPr/>
          <p:nvPr/>
        </p:nvSpPr>
        <p:spPr>
          <a:xfrm>
            <a:off x="1199625" y="2706948"/>
            <a:ext cx="10916175" cy="40010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6DBC7A33-4953-46B0-9873-6F735CFD7800}"/>
              </a:ext>
            </a:extLst>
          </p:cNvPr>
          <p:cNvSpPr txBox="1"/>
          <p:nvPr/>
        </p:nvSpPr>
        <p:spPr>
          <a:xfrm>
            <a:off x="9598311" y="1185398"/>
            <a:ext cx="1789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S" sz="1800" dirty="0"/>
              <a:t>Persona interesada</a:t>
            </a:r>
          </a:p>
        </p:txBody>
      </p:sp>
      <p:pic>
        <p:nvPicPr>
          <p:cNvPr id="13" name="Imagen 12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53C7489F-DD99-43BF-850C-9D118355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3133209" y="2017050"/>
            <a:ext cx="479888" cy="636315"/>
          </a:xfrm>
          <a:prstGeom prst="rect">
            <a:avLst/>
          </a:prstGeom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87225878-1B07-471F-8053-24910BB5009C}"/>
              </a:ext>
            </a:extLst>
          </p:cNvPr>
          <p:cNvSpPr txBox="1">
            <a:spLocks/>
          </p:cNvSpPr>
          <p:nvPr/>
        </p:nvSpPr>
        <p:spPr>
          <a:xfrm>
            <a:off x="1048363" y="1881526"/>
            <a:ext cx="2296050" cy="678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endParaRPr lang="es-ES" b="1" dirty="0"/>
          </a:p>
          <a:p>
            <a:endParaRPr lang="es-ES" b="1" dirty="0"/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s-ES" sz="6400" dirty="0"/>
              <a:t>               28.3 del RGPD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s-ES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470880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5961E-2695-4E14-A816-3141EFC1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625" y="338283"/>
            <a:ext cx="11154299" cy="678021"/>
          </a:xfrm>
        </p:spPr>
        <p:txBody>
          <a:bodyPr>
            <a:normAutofit fontScale="90000"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s-E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COMUNICACIÓN EFECTIVA Y TRANSPARENTE CON LOS INTERESADOS</a:t>
            </a:r>
            <a:b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6521FFD-B33C-4CB4-B3CE-597FF82D84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37109" y="1208816"/>
            <a:ext cx="3514725" cy="1029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b="1" dirty="0"/>
          </a:p>
          <a:p>
            <a:endParaRPr lang="es-ES" b="1" dirty="0"/>
          </a:p>
          <a:p>
            <a:pPr marL="0" indent="0">
              <a:buNone/>
            </a:pPr>
            <a:r>
              <a:rPr lang="es-ES" sz="6400" dirty="0"/>
              <a:t>               </a:t>
            </a:r>
            <a:r>
              <a:rPr lang="es-ES" sz="4800" dirty="0"/>
              <a:t>Datos de carácter personal </a:t>
            </a:r>
          </a:p>
          <a:p>
            <a:pPr marL="0" indent="0" algn="ctr">
              <a:buNone/>
            </a:pPr>
            <a:r>
              <a:rPr lang="es-ES" sz="4800" dirty="0"/>
              <a:t>Artículo 14 del RGPD</a:t>
            </a:r>
          </a:p>
          <a:p>
            <a:pPr marL="0" indent="0">
              <a:buNone/>
            </a:pPr>
            <a:r>
              <a:rPr lang="es-ES" sz="2400" dirty="0"/>
              <a:t>     </a:t>
            </a:r>
          </a:p>
        </p:txBody>
      </p:sp>
      <p:pic>
        <p:nvPicPr>
          <p:cNvPr id="34" name="Imagen 33" descr="Persona con taza en la mano&#10;&#10;Descripción generada automáticamente con confianza media">
            <a:extLst>
              <a:ext uri="{FF2B5EF4-FFF2-40B4-BE49-F238E27FC236}">
                <a16:creationId xmlns:a16="http://schemas.microsoft.com/office/drawing/2014/main" id="{D775BE1B-A52F-462B-8FFD-A7546254C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20577" y="2063269"/>
            <a:ext cx="1875098" cy="1153170"/>
          </a:xfrm>
          <a:prstGeom prst="rect">
            <a:avLst/>
          </a:prstGeom>
        </p:spPr>
      </p:pic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3CEA8DD4-841E-4D6E-8EE0-8A4EC0D57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552272" y="2257901"/>
            <a:ext cx="1136616" cy="1029252"/>
          </a:xfrm>
          <a:prstGeom prst="rect">
            <a:avLst/>
          </a:prstGeom>
        </p:spPr>
      </p:pic>
      <p:sp>
        <p:nvSpPr>
          <p:cNvPr id="7" name="Flecha: curvada hacia arriba 6">
            <a:extLst>
              <a:ext uri="{FF2B5EF4-FFF2-40B4-BE49-F238E27FC236}">
                <a16:creationId xmlns:a16="http://schemas.microsoft.com/office/drawing/2014/main" id="{B2C6E117-B631-4413-A6AD-DF334940AE4A}"/>
              </a:ext>
            </a:extLst>
          </p:cNvPr>
          <p:cNvSpPr/>
          <p:nvPr/>
        </p:nvSpPr>
        <p:spPr>
          <a:xfrm flipV="1">
            <a:off x="3461731" y="2357328"/>
            <a:ext cx="7215794" cy="858118"/>
          </a:xfrm>
          <a:prstGeom prst="curved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9750BB08-2B7C-4DC9-9C83-63123AFDFCD3}"/>
              </a:ext>
            </a:extLst>
          </p:cNvPr>
          <p:cNvSpPr txBox="1">
            <a:spLocks/>
          </p:cNvSpPr>
          <p:nvPr/>
        </p:nvSpPr>
        <p:spPr>
          <a:xfrm>
            <a:off x="3495675" y="3287153"/>
            <a:ext cx="6781800" cy="31993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s-ES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90044DB-A9B5-4002-BE47-1F19B06A8A44}"/>
              </a:ext>
            </a:extLst>
          </p:cNvPr>
          <p:cNvSpPr txBox="1"/>
          <p:nvPr/>
        </p:nvSpPr>
        <p:spPr>
          <a:xfrm>
            <a:off x="923925" y="3347204"/>
            <a:ext cx="11086837" cy="424731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highlight>
                  <a:srgbClr val="FF00FF"/>
                </a:highlight>
              </a:rPr>
              <a:t>¿Qué?:</a:t>
            </a:r>
          </a:p>
          <a:p>
            <a:pPr lvl="1"/>
            <a:r>
              <a:rPr lang="es-ES" sz="2000" dirty="0"/>
              <a:t>Además de la información anterior: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800" dirty="0"/>
              <a:t>Categorías de datos personales.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1800" dirty="0"/>
              <a:t>Fuente de la que proceden los datos.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highlight>
                  <a:srgbClr val="FF00FF"/>
                </a:highlight>
              </a:rPr>
              <a:t>¿Cuándo?: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dirty="0"/>
              <a:t>En el plazo máximo de un mes/En el momento de la primera comunicación.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highlight>
                  <a:srgbClr val="FF00FF"/>
                </a:highlight>
              </a:rPr>
              <a:t>No aplicable: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/>
              <a:t>El interesado ya disponga de la información.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/>
              <a:t>Imposibilidad o esfuerzo desproporcionado.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/>
              <a:t>Que el tratamiento esté previsto en una Ley y ésta ofrezca garantías.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/>
              <a:t>Los datos deban seguir teniendo carácter confidencial por secreto profesional.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200" dirty="0">
              <a:highlight>
                <a:srgbClr val="FF00FF"/>
              </a:highlight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98380E-858A-4E6C-BB54-07EF4EFCCB35}"/>
              </a:ext>
            </a:extLst>
          </p:cNvPr>
          <p:cNvSpPr/>
          <p:nvPr/>
        </p:nvSpPr>
        <p:spPr>
          <a:xfrm>
            <a:off x="4654514" y="1574373"/>
            <a:ext cx="2843213" cy="637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noFill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E1D1BC1-FE8A-410A-9707-BB0A1F7F84AB}"/>
              </a:ext>
            </a:extLst>
          </p:cNvPr>
          <p:cNvSpPr/>
          <p:nvPr/>
        </p:nvSpPr>
        <p:spPr>
          <a:xfrm>
            <a:off x="1199625" y="3325180"/>
            <a:ext cx="10925962" cy="339665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curvada hacia arriba 12">
            <a:extLst>
              <a:ext uri="{FF2B5EF4-FFF2-40B4-BE49-F238E27FC236}">
                <a16:creationId xmlns:a16="http://schemas.microsoft.com/office/drawing/2014/main" id="{D3400717-0718-451E-A3FB-E6055A103C5F}"/>
              </a:ext>
            </a:extLst>
          </p:cNvPr>
          <p:cNvSpPr/>
          <p:nvPr/>
        </p:nvSpPr>
        <p:spPr>
          <a:xfrm rot="21046556" flipH="1" flipV="1">
            <a:off x="3495675" y="1016304"/>
            <a:ext cx="4562739" cy="791600"/>
          </a:xfrm>
          <a:prstGeom prst="curvedUp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Imagen 7" descr="Una fuente de agua&#10;&#10;Descripción generada automáticamente con confianza media">
            <a:extLst>
              <a:ext uri="{FF2B5EF4-FFF2-40B4-BE49-F238E27FC236}">
                <a16:creationId xmlns:a16="http://schemas.microsoft.com/office/drawing/2014/main" id="{BD064758-E3B3-436E-A502-BB227EE768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94889" y="977127"/>
            <a:ext cx="1840267" cy="13802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746E203-45A1-42AB-9B83-FE96891B0B75}"/>
              </a:ext>
            </a:extLst>
          </p:cNvPr>
          <p:cNvSpPr txBox="1"/>
          <p:nvPr/>
        </p:nvSpPr>
        <p:spPr>
          <a:xfrm>
            <a:off x="8693269" y="2657808"/>
            <a:ext cx="14438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7" tooltip="https://fuentesdegranada.blogspot.com/2010/05/fuente-del-tomate.html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8" tooltip="https://creativecommons.org/licenses/by-nc-nd/3.0/"/>
              </a:rPr>
              <a:t>CC BY-NC-ND</a:t>
            </a:r>
            <a:endParaRPr lang="es-ES" sz="900"/>
          </a:p>
        </p:txBody>
      </p:sp>
      <p:pic>
        <p:nvPicPr>
          <p:cNvPr id="17" name="Imagen 16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164E8BA0-4F7F-47A6-BCD7-C62571A062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3111534" y="2533253"/>
            <a:ext cx="479888" cy="6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71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295275"/>
            <a:ext cx="10725149" cy="619125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COMUNICACIÓN EFECTIVA Y TRANSPARENTE CON LOS INTERESADOS</a:t>
            </a:r>
            <a:endParaRPr lang="es-E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981075"/>
            <a:ext cx="11307416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b="1" dirty="0"/>
              <a:t>¿Cómo cumplir este deber? </a:t>
            </a:r>
          </a:p>
          <a:p>
            <a:pPr marL="0" indent="0">
              <a:buNone/>
            </a:pPr>
            <a:r>
              <a:rPr lang="es-ES" sz="2800" b="1" dirty="0"/>
              <a:t>	1 CAPA: </a:t>
            </a:r>
            <a:r>
              <a:rPr lang="es-ES" b="1" dirty="0"/>
              <a:t>toda la información de los art. 13/14 del RGPD.</a:t>
            </a:r>
          </a:p>
          <a:p>
            <a:pPr marL="0" indent="0">
              <a:buNone/>
            </a:pPr>
            <a:r>
              <a:rPr lang="es-ES" sz="2800" b="1" dirty="0"/>
              <a:t>	2 CAPAS: </a:t>
            </a:r>
            <a:r>
              <a:rPr lang="es-ES" b="1" dirty="0"/>
              <a:t>(art. 11 LOPDGDD).</a:t>
            </a:r>
          </a:p>
          <a:p>
            <a:pPr marL="530352" lvl="1" indent="0">
              <a:buNone/>
            </a:pPr>
            <a:r>
              <a:rPr lang="es-ES" sz="2800" dirty="0"/>
              <a:t>		</a:t>
            </a:r>
            <a:r>
              <a:rPr lang="es-ES" sz="2800" i="0" dirty="0"/>
              <a:t>PRIMERA:</a:t>
            </a:r>
          </a:p>
          <a:p>
            <a:pPr marL="987552" lvl="2" indent="0">
              <a:buNone/>
            </a:pPr>
            <a:r>
              <a:rPr lang="es-ES" sz="2600" dirty="0"/>
              <a:t>	Información básica.</a:t>
            </a:r>
          </a:p>
          <a:p>
            <a:pPr marL="987552" lvl="2" indent="0">
              <a:buNone/>
            </a:pPr>
            <a:r>
              <a:rPr lang="es-ES" sz="2600" dirty="0"/>
              <a:t>	- Id. Responsable.</a:t>
            </a:r>
          </a:p>
          <a:p>
            <a:pPr marL="987552" lvl="2" indent="0">
              <a:buNone/>
            </a:pPr>
            <a:r>
              <a:rPr lang="es-ES" sz="2600" dirty="0"/>
              <a:t>	- Finalidad.</a:t>
            </a:r>
          </a:p>
          <a:p>
            <a:pPr marL="987552" lvl="2" indent="0">
              <a:buNone/>
            </a:pPr>
            <a:r>
              <a:rPr lang="es-ES" sz="2600" dirty="0"/>
              <a:t>	- Derechos </a:t>
            </a:r>
          </a:p>
          <a:p>
            <a:pPr marL="987552" lvl="2" indent="0">
              <a:buNone/>
            </a:pPr>
            <a:r>
              <a:rPr lang="es-ES" sz="2600" dirty="0"/>
              <a:t>	- Dirección electrónica.</a:t>
            </a:r>
          </a:p>
          <a:p>
            <a:pPr marL="987552" lvl="2" indent="0">
              <a:buNone/>
            </a:pPr>
            <a:endParaRPr lang="es-ES" sz="2600" dirty="0"/>
          </a:p>
          <a:p>
            <a:pPr marL="987552" lvl="2" indent="0">
              <a:buNone/>
            </a:pPr>
            <a:r>
              <a:rPr lang="es-ES" sz="2600" dirty="0"/>
              <a:t>	- SEGUNDA: RAT (art. 30 del RGPD) + 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base jurídica del tratamiento y el derecho  	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presentar una reclamación ante el delegado/a de protección de datos o la AEPD)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87552" lvl="2" indent="0">
              <a:buNone/>
            </a:pPr>
            <a:endParaRPr lang="es-ES" sz="2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36" y="6305550"/>
            <a:ext cx="1399328" cy="581325"/>
          </a:xfrm>
          <a:prstGeom prst="rect">
            <a:avLst/>
          </a:prstGeom>
        </p:spPr>
      </p:pic>
      <p:sp>
        <p:nvSpPr>
          <p:cNvPr id="4" name="Abrir llave 3">
            <a:extLst>
              <a:ext uri="{FF2B5EF4-FFF2-40B4-BE49-F238E27FC236}">
                <a16:creationId xmlns:a16="http://schemas.microsoft.com/office/drawing/2014/main" id="{DB698101-7F9F-409F-A884-D52F44F5DF46}"/>
              </a:ext>
            </a:extLst>
          </p:cNvPr>
          <p:cNvSpPr/>
          <p:nvPr/>
        </p:nvSpPr>
        <p:spPr>
          <a:xfrm>
            <a:off x="876300" y="1419224"/>
            <a:ext cx="304800" cy="5048664"/>
          </a:xfrm>
          <a:prstGeom prst="leftBrace">
            <a:avLst>
              <a:gd name="adj1" fmla="val 8333"/>
              <a:gd name="adj2" fmla="val 5117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D4A06CA5-48A3-4F89-822D-0CE00FD46F88}"/>
              </a:ext>
            </a:extLst>
          </p:cNvPr>
          <p:cNvSpPr/>
          <p:nvPr/>
        </p:nvSpPr>
        <p:spPr>
          <a:xfrm>
            <a:off x="2381165" y="2657888"/>
            <a:ext cx="95336" cy="3867150"/>
          </a:xfrm>
          <a:prstGeom prst="leftBrac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1451A3D5-F7F7-4C6E-9DB9-C07B7B6AAF45}"/>
              </a:ext>
            </a:extLst>
          </p:cNvPr>
          <p:cNvSpPr/>
          <p:nvPr/>
        </p:nvSpPr>
        <p:spPr>
          <a:xfrm rot="5400000">
            <a:off x="3118381" y="5481638"/>
            <a:ext cx="47625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C81D52AE-FCC0-4EEE-AC05-372D289100CB}"/>
              </a:ext>
            </a:extLst>
          </p:cNvPr>
          <p:cNvSpPr txBox="1">
            <a:spLocks/>
          </p:cNvSpPr>
          <p:nvPr/>
        </p:nvSpPr>
        <p:spPr>
          <a:xfrm>
            <a:off x="6410325" y="2657888"/>
            <a:ext cx="5457825" cy="2343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EJEMPLO DE IMFORMACIÓN EN DOS CAPAS EN CASO DE ARTÍCULO 13 DEL RGPD</a:t>
            </a:r>
          </a:p>
          <a:p>
            <a:pPr marL="0" indent="0">
              <a:buNone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Información básica sobre protección de datos: 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Tiene la condición de responsable del tratamiento----- </a:t>
            </a:r>
            <a:r>
              <a:rPr lang="es-ES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es-ES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consellería</a:t>
            </a:r>
            <a:r>
              <a:rPr lang="es-ES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/entidad SPI). 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finalidad para el tratamiento de datos personales es ----- </a:t>
            </a:r>
            <a:r>
              <a:rPr lang="es-ES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(el texto concreto será el que conste en el tratamiento correspondiente del Registro de Actividades de Tratamiento de la </a:t>
            </a:r>
            <a:r>
              <a:rPr lang="es-ES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conselleria</a:t>
            </a:r>
            <a:r>
              <a:rPr lang="es-ES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/entidad SPI. 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persona interesada tiene derecho a solicitar el acceso, rectificación y supresión de sus datos de carácter personal, así como solicitar la limitación u oposición a su tratamiento y a no ser objeto de decisiones individuales automatizadas, de forma presencial o telemática, de conformidad con lo previsto en el siguiente enlace: </a:t>
            </a:r>
            <a:r>
              <a:rPr lang="es-ES" sz="1800" b="0" i="0" u="none" strike="noStrike" baseline="0" dirty="0">
                <a:solidFill>
                  <a:srgbClr val="0461C1"/>
                </a:solidFill>
                <a:latin typeface="Calibri" panose="020F0502020204030204" pitchFamily="34" charset="0"/>
              </a:rPr>
              <a:t>http://sede.gva.es/es/proc19970 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Puede obtener información más detallada en el siguiente enlace: </a:t>
            </a:r>
            <a:r>
              <a:rPr lang="es-ES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enlace al RAT1 </a:t>
            </a:r>
            <a:endParaRPr lang="es-ES" sz="26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188BA5-F213-4F83-AD89-8F8446639A16}"/>
              </a:ext>
            </a:extLst>
          </p:cNvPr>
          <p:cNvSpPr/>
          <p:nvPr/>
        </p:nvSpPr>
        <p:spPr>
          <a:xfrm>
            <a:off x="6339508" y="2657888"/>
            <a:ext cx="5414341" cy="2371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6C4B89D-F6E2-499F-85F7-B7C2330F9F0F}"/>
              </a:ext>
            </a:extLst>
          </p:cNvPr>
          <p:cNvCxnSpPr>
            <a:cxnSpLocks/>
          </p:cNvCxnSpPr>
          <p:nvPr/>
        </p:nvCxnSpPr>
        <p:spPr>
          <a:xfrm flipV="1">
            <a:off x="3676566" y="4733925"/>
            <a:ext cx="7129970" cy="120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519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295275"/>
            <a:ext cx="10725149" cy="619125"/>
          </a:xfrm>
        </p:spPr>
        <p:txBody>
          <a:bodyPr>
            <a:normAutofit fontScale="90000"/>
          </a:bodyPr>
          <a:lstStyle/>
          <a:p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ATENDER EL EJERCICIO DE DERECHOS POR PARTE DE 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INTERESADOS</a:t>
            </a:r>
            <a:endParaRPr lang="es-E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981075"/>
            <a:ext cx="11307416" cy="5715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800" b="1" dirty="0"/>
              <a:t>	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derechos están regulados en los artículos 15 a 22 del RGPD y son los siguientes: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552" lvl="2" indent="0">
              <a:buNone/>
            </a:pPr>
            <a:endParaRPr lang="es-ES" sz="2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36" y="6305550"/>
            <a:ext cx="1399328" cy="581325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C81D52AE-FCC0-4EEE-AC05-372D289100CB}"/>
              </a:ext>
            </a:extLst>
          </p:cNvPr>
          <p:cNvSpPr txBox="1">
            <a:spLocks/>
          </p:cNvSpPr>
          <p:nvPr/>
        </p:nvSpPr>
        <p:spPr>
          <a:xfrm>
            <a:off x="1343997" y="1905000"/>
            <a:ext cx="10524153" cy="309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600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3DCF1191-2F88-4E5F-B04A-0E78F2942F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720533"/>
              </p:ext>
            </p:extLst>
          </p:nvPr>
        </p:nvGraphicFramePr>
        <p:xfrm>
          <a:off x="1895475" y="1647826"/>
          <a:ext cx="8911061" cy="321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4BFFE942-3A52-4F26-A009-3045019421F7}"/>
              </a:ext>
            </a:extLst>
          </p:cNvPr>
          <p:cNvSpPr txBox="1"/>
          <p:nvPr/>
        </p:nvSpPr>
        <p:spPr>
          <a:xfrm>
            <a:off x="1629396" y="5210174"/>
            <a:ext cx="94202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i="0" dirty="0">
                <a:solidFill>
                  <a:srgbClr val="575353"/>
                </a:solidFill>
                <a:effectLst/>
                <a:latin typeface="Roboto" panose="02000000000000000000" pitchFamily="2" charset="0"/>
              </a:rPr>
              <a:t>Ejercicio del derecho de acceso, rectificación, supresión y portabilidad de sus datos personales, limitación y oposición del tratamiento y no ser objeto de decisiones individuales automatizadas respecto a sus datos personales registrados en la Generalitat </a:t>
            </a:r>
            <a:r>
              <a:rPr lang="es-ES" dirty="0">
                <a:hlinkClick r:id="rId9"/>
              </a:rPr>
              <a:t>https://www.gva.es/proc19970</a:t>
            </a:r>
            <a:r>
              <a:rPr lang="es-ES" dirty="0"/>
              <a:t> 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54C5D81-0139-461C-A759-B62E4362EAF1}"/>
              </a:ext>
            </a:extLst>
          </p:cNvPr>
          <p:cNvSpPr/>
          <p:nvPr/>
        </p:nvSpPr>
        <p:spPr>
          <a:xfrm>
            <a:off x="1533525" y="5210174"/>
            <a:ext cx="9429750" cy="840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30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3426" y="881378"/>
            <a:ext cx="11322458" cy="5976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Disposiciones generales ejercicio de derechos </a:t>
            </a:r>
          </a:p>
          <a:p>
            <a:pPr marL="0" indent="0">
              <a:buNone/>
            </a:pPr>
            <a:r>
              <a:rPr lang="es-ES" sz="2400" b="1" dirty="0"/>
              <a:t>12 RGPD / 12 LOPDGDD.</a:t>
            </a:r>
          </a:p>
          <a:p>
            <a:pPr marL="530352" lvl="1" indent="0">
              <a:buNone/>
            </a:pPr>
            <a:r>
              <a:rPr lang="es-ES" sz="2400" i="0" dirty="0">
                <a:solidFill>
                  <a:srgbClr val="FF0000"/>
                </a:solidFill>
              </a:rPr>
              <a:t>Responsable del tratamiento </a:t>
            </a:r>
            <a:r>
              <a:rPr lang="es-ES" sz="2400" i="0" dirty="0"/>
              <a:t>(puede delegar en el                 , pero la carga de la prueba del cumplimiento del deber de responder a la solicitud de ejercicio de derecho recae en él.</a:t>
            </a:r>
          </a:p>
          <a:p>
            <a:pPr lvl="2" algn="just"/>
            <a:r>
              <a:rPr lang="es-ES" sz="2200" dirty="0"/>
              <a:t>El responsable facilitará información relativa a sus actuaciones.</a:t>
            </a:r>
          </a:p>
          <a:p>
            <a:pPr lvl="2" algn="just"/>
            <a:r>
              <a:rPr lang="es-ES" sz="2200" b="1" dirty="0"/>
              <a:t>Plazo</a:t>
            </a:r>
            <a:r>
              <a:rPr lang="es-ES" sz="2200" dirty="0"/>
              <a:t> para responder: </a:t>
            </a:r>
            <a:r>
              <a:rPr lang="es-ES" sz="2200" dirty="0">
                <a:highlight>
                  <a:srgbClr val="FFFF00"/>
                </a:highlight>
              </a:rPr>
              <a:t>1 mes</a:t>
            </a:r>
            <a:r>
              <a:rPr lang="es-ES" sz="2200" dirty="0"/>
              <a:t>. Prórroga de otros </a:t>
            </a:r>
            <a:r>
              <a:rPr lang="es-ES" sz="2200" dirty="0">
                <a:highlight>
                  <a:srgbClr val="FFFF00"/>
                </a:highlight>
              </a:rPr>
              <a:t>2 meses</a:t>
            </a:r>
            <a:r>
              <a:rPr lang="es-ES" sz="2200" dirty="0"/>
              <a:t>: Complejidad o número de solicitudes.</a:t>
            </a:r>
          </a:p>
          <a:p>
            <a:pPr lvl="2" algn="just"/>
            <a:r>
              <a:rPr lang="es-ES" sz="2200" b="1" dirty="0"/>
              <a:t>Si no se da curso a la solicitud</a:t>
            </a:r>
            <a:r>
              <a:rPr lang="es-ES" sz="2200" dirty="0"/>
              <a:t> se informará de la posibilidad de reclamar ante la autoridad de control (o acciones judiciales).</a:t>
            </a:r>
          </a:p>
          <a:p>
            <a:pPr lvl="2"/>
            <a:r>
              <a:rPr lang="es-ES" sz="2200" b="1" dirty="0"/>
              <a:t>Título gratuito</a:t>
            </a:r>
            <a:r>
              <a:rPr lang="es-ES" sz="2200" dirty="0"/>
              <a:t>. Si las solicitudes son infundadas o excesivas: canon razonable o negarse a </a:t>
            </a:r>
            <a:r>
              <a:rPr lang="es-ES" sz="2200"/>
              <a:t>actuar respecto de </a:t>
            </a:r>
            <a:r>
              <a:rPr lang="es-ES" sz="2200" dirty="0"/>
              <a:t>la solicitud.</a:t>
            </a:r>
          </a:p>
          <a:p>
            <a:pPr lvl="2"/>
            <a:r>
              <a:rPr lang="es-ES" sz="2200" dirty="0"/>
              <a:t>Son derechos </a:t>
            </a:r>
            <a:r>
              <a:rPr lang="es-ES" sz="2200" b="1" dirty="0"/>
              <a:t>personalísimos</a:t>
            </a:r>
            <a:r>
              <a:rPr lang="es-ES" sz="2200" dirty="0"/>
              <a:t>, esto quiere decir que solo podrán ejercerse directamente por la persona interesada o por medio de representante. </a:t>
            </a:r>
          </a:p>
          <a:p>
            <a:pPr marL="987552" lvl="2" indent="0" algn="just">
              <a:buNone/>
            </a:pPr>
            <a:endParaRPr lang="es-ES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4CF4B48-B5E7-4815-920B-7297148E6FB8}"/>
              </a:ext>
            </a:extLst>
          </p:cNvPr>
          <p:cNvSpPr txBox="1">
            <a:spLocks/>
          </p:cNvSpPr>
          <p:nvPr/>
        </p:nvSpPr>
        <p:spPr>
          <a:xfrm>
            <a:off x="1086574" y="262254"/>
            <a:ext cx="10725149" cy="61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ATENDER EL EJERCICIO DE DERECHOS POR PARTE DE LOS INTERESADOS</a:t>
            </a:r>
            <a:endParaRPr lang="es-ES" sz="2800" b="1" dirty="0"/>
          </a:p>
        </p:txBody>
      </p:sp>
      <p:pic>
        <p:nvPicPr>
          <p:cNvPr id="10" name="Imagen 9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35D9E56B-8F8B-4C22-B61B-989207EBE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292280" y="1601796"/>
            <a:ext cx="479888" cy="6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29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2581" y="661411"/>
            <a:ext cx="8569494" cy="807670"/>
          </a:xfrm>
        </p:spPr>
        <p:txBody>
          <a:bodyPr>
            <a:normAutofit/>
          </a:bodyPr>
          <a:lstStyle/>
          <a:p>
            <a:r>
              <a:rPr lang="es-ES" b="1" dirty="0"/>
              <a:t>5.A Derecho de Acceso 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937550"/>
            <a:ext cx="11315883" cy="50921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200" dirty="0"/>
          </a:p>
          <a:p>
            <a:pPr marL="0" indent="0">
              <a:buNone/>
            </a:pPr>
            <a:r>
              <a:rPr lang="es-ES" sz="2200" dirty="0"/>
              <a:t>Art. 15 RGPD / 13 LOPDGDD</a:t>
            </a:r>
          </a:p>
          <a:p>
            <a:pPr lvl="1"/>
            <a:r>
              <a:rPr lang="es-ES" sz="2000" i="0" dirty="0"/>
              <a:t>Derecho a obtener del responsable del tratamiento </a:t>
            </a:r>
            <a:r>
              <a:rPr lang="es-ES" sz="2000" i="0" dirty="0">
                <a:solidFill>
                  <a:srgbClr val="FF0000"/>
                </a:solidFill>
              </a:rPr>
              <a:t>confirmación de si se están tratando o no datos personales que le conciernen</a:t>
            </a:r>
            <a:r>
              <a:rPr lang="es-ES" sz="2000" i="0" dirty="0"/>
              <a:t>.</a:t>
            </a:r>
          </a:p>
          <a:p>
            <a:pPr marL="530352" lvl="1" indent="0"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(Se podrá facilitar copia de documentos administrativos si así se solicita y estos se refieren a información 	exclusiva de la persona interesada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SENTENCIA DEL TRIBUNAL DE JUSTICIA DE LA UE (Sala Segunda) de 20 de 	diciembre de 2017).</a:t>
            </a:r>
            <a:endParaRPr lang="es-ES" sz="2000" i="0" dirty="0"/>
          </a:p>
          <a:p>
            <a:pPr lvl="1"/>
            <a:r>
              <a:rPr lang="es-ES" sz="2000" i="0" dirty="0"/>
              <a:t>Acceso a los datos personales y la </a:t>
            </a:r>
            <a:r>
              <a:rPr lang="es-ES" sz="2000" i="0" dirty="0">
                <a:solidFill>
                  <a:srgbClr val="FF0000"/>
                </a:solidFill>
              </a:rPr>
              <a:t>siguiente información</a:t>
            </a:r>
            <a:r>
              <a:rPr lang="es-ES" sz="2000" i="0" dirty="0"/>
              <a:t>: Fines, categorías de datos, destinatarios, plazo de conservación, </a:t>
            </a:r>
            <a:r>
              <a:rPr lang="es-ES" i="0" dirty="0"/>
              <a:t>ejercicio de </a:t>
            </a:r>
            <a:r>
              <a:rPr lang="es-ES" sz="2000" i="0" dirty="0"/>
              <a:t>derechos, reclamación ante AC, origen, decisiones automatizadas. </a:t>
            </a:r>
            <a:endParaRPr lang="es-ES" i="0" dirty="0"/>
          </a:p>
          <a:p>
            <a:pPr marL="530352" lvl="1" indent="0">
              <a:buNone/>
            </a:pPr>
            <a:r>
              <a:rPr lang="es-ES" i="0" dirty="0"/>
              <a:t>CUIDADO!             NO CONFUNDIR CON:</a:t>
            </a:r>
            <a:endParaRPr lang="es-ES" sz="2000" i="0" dirty="0"/>
          </a:p>
          <a:p>
            <a:pPr lvl="1"/>
            <a:r>
              <a:rPr lang="es-ES" sz="2000" dirty="0"/>
              <a:t>Derecho de acceso al expediente (art. 53a) Ley 39/2015).</a:t>
            </a:r>
          </a:p>
          <a:p>
            <a:pPr lvl="1"/>
            <a:r>
              <a:rPr lang="es-ES" sz="2000" dirty="0"/>
              <a:t>Derecho de acceso a la información pública: Ley 19/2013, de 9 de diciembre, de transparencia, acceso a la información pública y buen gobierno y Ley 1/2022, de 13 de abril, de Transparencia y Buen Gobierno de la </a:t>
            </a:r>
            <a:r>
              <a:rPr lang="es-ES" sz="2000" dirty="0" err="1"/>
              <a:t>Comunitat</a:t>
            </a:r>
            <a:r>
              <a:rPr lang="es-ES" sz="2000" dirty="0"/>
              <a:t> Valenciana.</a:t>
            </a:r>
          </a:p>
          <a:p>
            <a:pPr lvl="1"/>
            <a:endParaRPr lang="es-ES" sz="2000" i="0" dirty="0"/>
          </a:p>
          <a:p>
            <a:pPr lvl="1"/>
            <a:endParaRPr lang="es-ES" sz="2000" i="0" dirty="0"/>
          </a:p>
          <a:p>
            <a:pPr lvl="1"/>
            <a:endParaRPr lang="es-ES" sz="2000" i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  <p:pic>
        <p:nvPicPr>
          <p:cNvPr id="5" name="Imagen 4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3106A29-D233-4B98-9511-6DB80A902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56515" y="29609"/>
            <a:ext cx="1932499" cy="13584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420C241-4D95-4972-9385-0879207E08C8}"/>
              </a:ext>
            </a:extLst>
          </p:cNvPr>
          <p:cNvSpPr txBox="1"/>
          <p:nvPr/>
        </p:nvSpPr>
        <p:spPr>
          <a:xfrm>
            <a:off x="9664860" y="1469081"/>
            <a:ext cx="171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hlinkClick r:id="rId5" tooltip="http://graphicdesign.stackexchange.com/questions/19376/what-would-be-a-good-alternative-visual-way-of-representing-the-push-and-pull-si"/>
              </a:rPr>
              <a:t>Esta foto</a:t>
            </a:r>
            <a:r>
              <a:rPr lang="es-ES" sz="900" dirty="0"/>
              <a:t> de Autor desconocido está bajo licencia </a:t>
            </a:r>
            <a:r>
              <a:rPr lang="es-ES" sz="900" dirty="0">
                <a:hlinkClick r:id="rId6" tooltip="https://creativecommons.org/licenses/by-sa/3.0/"/>
              </a:rPr>
              <a:t>CC BY-SA</a:t>
            </a:r>
            <a:endParaRPr lang="es-ES" sz="900" dirty="0"/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9C744E52-EE4F-4DAC-AAE4-2B42566C12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430684" y="4201027"/>
            <a:ext cx="610390" cy="50865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5B45631-DA72-4E9A-86FB-7490CA19D1BF}"/>
              </a:ext>
            </a:extLst>
          </p:cNvPr>
          <p:cNvSpPr txBox="1"/>
          <p:nvPr/>
        </p:nvSpPr>
        <p:spPr>
          <a:xfrm>
            <a:off x="1343998" y="6196589"/>
            <a:ext cx="313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hlinkClick r:id="rId8" tooltip="https://lostpedia.fandom.com/es/index.php?title=Archivo:Cuidado.png&amp;limit=20&amp;showall=0"/>
              </a:rPr>
              <a:t>Esta foto</a:t>
            </a:r>
            <a:r>
              <a:rPr lang="es-ES" sz="900" dirty="0"/>
              <a:t> de Autor desconocido está bajo licencia </a:t>
            </a:r>
            <a:r>
              <a:rPr lang="es-ES" sz="900" dirty="0">
                <a:hlinkClick r:id="rId9" tooltip="https://creativecommons.org/licenses/by-nc-nd/3.0/"/>
              </a:rPr>
              <a:t>CC BY-NC-ND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352219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997" y="615067"/>
            <a:ext cx="8911687" cy="864503"/>
          </a:xfrm>
        </p:spPr>
        <p:txBody>
          <a:bodyPr>
            <a:normAutofit/>
          </a:bodyPr>
          <a:lstStyle/>
          <a:p>
            <a:r>
              <a:rPr lang="es-ES" b="1" dirty="0"/>
              <a:t>5.B Derecho de Rectificación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1" y="1898222"/>
            <a:ext cx="11315883" cy="454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/>
              <a:t>Art. 16 RGPD / 14 LOPDGDD</a:t>
            </a:r>
          </a:p>
          <a:p>
            <a:pPr lvl="1"/>
            <a:r>
              <a:rPr lang="es-ES" sz="2200" i="0" dirty="0"/>
              <a:t>D</a:t>
            </a:r>
            <a:r>
              <a:rPr lang="es-ES" sz="2000" i="0" dirty="0"/>
              <a:t>erecho a obtener sin dilación indebida del responsable del tratamiento la </a:t>
            </a:r>
            <a:r>
              <a:rPr lang="es-ES" sz="2000" i="0" dirty="0">
                <a:solidFill>
                  <a:srgbClr val="FF0000"/>
                </a:solidFill>
              </a:rPr>
              <a:t>rectificación</a:t>
            </a:r>
            <a:r>
              <a:rPr lang="es-ES" sz="2000" i="0" dirty="0"/>
              <a:t> de los datos personales inexactos que le conciernan.</a:t>
            </a:r>
          </a:p>
          <a:p>
            <a:pPr lvl="1"/>
            <a:r>
              <a:rPr lang="es-ES" i="0" dirty="0"/>
              <a:t>D</a:t>
            </a:r>
            <a:r>
              <a:rPr lang="es-ES" sz="2000" i="0" dirty="0"/>
              <a:t>erecho a que </a:t>
            </a:r>
            <a:r>
              <a:rPr lang="es-ES" sz="2000" i="0" dirty="0">
                <a:solidFill>
                  <a:srgbClr val="FF0000"/>
                </a:solidFill>
              </a:rPr>
              <a:t>se completen </a:t>
            </a:r>
            <a:r>
              <a:rPr lang="es-ES" sz="2000" i="0" dirty="0"/>
              <a:t>los datos personales que sean incompletos, inclusive mediante una declaración adicional</a:t>
            </a:r>
            <a:r>
              <a:rPr lang="es-ES" i="0" dirty="0"/>
              <a:t>.</a:t>
            </a:r>
          </a:p>
          <a:p>
            <a:pPr lvl="1"/>
            <a:r>
              <a:rPr lang="es-ES" sz="2200" i="0" dirty="0"/>
              <a:t>El afectado deberá indicar en su solicitud a qué datos se refiere y la corrección que haya de realizarse + la documentación justificativa de la inexactitud o carácter incompleto de los datos objeto de tratamiento.</a:t>
            </a:r>
          </a:p>
          <a:p>
            <a:pPr lvl="1"/>
            <a:r>
              <a:rPr lang="es-ES" sz="2200" i="0" dirty="0"/>
              <a:t>Los datos </a:t>
            </a:r>
            <a:r>
              <a:rPr lang="es-ES" sz="2200" i="0"/>
              <a:t>quedarán bloqueados.</a:t>
            </a:r>
            <a:endParaRPr lang="es-ES" sz="2200" i="0" dirty="0"/>
          </a:p>
          <a:p>
            <a:pPr lvl="1"/>
            <a:r>
              <a:rPr lang="es-ES" sz="2200" i="0" dirty="0"/>
              <a:t>Se comunicará cualquier rectificación a cada uno de los destinatarios a los que se hayan comunicado los datos personales, salvo que sea imposible o exija un esfuerzo desproporcionado.</a:t>
            </a:r>
          </a:p>
          <a:p>
            <a:pPr lvl="1"/>
            <a:endParaRPr lang="es-ES" sz="2200" i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79022BD5-CA86-4823-A78A-E7CDBCD66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35935" y="223271"/>
            <a:ext cx="1674951" cy="1674951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F2C62AA7-EA97-4362-8757-889A4B8F97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710194" y="453471"/>
            <a:ext cx="1073307" cy="12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0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430" y="571817"/>
            <a:ext cx="8911687" cy="864503"/>
          </a:xfrm>
        </p:spPr>
        <p:txBody>
          <a:bodyPr>
            <a:normAutofit/>
          </a:bodyPr>
          <a:lstStyle/>
          <a:p>
            <a:r>
              <a:rPr lang="es-ES" b="1" dirty="0"/>
              <a:t>5.C Derecho de supresión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986" y="1488612"/>
            <a:ext cx="11154230" cy="5369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/>
              <a:t>Art. 17 RGPD / 15 LOPDGDD (También llamado derecho al olvido).</a:t>
            </a:r>
          </a:p>
          <a:p>
            <a:pPr lvl="1"/>
            <a:r>
              <a:rPr lang="es-ES" sz="2200" i="0" dirty="0"/>
              <a:t>Cuando:</a:t>
            </a:r>
          </a:p>
          <a:p>
            <a:pPr lvl="2"/>
            <a:r>
              <a:rPr lang="es-ES" dirty="0"/>
              <a:t>Los datos personales ya no sean necesarios en relación con los fines.</a:t>
            </a:r>
          </a:p>
          <a:p>
            <a:pPr lvl="2"/>
            <a:r>
              <a:rPr lang="es-ES" dirty="0"/>
              <a:t>El interesado retire el consentimiento.</a:t>
            </a:r>
          </a:p>
          <a:p>
            <a:pPr lvl="2"/>
            <a:r>
              <a:rPr lang="es-ES" dirty="0"/>
              <a:t>El interesado se oponga al tratamiento.</a:t>
            </a:r>
          </a:p>
          <a:p>
            <a:pPr lvl="2"/>
            <a:r>
              <a:rPr lang="es-ES" dirty="0"/>
              <a:t>Los datos personales hayan sido tratados ilícitamente.</a:t>
            </a:r>
          </a:p>
          <a:p>
            <a:pPr lvl="2"/>
            <a:r>
              <a:rPr lang="es-ES" dirty="0"/>
              <a:t>Obligación legal.</a:t>
            </a:r>
          </a:p>
          <a:p>
            <a:pPr lvl="1"/>
            <a:r>
              <a:rPr lang="es-ES" i="0" dirty="0">
                <a:solidFill>
                  <a:srgbClr val="FF0000"/>
                </a:solidFill>
              </a:rPr>
              <a:t>La supresión no implica destrucción</a:t>
            </a:r>
            <a:r>
              <a:rPr lang="es-ES" i="0" dirty="0"/>
              <a:t>, los datos quedarán bloqueados (art. 32 . LOPDGDD). </a:t>
            </a:r>
          </a:p>
          <a:p>
            <a:pPr marL="987552" lvl="2" indent="0">
              <a:buNone/>
            </a:pPr>
            <a:r>
              <a:rPr lang="es-ES" i="0" dirty="0"/>
              <a:t>Solo podrán destruirse transcurridos los plazos de prescripción de las responsabilidades derivadas del tratamiento</a:t>
            </a:r>
          </a:p>
          <a:p>
            <a:pPr lvl="1"/>
            <a:r>
              <a:rPr lang="es-ES" sz="2000" i="0" dirty="0">
                <a:solidFill>
                  <a:srgbClr val="FF0000"/>
                </a:solidFill>
              </a:rPr>
              <a:t>Excepciones: </a:t>
            </a:r>
            <a:r>
              <a:rPr lang="es-ES" sz="1800" i="0" dirty="0"/>
              <a:t>Libertad de expresión e información, cumplimiento de una obligación legal que requiera el tratamiento o el cumplimiento de una misión realizada en interés público o en el ejercicio de poderes públicos; fines de archivo, investigación científica/histórica o estadística y formulación, el ejercicio o la defensa de reclamaciones.</a:t>
            </a:r>
          </a:p>
          <a:p>
            <a:pPr lvl="1"/>
            <a:r>
              <a:rPr lang="es-ES" i="0" dirty="0"/>
              <a:t>Se comunicarán las </a:t>
            </a:r>
            <a:r>
              <a:rPr lang="es-ES" i="0" dirty="0">
                <a:solidFill>
                  <a:srgbClr val="FF0000"/>
                </a:solidFill>
              </a:rPr>
              <a:t>supresiones</a:t>
            </a:r>
            <a:r>
              <a:rPr lang="es-ES" i="0" dirty="0"/>
              <a:t> a los destinatarios a los que se hayan comunicado los datos personales, salvo que sea imposible o exija un esfuerzo desproporcionado.</a:t>
            </a:r>
          </a:p>
          <a:p>
            <a:pPr marL="530352" lvl="1" indent="0">
              <a:buNone/>
            </a:pPr>
            <a:endParaRPr lang="es-ES" i="0" dirty="0"/>
          </a:p>
          <a:p>
            <a:pPr marL="987552" lvl="2" indent="0">
              <a:buNone/>
            </a:pPr>
            <a:endParaRPr lang="es-ES" dirty="0"/>
          </a:p>
          <a:p>
            <a:pPr marL="987552" lvl="2" indent="0">
              <a:buNone/>
            </a:pPr>
            <a:endParaRPr lang="es-ES" i="0" dirty="0"/>
          </a:p>
          <a:p>
            <a:pPr lvl="2"/>
            <a:endParaRPr lang="es-ES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256" y="6372520"/>
            <a:ext cx="938744" cy="485480"/>
          </a:xfrm>
          <a:prstGeom prst="rect">
            <a:avLst/>
          </a:prstGeom>
        </p:spPr>
      </p:pic>
      <p:pic>
        <p:nvPicPr>
          <p:cNvPr id="5" name="Imagen 4" descr="Forma, Rectángulo&#10;&#10;Descripción generada automáticamente">
            <a:extLst>
              <a:ext uri="{FF2B5EF4-FFF2-40B4-BE49-F238E27FC236}">
                <a16:creationId xmlns:a16="http://schemas.microsoft.com/office/drawing/2014/main" id="{4ED7C256-91D8-4424-BDB6-467869CE88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09835" y="412942"/>
            <a:ext cx="1983381" cy="1182251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EC1ED290-DD3B-421B-98E7-7C0A6DD540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992886" y="2991054"/>
            <a:ext cx="1199114" cy="11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7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E99BE-9855-4391-A5FF-825ABFEE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685800"/>
            <a:ext cx="9445658" cy="605672"/>
          </a:xfrm>
        </p:spPr>
        <p:txBody>
          <a:bodyPr/>
          <a:lstStyle/>
          <a:p>
            <a:pPr algn="ctr"/>
            <a:r>
              <a:rPr lang="es-ES" sz="2900" b="1" dirty="0"/>
              <a:t>MARCO JURÍDICO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677302-049F-46F7-B658-229C54AA5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460" y="1547769"/>
            <a:ext cx="9571139" cy="449230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REGLAMENTO (UE) 2016/679</a:t>
            </a:r>
            <a:r>
              <a:rPr lang="es-ES" dirty="0"/>
              <a:t> DEL PARLAMENTO EUROPEO Y DEL CONSEJO de 27 de abril de 2016 relativo a la protección de las personas físicas en lo que respecta al tratamiento de datos personales y a la libre circulación de estos datos y por el que se deroga la Directiva 95/46/CE (Reglamento general de protección de datos).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>
                <a:solidFill>
                  <a:srgbClr val="FF0000"/>
                </a:solidFill>
              </a:rPr>
              <a:t>LEY ORGÁNICA 3/2018, de 5 de diciembre</a:t>
            </a:r>
            <a:r>
              <a:rPr lang="es-ES" dirty="0">
                <a:solidFill>
                  <a:srgbClr val="FF0000"/>
                </a:solidFill>
              </a:rPr>
              <a:t>, </a:t>
            </a:r>
            <a:r>
              <a:rPr lang="es-ES" dirty="0"/>
              <a:t>de Protección de Datos Personales y garantía de los derechos digitales.</a:t>
            </a:r>
          </a:p>
          <a:p>
            <a:endParaRPr lang="es-ES" dirty="0"/>
          </a:p>
          <a:p>
            <a:r>
              <a:rPr lang="es-ES" sz="2100" dirty="0">
                <a:solidFill>
                  <a:srgbClr val="FF0000"/>
                </a:solidFill>
              </a:rPr>
              <a:t>DECRETO 130/2012, de 24 de agosto</a:t>
            </a:r>
            <a:r>
              <a:rPr lang="es-ES" sz="2100" dirty="0"/>
              <a:t>, del Consell, por el que se establece la organización de la seguridad de la información de la Generalitat.</a:t>
            </a:r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2100" dirty="0">
                <a:solidFill>
                  <a:srgbClr val="FF0000"/>
                </a:solidFill>
              </a:rPr>
              <a:t>Ley Orgánica 7/2021, de 26 de mayo, </a:t>
            </a:r>
            <a:r>
              <a:rPr lang="es-ES" sz="2100" dirty="0"/>
              <a:t>de protección de datos personales tratados para fines de prevención, detección, investigación y enjuiciamiento de infracciones penales y de ejecución de sanciones penales.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4046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430" y="571817"/>
            <a:ext cx="8911687" cy="864503"/>
          </a:xfrm>
        </p:spPr>
        <p:txBody>
          <a:bodyPr>
            <a:normAutofit/>
          </a:bodyPr>
          <a:lstStyle/>
          <a:p>
            <a:r>
              <a:rPr lang="es-ES" b="1" dirty="0"/>
              <a:t>5. D Derecho de limitación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488613"/>
            <a:ext cx="11315883" cy="4541126"/>
          </a:xfrm>
        </p:spPr>
        <p:txBody>
          <a:bodyPr>
            <a:noAutofit/>
          </a:bodyPr>
          <a:lstStyle/>
          <a:p>
            <a:endParaRPr lang="es-ES" sz="2400" dirty="0"/>
          </a:p>
          <a:p>
            <a:pPr marL="0" indent="0">
              <a:buNone/>
            </a:pPr>
            <a:r>
              <a:rPr lang="es-ES" sz="2400" dirty="0"/>
              <a:t>Art. 18 RGPD / 16 LOPDGDD</a:t>
            </a:r>
          </a:p>
          <a:p>
            <a:pPr lvl="1" algn="just"/>
            <a:r>
              <a:rPr lang="es-ES" sz="1800" i="0" dirty="0"/>
              <a:t>Los datos solo podrán ser objeto de tratamiento (con excepción de su conservación), con el consentimiento del interesado o para la formulación, el ejercicio o la defensa de reclamaciones, o con miras a la protección de los derechos de otra persona física o jurídica o por razones de interés público importante de la UE o Estado miembro.</a:t>
            </a:r>
          </a:p>
          <a:p>
            <a:pPr lvl="1"/>
            <a:r>
              <a:rPr lang="es-ES" sz="1800" i="0" dirty="0"/>
              <a:t>¿Cuándo se pueden limitar los datos?</a:t>
            </a:r>
          </a:p>
          <a:p>
            <a:pPr lvl="2"/>
            <a:r>
              <a:rPr lang="es-ES" sz="1800" dirty="0"/>
              <a:t>El interesado impugne la exactitud de los datos, durante un plazo que permita al responsable verificar la exactitud de los mismos.</a:t>
            </a:r>
          </a:p>
          <a:p>
            <a:pPr lvl="2"/>
            <a:r>
              <a:rPr lang="es-ES" sz="1800" dirty="0"/>
              <a:t>El tratamiento sea ilícito y el interesado se oponga a la supresión de los datos.</a:t>
            </a:r>
          </a:p>
          <a:p>
            <a:pPr lvl="2"/>
            <a:r>
              <a:rPr lang="es-ES" sz="1800" dirty="0"/>
              <a:t>El responsable ya no necesite los datos para los fines del tratamiento, pero el interesado los necesite para la formulación, el ejercicio o la defensa de reclamaciones.</a:t>
            </a:r>
          </a:p>
          <a:p>
            <a:pPr lvl="2"/>
            <a:r>
              <a:rPr lang="es-ES" sz="1800" dirty="0"/>
              <a:t>El interesado se haya opuesto al tratamiento mientras se verifica si los motivos legítimos del responsable prevalecen sobre los del interesado.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0E19850-7689-4750-B1BE-1E440A5F9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13041" y="705660"/>
            <a:ext cx="1704329" cy="1355474"/>
          </a:xfrm>
          <a:prstGeom prst="rect">
            <a:avLst/>
          </a:prstGeom>
        </p:spPr>
      </p:pic>
      <p:sp>
        <p:nvSpPr>
          <p:cNvPr id="6" name="Abrir llave 5">
            <a:extLst>
              <a:ext uri="{FF2B5EF4-FFF2-40B4-BE49-F238E27FC236}">
                <a16:creationId xmlns:a16="http://schemas.microsoft.com/office/drawing/2014/main" id="{76F5CEE4-5A40-4469-B7E2-A5C788499DAE}"/>
              </a:ext>
            </a:extLst>
          </p:cNvPr>
          <p:cNvSpPr/>
          <p:nvPr/>
        </p:nvSpPr>
        <p:spPr>
          <a:xfrm>
            <a:off x="1577130" y="3917659"/>
            <a:ext cx="159391" cy="2164373"/>
          </a:xfrm>
          <a:prstGeom prst="leftBrac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517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430" y="571817"/>
            <a:ext cx="8911687" cy="864503"/>
          </a:xfrm>
        </p:spPr>
        <p:txBody>
          <a:bodyPr>
            <a:normAutofit/>
          </a:bodyPr>
          <a:lstStyle/>
          <a:p>
            <a:r>
              <a:rPr lang="es-ES" b="1" dirty="0"/>
              <a:t>5. E Derecho de Oposición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488613"/>
            <a:ext cx="11315883" cy="45411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Art. 21 RGPD / 18 LOPDGDD</a:t>
            </a:r>
          </a:p>
          <a:p>
            <a:pPr lvl="1"/>
            <a:r>
              <a:rPr lang="es-ES" sz="2200" i="0" dirty="0"/>
              <a:t>Derecho a oponerse en cualquier momento, por motivos relacionados con su situación particular, a que datos personales que le conciernan sean objeto de un tratamiento. Se da cuando el tratamiento está basado en:</a:t>
            </a:r>
          </a:p>
          <a:p>
            <a:pPr lvl="2"/>
            <a:r>
              <a:rPr lang="es-ES" sz="2000" dirty="0"/>
              <a:t>Interés público o en el ejercicio de poderes públicos O</a:t>
            </a:r>
          </a:p>
          <a:p>
            <a:pPr lvl="2"/>
            <a:r>
              <a:rPr lang="es-ES" sz="2000" dirty="0"/>
              <a:t>Interés legítimo</a:t>
            </a:r>
          </a:p>
          <a:p>
            <a:pPr lvl="1" algn="just"/>
            <a:r>
              <a:rPr lang="es-ES" sz="2200" i="0" dirty="0"/>
              <a:t>Consecuencias: El responsable del tratamiento dejará de tratar los datos personales, salvo que acredite motivos legítimos imperiosos para el tratamiento que prevalezcan sobre los intereses, los derechos y las libertades del interesado, o para la formulación, el ejercicio o la defensa de reclamaciones.</a:t>
            </a:r>
            <a:endParaRPr lang="es-ES" sz="1800" i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  <p:pic>
        <p:nvPicPr>
          <p:cNvPr id="5" name="Imagen 4" descr="Imagen que contiene firmar, calle, agua, frente&#10;&#10;Descripción generada automáticamente">
            <a:extLst>
              <a:ext uri="{FF2B5EF4-FFF2-40B4-BE49-F238E27FC236}">
                <a16:creationId xmlns:a16="http://schemas.microsoft.com/office/drawing/2014/main" id="{784FDF8C-75A0-48C8-AC25-3F2A569C0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44154" y="454486"/>
            <a:ext cx="2246963" cy="148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5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430" y="571817"/>
            <a:ext cx="8911687" cy="864503"/>
          </a:xfrm>
        </p:spPr>
        <p:txBody>
          <a:bodyPr>
            <a:noAutofit/>
          </a:bodyPr>
          <a:lstStyle/>
          <a:p>
            <a:r>
              <a:rPr lang="es-ES" b="1" dirty="0"/>
              <a:t>5. Límites al ejercicio de derechos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488613"/>
            <a:ext cx="11315883" cy="454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200" dirty="0"/>
              <a:t>Art. 23 RGPD</a:t>
            </a:r>
          </a:p>
          <a:p>
            <a:pPr lvl="1"/>
            <a:r>
              <a:rPr lang="es-ES" sz="2000" i="0" dirty="0"/>
              <a:t>El Derecho de la UE o sus EEMM podrá limitar, a través de medidas legislativas, el alcance de las obligaciones y de los derechos.</a:t>
            </a:r>
          </a:p>
          <a:p>
            <a:pPr lvl="1"/>
            <a:r>
              <a:rPr lang="es-ES" sz="2000" i="0" dirty="0"/>
              <a:t>Condiciones: </a:t>
            </a:r>
          </a:p>
          <a:p>
            <a:pPr marL="987552" lvl="2" indent="0">
              <a:buNone/>
            </a:pPr>
            <a:r>
              <a:rPr lang="es-ES" sz="1800" dirty="0"/>
              <a:t>1) </a:t>
            </a:r>
            <a:r>
              <a:rPr lang="es-ES" sz="1800" dirty="0">
                <a:solidFill>
                  <a:srgbClr val="FF0000"/>
                </a:solidFill>
              </a:rPr>
              <a:t>La limitación respete en lo esencial los derechos y libertades fundamentales </a:t>
            </a:r>
            <a:r>
              <a:rPr lang="es-ES" sz="1800" dirty="0"/>
              <a:t>y</a:t>
            </a:r>
          </a:p>
          <a:p>
            <a:pPr marL="987552" lvl="2" indent="0">
              <a:buNone/>
            </a:pPr>
            <a:r>
              <a:rPr lang="es-ES" sz="1800" dirty="0"/>
              <a:t>2) </a:t>
            </a:r>
            <a:r>
              <a:rPr lang="es-ES" sz="1800" dirty="0">
                <a:solidFill>
                  <a:srgbClr val="FF0000"/>
                </a:solidFill>
              </a:rPr>
              <a:t>Sea una medida necesaria y proporcionada </a:t>
            </a:r>
            <a:r>
              <a:rPr lang="es-ES" sz="1800" dirty="0"/>
              <a:t>en una sociedad democrática para salvaguardar:</a:t>
            </a:r>
          </a:p>
          <a:p>
            <a:pPr lvl="3"/>
            <a:r>
              <a:rPr lang="es-ES" sz="1800" i="0" dirty="0"/>
              <a:t>la seguridad del Estado;</a:t>
            </a:r>
          </a:p>
          <a:p>
            <a:pPr lvl="3"/>
            <a:r>
              <a:rPr lang="es-ES" sz="1800" i="0" dirty="0"/>
              <a:t>la defensa;</a:t>
            </a:r>
          </a:p>
          <a:p>
            <a:pPr lvl="3"/>
            <a:r>
              <a:rPr lang="es-ES" sz="1800" i="0" dirty="0"/>
              <a:t>la seguridad pública;</a:t>
            </a:r>
          </a:p>
          <a:p>
            <a:pPr lvl="3"/>
            <a:r>
              <a:rPr lang="es-ES" sz="1800" i="0" dirty="0"/>
              <a:t>la prevención, investigación, detección o enjuiciamiento de infracciones penales…</a:t>
            </a:r>
          </a:p>
          <a:p>
            <a:pPr lvl="3"/>
            <a:r>
              <a:rPr lang="es-ES" sz="1800" i="0" dirty="0" err="1"/>
              <a:t>Etc</a:t>
            </a:r>
            <a:r>
              <a:rPr lang="es-ES" sz="1800" i="0" dirty="0"/>
              <a:t>….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  <p:sp>
        <p:nvSpPr>
          <p:cNvPr id="4" name="Abrir llave 3">
            <a:extLst>
              <a:ext uri="{FF2B5EF4-FFF2-40B4-BE49-F238E27FC236}">
                <a16:creationId xmlns:a16="http://schemas.microsoft.com/office/drawing/2014/main" id="{E527092B-A604-4933-A838-23215171A80F}"/>
              </a:ext>
            </a:extLst>
          </p:cNvPr>
          <p:cNvSpPr/>
          <p:nvPr/>
        </p:nvSpPr>
        <p:spPr>
          <a:xfrm>
            <a:off x="1879430" y="3665989"/>
            <a:ext cx="242985" cy="1853967"/>
          </a:xfrm>
          <a:prstGeom prst="leftBrac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2BD198B-78DA-43E9-B189-C0C87F8F0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024717" y="406670"/>
            <a:ext cx="1174586" cy="125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5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4576" y="571817"/>
            <a:ext cx="9096541" cy="560697"/>
          </a:xfrm>
        </p:spPr>
        <p:txBody>
          <a:bodyPr>
            <a:noAutofit/>
          </a:bodyPr>
          <a:lstStyle/>
          <a:p>
            <a:pPr algn="ctr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s-ES" sz="3600" b="1" dirty="0"/>
              <a:t>6. EVALUACIÓN DE IMPACTO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1998" y="1295667"/>
            <a:ext cx="11315883" cy="454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/>
              <a:t>Art. 35 RGPD:</a:t>
            </a:r>
          </a:p>
          <a:p>
            <a:pPr marL="0" indent="0">
              <a:buNone/>
            </a:pPr>
            <a:r>
              <a:rPr lang="es-ES" sz="1800" dirty="0"/>
              <a:t>Cuando sea probable que un tipo de tratamiento, en particular si utiliza nuevas tecnologías, por su naturaleza, alcance, contexto o fines, entrañe un alto riesgo para los derechos y libertades de las personas físicas: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sz="1600" dirty="0"/>
              <a:t>evaluación sistemática y exhaustiva de aspectos personales de personas físicas que se base en un tratamiento automatizado y sobre cuya base se tomen decisiones que produzcan efectos jurídicos para las personas físicas o que les afecten significativamente;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sz="1600" dirty="0"/>
              <a:t>tratamiento a gran escala de las categorías especiales de datos o de los datos personales relativos a condenas e infracciones penales.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sz="1600" dirty="0"/>
              <a:t>observación sistemática a gran escala de una zona de acceso público.</a:t>
            </a:r>
          </a:p>
          <a:p>
            <a:pPr marL="987552" lvl="2" indent="0">
              <a:buNone/>
            </a:pPr>
            <a:endParaRPr lang="es-ES" sz="1800" i="0" dirty="0">
              <a:solidFill>
                <a:srgbClr val="FF0000"/>
              </a:solidFill>
            </a:endParaRPr>
          </a:p>
          <a:p>
            <a:pPr marL="987552" lvl="2" indent="0">
              <a:buNone/>
            </a:pPr>
            <a:r>
              <a:rPr lang="es-ES" sz="1800" i="0" dirty="0">
                <a:solidFill>
                  <a:srgbClr val="FF0000"/>
                </a:solidFill>
              </a:rPr>
              <a:t>Listado de tratamientos en los que es obligada una EIPD (AEPD). </a:t>
            </a:r>
            <a:r>
              <a:rPr lang="es-E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Es necesario realizar la EIPD si el tratamiento reúne dos a más criterios).</a:t>
            </a:r>
          </a:p>
          <a:p>
            <a:pPr marL="0" indent="0" algn="just">
              <a:buNone/>
            </a:pPr>
            <a:r>
              <a:rPr lang="es-E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 gestión del riesgo añade requisitos adicionales: más profundidad del análisis, mayores requisitos en la documentación, implicación del DPD y control por parte de las autoridades de control.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BFC44E2-A4F4-4363-9616-DA902BCFCB01}"/>
              </a:ext>
            </a:extLst>
          </p:cNvPr>
          <p:cNvSpPr/>
          <p:nvPr/>
        </p:nvSpPr>
        <p:spPr>
          <a:xfrm rot="5400000">
            <a:off x="4639111" y="4068662"/>
            <a:ext cx="469783" cy="234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04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4576" y="571817"/>
            <a:ext cx="9096541" cy="560697"/>
          </a:xfrm>
        </p:spPr>
        <p:txBody>
          <a:bodyPr>
            <a:noAutofit/>
          </a:bodyPr>
          <a:lstStyle/>
          <a:p>
            <a:pPr algn="ctr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s-ES" sz="3600" b="1" dirty="0"/>
              <a:t>7. CONSULTA PREVIA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1998" y="1295666"/>
            <a:ext cx="11315883" cy="5386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/>
              <a:t>Art. 36 RGPD: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ES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uando una evaluación de impacto muestre un riesgo alto para los derechos y libertades de las personas tras haber aplicado medidas para mitigarlo, el                                 del tratamiento  debe REALIZAR </a:t>
            </a: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ES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 CONSULTA previa A LA AEPD </a:t>
            </a:r>
            <a:r>
              <a:rPr lang="es-E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antes de proceder al tratamiento.</a:t>
            </a: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Plazo de contestación de la AEPD 8 semanas, ampliable a 6 más. </a:t>
            </a: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La consulta a la Autoridad de Control </a:t>
            </a:r>
            <a:r>
              <a:rPr lang="es-ES" sz="1600" b="0" i="0" u="sng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no tiene por objeto</a:t>
            </a:r>
            <a:r>
              <a:rPr lang="es-ES" sz="16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la obtención de un asesoramiento con relación a aspectos generales del cumplimiento de la normativa de protección de datos ni tampoco obtener la aprobación del tratamiento por parte de la Autoridad de Control.</a:t>
            </a:r>
            <a:r>
              <a:rPr lang="es-E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u="sng" dirty="0">
                <a:solidFill>
                  <a:schemeClr val="tx1"/>
                </a:solidFill>
                <a:latin typeface="Source Sans Pro" panose="020B0503030403020204" pitchFamily="34" charset="0"/>
              </a:rPr>
              <a:t>Tiene </a:t>
            </a:r>
            <a:r>
              <a:rPr lang="es-ES" sz="1600" b="0" i="0" u="sng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por objeto </a:t>
            </a:r>
            <a:r>
              <a:rPr lang="es-ES" sz="16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orientar al responsable con relación a aquellos riesgos que no hubiera sido capaz de identificar o mitigar suficientemente.</a:t>
            </a:r>
            <a:endParaRPr lang="es-E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BFC44E2-A4F4-4363-9616-DA902BCFCB01}"/>
              </a:ext>
            </a:extLst>
          </p:cNvPr>
          <p:cNvSpPr/>
          <p:nvPr/>
        </p:nvSpPr>
        <p:spPr>
          <a:xfrm rot="5400000">
            <a:off x="4857225" y="3546446"/>
            <a:ext cx="469783" cy="234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Marcador de contenido 4" descr="Icono&#10;&#10;Descripción generada automáticamente con confianza media">
            <a:extLst>
              <a:ext uri="{FF2B5EF4-FFF2-40B4-BE49-F238E27FC236}">
                <a16:creationId xmlns:a16="http://schemas.microsoft.com/office/drawing/2014/main" id="{794F232D-0EEC-4FD1-AF12-C920DCC45A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76857" y="176168"/>
            <a:ext cx="1521903" cy="1521903"/>
          </a:xfrm>
          <a:prstGeom prst="rect">
            <a:avLst/>
          </a:prstGeom>
        </p:spPr>
      </p:pic>
      <p:pic>
        <p:nvPicPr>
          <p:cNvPr id="10" name="Imagen 9" descr="Persona con taza en la mano&#10;&#10;Descripción generada automáticamente con confianza media">
            <a:extLst>
              <a:ext uri="{FF2B5EF4-FFF2-40B4-BE49-F238E27FC236}">
                <a16:creationId xmlns:a16="http://schemas.microsoft.com/office/drawing/2014/main" id="{2A82CDF0-DB1D-4CDF-B421-240ACC2329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52308" y="2540505"/>
            <a:ext cx="1444726" cy="8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78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6404" y="396009"/>
            <a:ext cx="10776811" cy="987388"/>
          </a:xfrm>
        </p:spPr>
        <p:txBody>
          <a:bodyPr>
            <a:no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s-E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NOTIFICAR VIOLACIONES DE LA SEGURIDAD DE LOS DATOS PERSONALES.</a:t>
            </a:r>
            <a:endParaRPr lang="es-E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488613"/>
            <a:ext cx="11315883" cy="454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/>
              <a:t>Arts. 33 y 34 RGPD:</a:t>
            </a:r>
          </a:p>
          <a:p>
            <a:pPr lvl="1"/>
            <a:r>
              <a:rPr lang="es-ES" sz="1800" i="0" dirty="0"/>
              <a:t>Definición: toda violación de la seguridad que ocasione la destrucción, pérdida o alteración accidental o ilícita de datos personales o la comunicación o acceso no autorizados a dichos datos (4.12 RGPD).</a:t>
            </a:r>
          </a:p>
          <a:p>
            <a:pPr marL="530352" lvl="1" indent="0">
              <a:buNone/>
            </a:pPr>
            <a:endParaRPr lang="es-ES" sz="1800" i="0" dirty="0"/>
          </a:p>
          <a:p>
            <a:pPr lvl="1"/>
            <a:r>
              <a:rPr lang="es-ES" sz="1800" i="0" dirty="0"/>
              <a:t>Obligaciones del</a:t>
            </a:r>
          </a:p>
          <a:p>
            <a:pPr lvl="1"/>
            <a:endParaRPr lang="es-ES" sz="1800" i="0" dirty="0"/>
          </a:p>
          <a:p>
            <a:pPr lvl="2"/>
            <a:r>
              <a:rPr lang="es-ES" sz="1600" dirty="0"/>
              <a:t>Notificación a la AEPD: 72 horas máximo desde que se haya tenido constancia.</a:t>
            </a:r>
          </a:p>
          <a:p>
            <a:pPr lvl="2"/>
            <a:r>
              <a:rPr lang="es-ES" sz="1600" dirty="0"/>
              <a:t>Comunicación al interesado/a: Cuando sea probable que entrañe un alto riesgo para los derechos y libertades de las personas físicas, la comunicará al interesado sin dilación indebida. </a:t>
            </a:r>
          </a:p>
          <a:p>
            <a:pPr lvl="1"/>
            <a:endParaRPr lang="es-ES" sz="1800" i="0" dirty="0"/>
          </a:p>
          <a:p>
            <a:pPr lvl="1"/>
            <a:r>
              <a:rPr lang="es-ES" sz="1800" i="0" dirty="0"/>
              <a:t>El             del tratamiento notificará sin dilación indebida al responsable del tratamiento las violaciones de la seguridad de los datos personales de las que tenga conocimiento.</a:t>
            </a:r>
          </a:p>
          <a:p>
            <a:pPr lvl="1"/>
            <a:r>
              <a:rPr lang="es-ES" sz="1800" i="0" dirty="0"/>
              <a:t>La DPD ha elaborado una </a:t>
            </a:r>
            <a:r>
              <a:rPr lang="es-ES" sz="1800" i="0" dirty="0">
                <a:solidFill>
                  <a:srgbClr val="FF0000"/>
                </a:solidFill>
              </a:rPr>
              <a:t>Guía de gestión de brechas de la GVA </a:t>
            </a:r>
            <a:r>
              <a:rPr lang="es-ES" sz="1800" i="0" dirty="0"/>
              <a:t>(procedimiento, plazos, documentación, etc.), disponible en funciona.gva.es.</a:t>
            </a:r>
            <a:endParaRPr lang="es-ES" i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  <p:pic>
        <p:nvPicPr>
          <p:cNvPr id="6" name="Imagen 5" descr="Persona con taza en la mano&#10;&#10;Descripción generada automáticamente con confianza media">
            <a:extLst>
              <a:ext uri="{FF2B5EF4-FFF2-40B4-BE49-F238E27FC236}">
                <a16:creationId xmlns:a16="http://schemas.microsoft.com/office/drawing/2014/main" id="{C19B64AB-E328-4735-9917-2E7283C7AC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04738" y="2689249"/>
            <a:ext cx="1202863" cy="739751"/>
          </a:xfrm>
          <a:prstGeom prst="rect">
            <a:avLst/>
          </a:prstGeom>
        </p:spPr>
      </p:pic>
      <p:pic>
        <p:nvPicPr>
          <p:cNvPr id="9" name="Imagen 8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9EB58936-403A-4194-B462-02360BE58A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1986730" y="4447322"/>
            <a:ext cx="479888" cy="6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1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430" y="571817"/>
            <a:ext cx="8911687" cy="864503"/>
          </a:xfrm>
        </p:spPr>
        <p:txBody>
          <a:bodyPr>
            <a:noAutofit/>
          </a:bodyPr>
          <a:lstStyle/>
          <a:p>
            <a:pPr lvl="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COOPERAR CON LA AUTORIDAD DE CONTROL</a:t>
            </a:r>
            <a:endParaRPr lang="es-E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4066" y="1488613"/>
            <a:ext cx="11129150" cy="2210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/>
              <a:t>Art. 31 del RGPD.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  <p:pic>
        <p:nvPicPr>
          <p:cNvPr id="6" name="Imagen 5" descr="Persona con taza en la mano&#10;&#10;Descripción generada automáticamente con confianza media">
            <a:extLst>
              <a:ext uri="{FF2B5EF4-FFF2-40B4-BE49-F238E27FC236}">
                <a16:creationId xmlns:a16="http://schemas.microsoft.com/office/drawing/2014/main" id="{B21663FE-8CA2-448F-A7E4-4E9EAC0412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85688" y="2089174"/>
            <a:ext cx="1202863" cy="739751"/>
          </a:xfrm>
          <a:prstGeom prst="rect">
            <a:avLst/>
          </a:prstGeom>
        </p:spPr>
      </p:pic>
      <p:pic>
        <p:nvPicPr>
          <p:cNvPr id="9" name="Imagen 8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DE06FEB9-2AF5-4B57-AFAA-0030922DA9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6519886" y="2089174"/>
            <a:ext cx="479888" cy="636315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41EFE289-82E7-4903-805F-68E3A618E02B}"/>
              </a:ext>
            </a:extLst>
          </p:cNvPr>
          <p:cNvCxnSpPr/>
          <p:nvPr/>
        </p:nvCxnSpPr>
        <p:spPr>
          <a:xfrm>
            <a:off x="3714750" y="2828925"/>
            <a:ext cx="609600" cy="67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D5D1753-4D5F-40A1-8E18-796A306C53D8}"/>
              </a:ext>
            </a:extLst>
          </p:cNvPr>
          <p:cNvCxnSpPr>
            <a:cxnSpLocks/>
          </p:cNvCxnSpPr>
          <p:nvPr/>
        </p:nvCxnSpPr>
        <p:spPr>
          <a:xfrm flipH="1">
            <a:off x="6136493" y="2701692"/>
            <a:ext cx="423886" cy="80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A808F47-81BB-4E74-995F-19E81E5DFDF5}"/>
              </a:ext>
            </a:extLst>
          </p:cNvPr>
          <p:cNvSpPr txBox="1">
            <a:spLocks/>
          </p:cNvSpPr>
          <p:nvPr/>
        </p:nvSpPr>
        <p:spPr>
          <a:xfrm>
            <a:off x="2780038" y="3683455"/>
            <a:ext cx="6443915" cy="1511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s-ES" sz="1800" dirty="0"/>
              <a:t>DEBEN COOPERAR CON LA AUTORIZADAD DE CONTROL (AEPD)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s-ES" sz="1800" dirty="0"/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s-ES" sz="1800" dirty="0"/>
              <a:t>La falta de cooperación supone una infracción grave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7930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002" y="571817"/>
            <a:ext cx="9164116" cy="864503"/>
          </a:xfrm>
        </p:spPr>
        <p:txBody>
          <a:bodyPr>
            <a:noAutofit/>
          </a:bodyPr>
          <a:lstStyle/>
          <a:p>
            <a:pPr lvl="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NOMBRAR UN/A DELEGADO/A DE PROTECCIÓN DE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2455" y="1488613"/>
            <a:ext cx="11174135" cy="29994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/>
              <a:t>Art. 37 del RGPD.</a:t>
            </a:r>
          </a:p>
          <a:p>
            <a:pPr marL="0" indent="0">
              <a:buNone/>
            </a:pPr>
            <a:r>
              <a:rPr lang="es-ES" sz="1800" dirty="0">
                <a:highlight>
                  <a:srgbClr val="FF00FF"/>
                </a:highlight>
              </a:rPr>
              <a:t>¿Cuándo?</a:t>
            </a:r>
          </a:p>
          <a:p>
            <a:pPr marL="65532" indent="0"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835400" algn="l"/>
              </a:tabLs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el tratamiento lo lleve a cabo una autoridad u organismo público.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5532" indent="0"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835400" algn="l"/>
              </a:tabLs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las actividades principales del responsable o del encargado consistan en operaciones de tratamiento que, en razón de su naturaleza, alcance y/o fines, requieran una observación habitual y sistemática de interesados a gran escala, o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5532" indent="0"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835400" algn="l"/>
              </a:tabLs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las actividades principales del responsable o del encargado consistan en el tratamiento a gran escala de categorías especiales de datos personales con arreglo al artículo 9 y de datos relativos a condenas e infracciones penales a que se refiere el artículo 10.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tabLst>
                <a:tab pos="3835400" algn="l"/>
              </a:tabLs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ámbito de la Generalitat existe un único Delegado de Protección de Datos para toda la administración de la Generalitat, que dispone de un equipo de subdelegados/as. </a:t>
            </a:r>
          </a:p>
          <a:p>
            <a:pPr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tabLst>
                <a:tab pos="3835400" algn="l"/>
              </a:tabLs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Alcance y funciones: Orden 1/2021, de 20 de abril, de la consellera de Participación, Transparencia, Cooperación y Calidad Democrática el Reglamento orgánico y funcional de la Conselleria.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  <p:pic>
        <p:nvPicPr>
          <p:cNvPr id="6" name="Imagen 5" descr="Persona con taza en la mano&#10;&#10;Descripción generada automáticamente con confianza media">
            <a:extLst>
              <a:ext uri="{FF2B5EF4-FFF2-40B4-BE49-F238E27FC236}">
                <a16:creationId xmlns:a16="http://schemas.microsoft.com/office/drawing/2014/main" id="{B21663FE-8CA2-448F-A7E4-4E9EAC0412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84878" y="1452859"/>
            <a:ext cx="1034672" cy="636315"/>
          </a:xfrm>
          <a:prstGeom prst="rect">
            <a:avLst/>
          </a:prstGeom>
        </p:spPr>
      </p:pic>
      <p:pic>
        <p:nvPicPr>
          <p:cNvPr id="9" name="Imagen 8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DE06FEB9-2AF5-4B57-AFAA-0030922DA9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4254858" y="1466870"/>
            <a:ext cx="479888" cy="6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74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002" y="571817"/>
            <a:ext cx="9164116" cy="864503"/>
          </a:xfrm>
        </p:spPr>
        <p:txBody>
          <a:bodyPr>
            <a:noAutofit/>
          </a:bodyPr>
          <a:lstStyle/>
          <a:p>
            <a:pPr lvl="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REPASO DE LAS OBLIGACIONES DESDE EL PUNTO DE VISTA DEL PERSONAL EMPLEADO PÚBLICO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736" y="2008731"/>
            <a:ext cx="11140579" cy="507996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s-ES" sz="1800" dirty="0">
                <a:highlight>
                  <a:srgbClr val="FF00FF"/>
                </a:highlight>
              </a:rPr>
              <a:t>Procedimientos/ actuaciones administrativas:</a:t>
            </a:r>
          </a:p>
          <a:p>
            <a:pPr lvl="1">
              <a:buFontTx/>
              <a:buChar char="-"/>
            </a:pPr>
            <a:r>
              <a:rPr lang="es-ES" sz="1800" i="0" dirty="0">
                <a:latin typeface="Calibri" panose="020F0502020204030204" pitchFamily="34" charset="0"/>
                <a:cs typeface="Calibri" panose="020F0502020204030204" pitchFamily="34" charset="0"/>
              </a:rPr>
              <a:t>Aplicar el principio de minimización.</a:t>
            </a:r>
          </a:p>
          <a:p>
            <a:pPr lvl="1">
              <a:buFontTx/>
              <a:buChar char="-"/>
            </a:pPr>
            <a:r>
              <a:rPr lang="es-ES" sz="1800" i="0" dirty="0">
                <a:latin typeface="Calibri" panose="020F0502020204030204" pitchFamily="34" charset="0"/>
                <a:cs typeface="Calibri" panose="020F0502020204030204" pitchFamily="34" charset="0"/>
              </a:rPr>
              <a:t>Ponerse en contacto con la unidad de protección de datos de tu </a:t>
            </a:r>
            <a:r>
              <a:rPr lang="es-ES" sz="1800" i="0" dirty="0" err="1">
                <a:latin typeface="Calibri" panose="020F0502020204030204" pitchFamily="34" charset="0"/>
                <a:cs typeface="Calibri" panose="020F0502020204030204" pitchFamily="34" charset="0"/>
              </a:rPr>
              <a:t>conselleria</a:t>
            </a:r>
            <a:r>
              <a:rPr lang="es-ES" sz="1800" i="0" dirty="0">
                <a:latin typeface="Calibri" panose="020F0502020204030204" pitchFamily="34" charset="0"/>
                <a:cs typeface="Calibri" panose="020F0502020204030204" pitchFamily="34" charset="0"/>
              </a:rPr>
              <a:t>/entidad.</a:t>
            </a:r>
          </a:p>
          <a:p>
            <a:pPr>
              <a:buFontTx/>
              <a:buChar char="-"/>
            </a:pPr>
            <a:r>
              <a:rPr lang="es-ES" sz="1800" i="0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Deber de informar.</a:t>
            </a:r>
          </a:p>
          <a:p>
            <a:pPr>
              <a:buFontTx/>
              <a:buChar char="-"/>
            </a:pPr>
            <a:r>
              <a:rPr lang="es-ES" sz="1800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Ejercicio de derechos.</a:t>
            </a:r>
          </a:p>
          <a:p>
            <a:pPr>
              <a:buFontTx/>
              <a:buChar char="-"/>
            </a:pPr>
            <a:r>
              <a:rPr lang="es-ES" sz="1800" i="0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Encargados del tratamiento:</a:t>
            </a:r>
          </a:p>
          <a:p>
            <a:pPr lvl="1">
              <a:buFontTx/>
              <a:buChar char="-"/>
            </a:pPr>
            <a:r>
              <a:rPr lang="es-ES" sz="1800" i="0" dirty="0">
                <a:latin typeface="Calibri" panose="020F0502020204030204" pitchFamily="34" charset="0"/>
                <a:cs typeface="Calibri" panose="020F0502020204030204" pitchFamily="34" charset="0"/>
              </a:rPr>
              <a:t>Elección de encargados.</a:t>
            </a:r>
          </a:p>
          <a:p>
            <a:pPr lvl="1">
              <a:buFontTx/>
              <a:buChar char="-"/>
            </a:pPr>
            <a:r>
              <a:rPr lang="es-ES" sz="1800" i="0" dirty="0">
                <a:latin typeface="Calibri" panose="020F0502020204030204" pitchFamily="34" charset="0"/>
                <a:cs typeface="Calibri" panose="020F0502020204030204" pitchFamily="34" charset="0"/>
              </a:rPr>
              <a:t>Inclusión del contenido 28.3 del RGPD en el instrumento jurídico correspondiente</a:t>
            </a:r>
          </a:p>
          <a:p>
            <a:pPr>
              <a:buFontTx/>
              <a:buChar char="-"/>
            </a:pPr>
            <a:r>
              <a:rPr lang="es-ES" sz="1800" i="0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Violaciones de seguridad en materia de protección de datos.</a:t>
            </a:r>
          </a:p>
          <a:p>
            <a:pPr marL="530352" lvl="1" indent="0">
              <a:buNone/>
            </a:pP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49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8556" y="107970"/>
            <a:ext cx="9164116" cy="864503"/>
          </a:xfrm>
        </p:spPr>
        <p:txBody>
          <a:bodyPr>
            <a:noAutofit/>
          </a:bodyPr>
          <a:lstStyle/>
          <a:p>
            <a:pPr lvl="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REPASO DE LAS OBLIGACIONES DESDE EL PUNTO DE VISTA DEL PERSONAL EMPLEADO PÚBLICO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3733" y="1054358"/>
            <a:ext cx="11216080" cy="536322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s-ES" sz="1800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Medidas técnicas y organizativas. Es fundamental conocer la política de protección de datos.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acceso a datos de carácter personal en el desempeño de tus funciones está sometido al deber de confidencialidad y sigilo.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Debes custodiar debidamente los expedientes en tu puesto de trabajo y en los armarios/archivadores.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Sólo debes realizar impresiones de documentos originales cuando sea estrictamente necesario y no puedes reutilizar aquellas copias que contengan datos de carácter personal.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Salvo autorización expresa, no puedes extraer documentos, carpetas o archivos fuera de las instalaciones de la </a:t>
            </a:r>
            <a:r>
              <a:rPr lang="es-ES" sz="180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conselleria</a:t>
            </a:r>
            <a:r>
              <a:rPr lang="es-ES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/entidad o de sus sistemas de información.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identificación de acceso (contraseñas) a cualquier medio tecnológico es personal e intransferible. No puedes dar tus claves personales.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te ausentes temporalmente de tu puesto de trabajo es obligatorio bloquear la sesión del usuario y cuando termines la jornada laboral debes apagar el equipo.</a:t>
            </a:r>
          </a:p>
          <a:p>
            <a:pPr>
              <a:buFontTx/>
              <a:buChar char="-"/>
            </a:pPr>
            <a:r>
              <a:rPr lang="es-ES" sz="1800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Más información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:    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dpdgeneralitat@gva.es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dpdsectorpublico@gva.es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-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https://funciona.gva.es/es/web/proteccio-de-dades-personals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-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https://participacio.gva.es/es/web/delegacion-de-proteccion-de-datos-gva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-"/>
            </a:pP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9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E99BE-9855-4391-A5FF-825ABFEE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685800"/>
            <a:ext cx="9445658" cy="605672"/>
          </a:xfrm>
        </p:spPr>
        <p:txBody>
          <a:bodyPr/>
          <a:lstStyle/>
          <a:p>
            <a:pPr algn="ctr"/>
            <a:r>
              <a:rPr lang="es-ES" sz="2900" b="1" dirty="0"/>
              <a:t>DEFINICIONES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677302-049F-46F7-B658-229C54AA5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460" y="1547769"/>
            <a:ext cx="9571139" cy="4492304"/>
          </a:xfrm>
        </p:spPr>
        <p:txBody>
          <a:bodyPr>
            <a:normAutofit/>
          </a:bodyPr>
          <a:lstStyle/>
          <a:p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>
                <a:solidFill>
                  <a:srgbClr val="FF0000"/>
                </a:solidFill>
              </a:rPr>
              <a:t>Dato de carácter personal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b="1" dirty="0">
                <a:solidFill>
                  <a:srgbClr val="FF0000"/>
                </a:solidFill>
              </a:rPr>
              <a:t>Tratamiento de datos de carácter personal.</a:t>
            </a:r>
            <a:endParaRPr lang="es-ES" dirty="0"/>
          </a:p>
          <a:p>
            <a:endParaRPr lang="es-ES" dirty="0"/>
          </a:p>
          <a:p>
            <a:r>
              <a:rPr lang="es-ES" sz="2100" dirty="0">
                <a:solidFill>
                  <a:srgbClr val="FF0000"/>
                </a:solidFill>
              </a:rPr>
              <a:t>Responsable del tratamiento</a:t>
            </a:r>
            <a:endParaRPr lang="es-ES" sz="2100" dirty="0"/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2100" dirty="0">
                <a:solidFill>
                  <a:srgbClr val="FF0000"/>
                </a:solidFill>
              </a:rPr>
              <a:t>Encargado.</a:t>
            </a:r>
            <a:endParaRPr lang="es-ES" sz="21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598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8556" y="107970"/>
            <a:ext cx="9164116" cy="864503"/>
          </a:xfrm>
        </p:spPr>
        <p:txBody>
          <a:bodyPr>
            <a:noAutofit/>
          </a:bodyPr>
          <a:lstStyle/>
          <a:p>
            <a:pPr lvl="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3733" y="1054358"/>
            <a:ext cx="11216080" cy="536322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s-ES" sz="1800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¿Es la edad un dato de carácter personal en todo caso?</a:t>
            </a:r>
          </a:p>
          <a:p>
            <a:pPr marL="0" indent="0">
              <a:buNone/>
            </a:pPr>
            <a:endParaRPr lang="es-ES" sz="1800" dirty="0">
              <a:highlight>
                <a:srgbClr val="FF00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Encuesta de todos los habitantes de la </a:t>
            </a:r>
            <a:r>
              <a:rPr lang="es-ES" sz="180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Comunitat</a:t>
            </a:r>
            <a:r>
              <a:rPr lang="es-ES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Valenciana sobre la calidad de la atención sanitaria </a:t>
            </a:r>
            <a:r>
              <a:rPr lang="es-ES" sz="18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los centros de salud públicos. La encuesta contiene una serie de preguntas donde debe constar SI/NO y la edad de la persona que contesta       La edad NO es en este caso un dato de carácter personal porque no hace identificable a la persona.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es-ES" sz="18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18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Encuesta en cada unidad administrativa sobre la calidad de un aplicación informática. La encuesta contiene una serie de preguntas donde debe constar SI/NO,  la edad de la persona que contesta y el servicio al que pertenece         La edad SI es en este caso un dato de carácter personal </a:t>
            </a:r>
            <a:r>
              <a:rPr lang="es-ES" sz="1800" i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hace </a:t>
            </a:r>
            <a:r>
              <a:rPr lang="es-ES" sz="18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identificable a la persona.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es-E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s-ES" sz="1800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¿Una opinión es un dato de carácter personal?</a:t>
            </a:r>
          </a:p>
          <a:p>
            <a:pPr lvl="1"/>
            <a:r>
              <a:rPr lang="es-ES" sz="1800" b="0" i="0" u="none" strike="noStrike" baseline="0" dirty="0">
                <a:latin typeface="SourceSansPro-Regular"/>
              </a:rPr>
              <a:t>Se consideran datos personales las </a:t>
            </a:r>
            <a:r>
              <a:rPr lang="es-ES" sz="1800" i="0" u="none" strike="noStrike" baseline="0" dirty="0">
                <a:latin typeface="SourceSansPro-Bold"/>
              </a:rPr>
              <a:t>evaluaciones y apreciaciones </a:t>
            </a:r>
            <a:r>
              <a:rPr lang="es-ES" sz="1800" b="0" i="0" u="none" strike="noStrike" baseline="0" dirty="0">
                <a:latin typeface="SourceSansPro-Regular"/>
              </a:rPr>
              <a:t>que hagan referencia a personas concretas.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5DF2D748-E8CC-4654-A9DE-EFB23AC2BE03}"/>
              </a:ext>
            </a:extLst>
          </p:cNvPr>
          <p:cNvCxnSpPr/>
          <p:nvPr/>
        </p:nvCxnSpPr>
        <p:spPr>
          <a:xfrm>
            <a:off x="4043494" y="2567031"/>
            <a:ext cx="5368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6414DB8-BC13-4160-8B7A-4A8CBB037A49}"/>
              </a:ext>
            </a:extLst>
          </p:cNvPr>
          <p:cNvCxnSpPr/>
          <p:nvPr/>
        </p:nvCxnSpPr>
        <p:spPr>
          <a:xfrm>
            <a:off x="2669098" y="4271394"/>
            <a:ext cx="5368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714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  <p:sp>
        <p:nvSpPr>
          <p:cNvPr id="13" name="AutoShape 2" descr="Resultado de imagen de go dival">
            <a:extLst>
              <a:ext uri="{FF2B5EF4-FFF2-40B4-BE49-F238E27FC236}">
                <a16:creationId xmlns:a16="http://schemas.microsoft.com/office/drawing/2014/main" id="{E13177EE-53DE-444B-AFCE-D5C802DE8353}"/>
              </a:ext>
            </a:extLst>
          </p:cNvPr>
          <p:cNvSpPr txBox="1"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6000" dirty="0">
                <a:solidFill>
                  <a:schemeClr val="tx1"/>
                </a:solidFill>
              </a:rPr>
              <a:t>Gracias</a:t>
            </a:r>
            <a:br>
              <a:rPr lang="es-ES" sz="6000" dirty="0">
                <a:solidFill>
                  <a:schemeClr val="tx1"/>
                </a:solidFill>
              </a:rPr>
            </a:br>
            <a:endParaRPr lang="es-ES" sz="6000" dirty="0">
              <a:solidFill>
                <a:schemeClr val="tx1"/>
              </a:solidFill>
            </a:endParaRPr>
          </a:p>
        </p:txBody>
      </p:sp>
      <p:sp>
        <p:nvSpPr>
          <p:cNvPr id="14" name="AutoShape 2" descr="Resultado de imagen de go dival">
            <a:extLst>
              <a:ext uri="{FF2B5EF4-FFF2-40B4-BE49-F238E27FC236}">
                <a16:creationId xmlns:a16="http://schemas.microsoft.com/office/drawing/2014/main" id="{E6CA76C7-D0C8-42E7-9323-0E2C047AD2C9}"/>
              </a:ext>
            </a:extLst>
          </p:cNvPr>
          <p:cNvSpPr txBox="1">
            <a:spLocks noGrp="1" noChangeAspect="1" noChangeArrowheads="1"/>
          </p:cNvSpPr>
          <p:nvPr>
            <p:ph idx="1"/>
          </p:nvPr>
        </p:nvSpPr>
        <p:spPr bwMode="auto">
          <a:xfrm>
            <a:off x="1087466" y="4146983"/>
            <a:ext cx="8596312" cy="198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3900" dirty="0">
                <a:solidFill>
                  <a:schemeClr val="tx1"/>
                </a:solidFill>
              </a:rPr>
              <a:t>Emma Sarrión Navarro</a:t>
            </a:r>
          </a:p>
          <a:p>
            <a:pPr algn="l"/>
            <a:r>
              <a:rPr lang="es-ES" sz="39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Correo-e: </a:t>
            </a:r>
            <a:r>
              <a:rPr lang="es-ES" sz="3900" dirty="0">
                <a:solidFill>
                  <a:schemeClr val="tx1"/>
                </a:solidFill>
              </a:rPr>
              <a:t>dpdgeneralitat@gva.es</a:t>
            </a:r>
          </a:p>
        </p:txBody>
      </p:sp>
    </p:spTree>
    <p:extLst>
      <p:ext uri="{BB962C8B-B14F-4D97-AF65-F5344CB8AC3E}">
        <p14:creationId xmlns:p14="http://schemas.microsoft.com/office/powerpoint/2010/main" val="350555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0745" y="571818"/>
            <a:ext cx="8920372" cy="48519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/>
              <a:t>RESPONSABLE DEL TRATAMIENTO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316" y="3813377"/>
            <a:ext cx="11010900" cy="3137119"/>
          </a:xfrm>
        </p:spPr>
        <p:txBody>
          <a:bodyPr>
            <a:normAutofit/>
          </a:bodyPr>
          <a:lstStyle/>
          <a:p>
            <a:endParaRPr lang="es-ES" sz="2000" b="1" dirty="0"/>
          </a:p>
          <a:p>
            <a:endParaRPr lang="es-ES" b="1" dirty="0"/>
          </a:p>
          <a:p>
            <a:endParaRPr lang="es-ES" sz="2000" b="1" dirty="0"/>
          </a:p>
          <a:p>
            <a:endParaRPr lang="es-ES" sz="2000" b="1" dirty="0"/>
          </a:p>
          <a:p>
            <a:endParaRPr lang="es-ES" b="1" dirty="0"/>
          </a:p>
          <a:p>
            <a:endParaRPr lang="es-ES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  <p:pic>
        <p:nvPicPr>
          <p:cNvPr id="10" name="Imagen 9" descr="Persona con taza en la mano&#10;&#10;Descripción generada automáticamente con confianza media">
            <a:extLst>
              <a:ext uri="{FF2B5EF4-FFF2-40B4-BE49-F238E27FC236}">
                <a16:creationId xmlns:a16="http://schemas.microsoft.com/office/drawing/2014/main" id="{90608867-1C1E-47FB-A90E-2AAD549F8B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03040" y="1113725"/>
            <a:ext cx="1935706" cy="119044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B5208E3-C559-43AA-B067-9D417DF313DB}"/>
              </a:ext>
            </a:extLst>
          </p:cNvPr>
          <p:cNvSpPr txBox="1"/>
          <p:nvPr/>
        </p:nvSpPr>
        <p:spPr>
          <a:xfrm>
            <a:off x="1703040" y="2430313"/>
            <a:ext cx="228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hlinkClick r:id="rId5" tooltip="https://www.hrconnect.cl/desarrollo/los-primeros-dias-jefe-primerizo-ayudarlos/"/>
              </a:rPr>
              <a:t>Esta foto</a:t>
            </a:r>
            <a:r>
              <a:rPr lang="es-ES" sz="900" dirty="0"/>
              <a:t> de Autor desconocido está bajo licencia </a:t>
            </a:r>
            <a:r>
              <a:rPr lang="es-ES" sz="900" dirty="0">
                <a:hlinkClick r:id="rId6" tooltip="https://creativecommons.org/licenses/by-nc-nd/3.0/"/>
              </a:rPr>
              <a:t>CC BY-NC-ND</a:t>
            </a:r>
            <a:endParaRPr lang="es-ES" sz="900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EF4F5F09-D65E-49BA-B09C-CEF9E52F29DB}"/>
              </a:ext>
            </a:extLst>
          </p:cNvPr>
          <p:cNvSpPr txBox="1">
            <a:spLocks/>
          </p:cNvSpPr>
          <p:nvPr/>
        </p:nvSpPr>
        <p:spPr>
          <a:xfrm>
            <a:off x="1074656" y="2925790"/>
            <a:ext cx="9840330" cy="155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dirty="0"/>
              <a:t>La persona física o jurídica, autoridad pública, servicio u otro organismo que, solo o junto con otros, </a:t>
            </a:r>
            <a:r>
              <a:rPr lang="es-ES" dirty="0">
                <a:solidFill>
                  <a:srgbClr val="FF0000"/>
                </a:solidFill>
              </a:rPr>
              <a:t>determine los fines y medios del tratamiento</a:t>
            </a:r>
            <a:r>
              <a:rPr lang="es-ES" dirty="0"/>
              <a:t>; si el Derecho de la Unión o de los Estados miembros determina los fines y medios del tratamiento, el responsable del tratamiento o los criterios específicos para su nombramiento podrá establecerlos el Derecho de la Unión o de los Estados miembros (Art. 4.7 del RGPD).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sz="2400" dirty="0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DD234D92-1D03-4C2B-81B6-7465694C1FCF}"/>
              </a:ext>
            </a:extLst>
          </p:cNvPr>
          <p:cNvSpPr/>
          <p:nvPr/>
        </p:nvSpPr>
        <p:spPr>
          <a:xfrm>
            <a:off x="5533534" y="4477732"/>
            <a:ext cx="292230" cy="302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7431316A-9E83-4F20-BF86-B45CBCFECECC}"/>
              </a:ext>
            </a:extLst>
          </p:cNvPr>
          <p:cNvSpPr txBox="1">
            <a:spLocks/>
          </p:cNvSpPr>
          <p:nvPr/>
        </p:nvSpPr>
        <p:spPr>
          <a:xfrm>
            <a:off x="4619133" y="4780212"/>
            <a:ext cx="2413261" cy="369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dirty="0"/>
              <a:t>TOMA DECISIONES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sz="2400" dirty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F972DD8D-8750-45E8-9E9F-454D0BFACBDD}"/>
              </a:ext>
            </a:extLst>
          </p:cNvPr>
          <p:cNvSpPr txBox="1">
            <a:spLocks/>
          </p:cNvSpPr>
          <p:nvPr/>
        </p:nvSpPr>
        <p:spPr>
          <a:xfrm>
            <a:off x="3157979" y="5326663"/>
            <a:ext cx="5618376" cy="1420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sz="1800" dirty="0"/>
              <a:t>EN LA GENERALITAT:   - CADA CONSELLERIA. </a:t>
            </a:r>
          </a:p>
          <a:p>
            <a:pPr marL="0" indent="0" algn="just">
              <a:buNone/>
            </a:pPr>
            <a:r>
              <a:rPr lang="es-ES" sz="1800" dirty="0"/>
              <a:t>		      -  CADA ENTIDAD DEL SPI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sz="2400" dirty="0"/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8B348AA6-1F37-4271-9301-CC4C5D6464C3}"/>
              </a:ext>
            </a:extLst>
          </p:cNvPr>
          <p:cNvSpPr/>
          <p:nvPr/>
        </p:nvSpPr>
        <p:spPr>
          <a:xfrm>
            <a:off x="5287810" y="5565669"/>
            <a:ext cx="101179" cy="11373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24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0745" y="571818"/>
            <a:ext cx="8920372" cy="48519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/>
              <a:t>ENCARGADO DEL TRATAMIENTO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316" y="3813377"/>
            <a:ext cx="11010900" cy="3137119"/>
          </a:xfrm>
        </p:spPr>
        <p:txBody>
          <a:bodyPr>
            <a:normAutofit/>
          </a:bodyPr>
          <a:lstStyle/>
          <a:p>
            <a:endParaRPr lang="es-ES" sz="2000" b="1" dirty="0"/>
          </a:p>
          <a:p>
            <a:endParaRPr lang="es-ES" b="1" dirty="0"/>
          </a:p>
          <a:p>
            <a:endParaRPr lang="es-ES" sz="2000" b="1" dirty="0"/>
          </a:p>
          <a:p>
            <a:endParaRPr lang="es-ES" sz="2000" b="1" dirty="0"/>
          </a:p>
          <a:p>
            <a:endParaRPr lang="es-ES" b="1" dirty="0"/>
          </a:p>
          <a:p>
            <a:endParaRPr lang="es-ES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4955"/>
            <a:ext cx="1343997" cy="81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72" y="6134325"/>
            <a:ext cx="1399328" cy="723675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EF4F5F09-D65E-49BA-B09C-CEF9E52F29DB}"/>
              </a:ext>
            </a:extLst>
          </p:cNvPr>
          <p:cNvSpPr txBox="1">
            <a:spLocks/>
          </p:cNvSpPr>
          <p:nvPr/>
        </p:nvSpPr>
        <p:spPr>
          <a:xfrm>
            <a:off x="1101897" y="3429000"/>
            <a:ext cx="9821477" cy="106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dirty="0"/>
              <a:t>La persona física o jurídica, autoridad pública, servicio u otro organismo que trate datos personales </a:t>
            </a:r>
            <a:r>
              <a:rPr lang="es-ES" dirty="0">
                <a:solidFill>
                  <a:srgbClr val="FF0000"/>
                </a:solidFill>
              </a:rPr>
              <a:t>por cuenta del responsable del tratamiento</a:t>
            </a:r>
            <a:r>
              <a:rPr lang="es-ES" dirty="0"/>
              <a:t>. (Art. 4.8 del RGPD).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9" name="Imagen 8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E8ADD276-1EFD-447A-B81F-851777D67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725055" y="1057014"/>
            <a:ext cx="1341136" cy="177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779A0A-6FFA-4288-AB81-F0575E5D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5284"/>
            <a:ext cx="7155180" cy="66273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400" b="1" dirty="0"/>
              <a:t>RELACIÓN ENTRE EL RESPONSOBLE Y EL ENCARGADO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5A566CE-EB34-4394-BCC3-D21FAE7D7D82}"/>
              </a:ext>
            </a:extLst>
          </p:cNvPr>
          <p:cNvSpPr txBox="1">
            <a:spLocks/>
          </p:cNvSpPr>
          <p:nvPr/>
        </p:nvSpPr>
        <p:spPr>
          <a:xfrm>
            <a:off x="218113" y="1208015"/>
            <a:ext cx="7017077" cy="5293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84048">
              <a:lnSpc>
                <a:spcPct val="94000"/>
              </a:lnSpc>
              <a:spcAft>
                <a:spcPts val="200"/>
              </a:spcAft>
              <a:buFontTx/>
              <a:buChar char="-"/>
            </a:pPr>
            <a:r>
              <a:rPr lang="en-US" sz="2000" dirty="0">
                <a:latin typeface="+mn-lt"/>
                <a:ea typeface="+mn-ea"/>
                <a:cs typeface="+mn-cs"/>
              </a:rPr>
              <a:t>Tienen que </a:t>
            </a:r>
            <a:r>
              <a:rPr lang="en-US" sz="2000" dirty="0" err="1">
                <a:latin typeface="+mn-lt"/>
                <a:ea typeface="+mn-ea"/>
                <a:cs typeface="+mn-cs"/>
              </a:rPr>
              <a:t>firmar</a:t>
            </a:r>
            <a:r>
              <a:rPr lang="en-US" sz="2000" dirty="0">
                <a:latin typeface="+mn-lt"/>
                <a:ea typeface="+mn-ea"/>
                <a:cs typeface="+mn-cs"/>
              </a:rPr>
              <a:t> un </a:t>
            </a:r>
            <a:r>
              <a:rPr lang="en-US" sz="2000" dirty="0" err="1">
                <a:latin typeface="+mn-lt"/>
                <a:ea typeface="+mn-ea"/>
                <a:cs typeface="+mn-cs"/>
              </a:rPr>
              <a:t>contrato</a:t>
            </a:r>
            <a:r>
              <a:rPr lang="en-US" sz="2000" dirty="0">
                <a:latin typeface="+mn-lt"/>
                <a:ea typeface="+mn-ea"/>
                <a:cs typeface="+mn-cs"/>
              </a:rPr>
              <a:t> o </a:t>
            </a:r>
            <a:r>
              <a:rPr lang="en-US" sz="2000" dirty="0" err="1">
                <a:latin typeface="+mn-lt"/>
                <a:ea typeface="+mn-ea"/>
                <a:cs typeface="+mn-cs"/>
              </a:rPr>
              <a:t>acto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jurídico</a:t>
            </a:r>
            <a:r>
              <a:rPr lang="en-US" sz="2000" dirty="0">
                <a:latin typeface="+mn-lt"/>
                <a:ea typeface="+mn-ea"/>
                <a:cs typeface="+mn-cs"/>
              </a:rPr>
              <a:t> con </a:t>
            </a:r>
            <a:r>
              <a:rPr lang="en-US" sz="2000" dirty="0" err="1">
                <a:latin typeface="+mn-lt"/>
                <a:ea typeface="+mn-ea"/>
                <a:cs typeface="+mn-cs"/>
              </a:rPr>
              <a:t>el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contenido</a:t>
            </a:r>
            <a:r>
              <a:rPr lang="en-US" sz="2000" dirty="0">
                <a:latin typeface="+mn-lt"/>
                <a:ea typeface="+mn-ea"/>
                <a:cs typeface="+mn-cs"/>
              </a:rPr>
              <a:t> del </a:t>
            </a:r>
            <a:r>
              <a:rPr lang="en-US" sz="2000" dirty="0" err="1">
                <a:latin typeface="+mn-lt"/>
                <a:ea typeface="+mn-ea"/>
                <a:cs typeface="+mn-cs"/>
              </a:rPr>
              <a:t>artículo</a:t>
            </a:r>
            <a:r>
              <a:rPr lang="en-US" sz="2000" dirty="0">
                <a:latin typeface="+mn-lt"/>
                <a:ea typeface="+mn-ea"/>
                <a:cs typeface="+mn-cs"/>
              </a:rPr>
              <a:t> 28.3 del RGPD.</a:t>
            </a:r>
          </a:p>
          <a:p>
            <a:pPr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caso de las administraciones públicas, el contrato u otro acto jurídico que vincula al encargado respecto del responsable será distinto en función de la modalidad por la cual se atribuye un tratamiento de datos personales a un encargado.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  <a:tabLst>
                <a:tab pos="3835400" algn="l"/>
              </a:tabLst>
            </a:pP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Contratación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Ley 9/2017, de 8 de noviembre, de Contratos del Sector Público (LCSP):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3835400" algn="l"/>
              </a:tabLs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Pliegos, artículo 122 de la LCSP, respecto al contenido de los pliegos.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3835400" algn="l"/>
              </a:tabLs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Acto de adjudicación, contratos menores (ver 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Recomendaciones de la DPD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disponibles en la intranet: funciona. gva.es).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3835400" algn="l"/>
              </a:tabLst>
            </a:pP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Encargo a medio propio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artículo 32 de la LCSP.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  <a:tabLst>
                <a:tab pos="3835400" algn="l"/>
              </a:tabLst>
            </a:pPr>
            <a:r>
              <a:rPr lang="es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Encomiendas de gestión y delegación de competencias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Ley 40/2015, de 1 de octubre, de Régimen Jurídico del Sector Público, artículos 11 y 9, respectivamente.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Entidades colaboradoras en materia de subvenciones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Ley 38/2003, de 17 de noviembre, General de Subvenciones, artículo 12.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84048">
              <a:lnSpc>
                <a:spcPct val="94000"/>
              </a:lnSpc>
              <a:spcAft>
                <a:spcPts val="200"/>
              </a:spcAft>
              <a:buFontTx/>
              <a:buChar char="-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indent="-384048">
              <a:lnSpc>
                <a:spcPct val="94000"/>
              </a:lnSpc>
              <a:spcAft>
                <a:spcPts val="200"/>
              </a:spcAft>
              <a:buFontTx/>
              <a:buChar char="-"/>
            </a:pPr>
            <a:endParaRPr lang="en-US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n 6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C6FE6A5E-B757-49A7-924D-5A756074B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49579" y="643467"/>
            <a:ext cx="2705100" cy="27051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Marcador de contenido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8D90E3C-CC5E-4DC7-9D9B-400EFA927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37090" y="3612408"/>
            <a:ext cx="3730079" cy="2499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4304123-D163-41A4-A863-EA5584273E6B}"/>
              </a:ext>
            </a:extLst>
          </p:cNvPr>
          <p:cNvSpPr txBox="1">
            <a:spLocks/>
          </p:cNvSpPr>
          <p:nvPr/>
        </p:nvSpPr>
        <p:spPr>
          <a:xfrm>
            <a:off x="69642" y="5259897"/>
            <a:ext cx="7085539" cy="127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sz="1800" dirty="0"/>
              <a:t>  -  Vía del artículo 33,5 de la L.O. 3/2018    DGTIC (ROF Conselleria Hacienda y Modelo Económico).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sz="2400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FBA6E63A-1FE2-499E-9E79-9E60E61F577A}"/>
              </a:ext>
            </a:extLst>
          </p:cNvPr>
          <p:cNvCxnSpPr>
            <a:cxnSpLocks/>
          </p:cNvCxnSpPr>
          <p:nvPr/>
        </p:nvCxnSpPr>
        <p:spPr>
          <a:xfrm>
            <a:off x="4471332" y="5872724"/>
            <a:ext cx="337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9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899F4-3B41-4531-912C-E2361B30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94" y="685800"/>
            <a:ext cx="9521505" cy="522215"/>
          </a:xfrm>
        </p:spPr>
        <p:txBody>
          <a:bodyPr/>
          <a:lstStyle/>
          <a:p>
            <a:pPr algn="ctr"/>
            <a:r>
              <a:rPr lang="es-ES" sz="2900" b="1" dirty="0"/>
              <a:t>PRINCIPIO DE RESPONSABILIDAD PROACTIVA.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9576-720E-42ED-B842-4AB1D422A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639" y="3416161"/>
            <a:ext cx="9003133" cy="1394106"/>
          </a:xfrm>
        </p:spPr>
        <p:txBody>
          <a:bodyPr>
            <a:normAutofit fontScale="25000" lnSpcReduction="20000"/>
          </a:bodyPr>
          <a:lstStyle/>
          <a:p>
            <a:pPr algn="just" fontAlgn="base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73252" lvl="1" indent="-34290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ES" sz="8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privacidad desde el diseño</a:t>
            </a:r>
            <a:r>
              <a:rPr lang="es-E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s-ES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8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requiere que los responsables (art. 24 y 25 del RGPD)</a:t>
            </a:r>
          </a:p>
          <a:p>
            <a:pPr marL="530352" lvl="1" indent="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 </a:t>
            </a:r>
          </a:p>
          <a:p>
            <a:pPr marL="530352" lvl="1" indent="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 marL="73152" indent="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B0F669FC-B971-423F-9C4A-64BF74C343C9}"/>
              </a:ext>
            </a:extLst>
          </p:cNvPr>
          <p:cNvSpPr/>
          <p:nvPr/>
        </p:nvSpPr>
        <p:spPr>
          <a:xfrm>
            <a:off x="7044480" y="5483315"/>
            <a:ext cx="486561" cy="310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5C5979E3-27DB-4402-87DF-96E89B0446D7}"/>
              </a:ext>
            </a:extLst>
          </p:cNvPr>
          <p:cNvSpPr txBox="1">
            <a:spLocks/>
          </p:cNvSpPr>
          <p:nvPr/>
        </p:nvSpPr>
        <p:spPr>
          <a:xfrm>
            <a:off x="1494639" y="1628862"/>
            <a:ext cx="9630561" cy="4390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F8195CA-9F45-42E3-897C-B63982DF4B4C}"/>
              </a:ext>
            </a:extLst>
          </p:cNvPr>
          <p:cNvSpPr txBox="1">
            <a:spLocks/>
          </p:cNvSpPr>
          <p:nvPr/>
        </p:nvSpPr>
        <p:spPr>
          <a:xfrm>
            <a:off x="2432808" y="4407635"/>
            <a:ext cx="8825918" cy="880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84086F28-DE5C-450A-8C1B-70C64C9785C5}"/>
              </a:ext>
            </a:extLst>
          </p:cNvPr>
          <p:cNvSpPr txBox="1">
            <a:spLocks/>
          </p:cNvSpPr>
          <p:nvPr/>
        </p:nvSpPr>
        <p:spPr>
          <a:xfrm>
            <a:off x="1831423" y="5036019"/>
            <a:ext cx="5014344" cy="1467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352" lvl="1" indent="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600" dirty="0">
                <a:solidFill>
                  <a:srgbClr val="4019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naturaleza</a:t>
            </a:r>
            <a:r>
              <a:rPr lang="es-ES" sz="1800" dirty="0">
                <a:solidFill>
                  <a:srgbClr val="4019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ES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</a:t>
            </a:r>
            <a:r>
              <a:rPr lang="es-ES" sz="2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ámbito                                  </a:t>
            </a:r>
            <a:r>
              <a:rPr lang="es-ES" sz="2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contexto </a:t>
            </a:r>
            <a:endParaRPr lang="es-ES" sz="2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30352" lvl="1" indent="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s-ES" sz="2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fines del tratamiento     </a:t>
            </a:r>
          </a:p>
          <a:p>
            <a:pPr marL="530352" lvl="1" indent="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2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riesgos para los derechos y libertades                </a:t>
            </a:r>
            <a:r>
              <a:rPr lang="es-ES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estado de la técnica </a:t>
            </a:r>
          </a:p>
          <a:p>
            <a:pPr marL="530352" lvl="1" indent="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es-ES" sz="2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costes de aplicación</a:t>
            </a:r>
          </a:p>
          <a:p>
            <a:pPr marL="73152" indent="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Franklin Gothic Book" panose="020B0503020102020204" pitchFamily="34" charset="0"/>
              <a:buNone/>
            </a:pP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6684A76-5E79-4CE9-9468-8E7C971F81EF}"/>
              </a:ext>
            </a:extLst>
          </p:cNvPr>
          <p:cNvSpPr txBox="1"/>
          <p:nvPr/>
        </p:nvSpPr>
        <p:spPr>
          <a:xfrm>
            <a:off x="7617203" y="5345362"/>
            <a:ext cx="4301455" cy="38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352" lvl="1" indent="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/>
              <a:t>Medidas técnicas y organizativas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C0D56ABC-8491-4F3E-932A-B9A76079A541}"/>
              </a:ext>
            </a:extLst>
          </p:cNvPr>
          <p:cNvSpPr txBox="1">
            <a:spLocks/>
          </p:cNvSpPr>
          <p:nvPr/>
        </p:nvSpPr>
        <p:spPr>
          <a:xfrm>
            <a:off x="2105637" y="5379743"/>
            <a:ext cx="4618139" cy="115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" indent="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Franklin Gothic Book" panose="020B0503020102020204" pitchFamily="34" charset="0"/>
              <a:buNone/>
            </a:pP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F5CED23-3DF0-4DC2-8310-83A48FE44D5E}"/>
              </a:ext>
            </a:extLst>
          </p:cNvPr>
          <p:cNvSpPr/>
          <p:nvPr/>
        </p:nvSpPr>
        <p:spPr>
          <a:xfrm>
            <a:off x="1694228" y="4589654"/>
            <a:ext cx="4838350" cy="22683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2B75D6D2-9E41-4EBE-A65C-56F8A0141CB7}"/>
              </a:ext>
            </a:extLst>
          </p:cNvPr>
          <p:cNvSpPr txBox="1">
            <a:spLocks/>
          </p:cNvSpPr>
          <p:nvPr/>
        </p:nvSpPr>
        <p:spPr>
          <a:xfrm>
            <a:off x="1335946" y="2040450"/>
            <a:ext cx="9258649" cy="879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252" lvl="1" indent="-34290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ES" sz="5000" b="1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privacidad por defecto</a:t>
            </a:r>
            <a:r>
              <a:rPr lang="es-ES" sz="36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exige que sólo deben ser objeto de tratamiento los datos personales que sean estrictamente necesarios y suficientes para los fines del tratamiento. </a:t>
            </a:r>
            <a:endParaRPr lang="es-ES" sz="36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152" indent="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Franklin Gothic Book" panose="020B0503020102020204" pitchFamily="34" charset="0"/>
              <a:buNone/>
            </a:pP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5961E-2695-4E14-A816-3141EFC1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04" y="671119"/>
            <a:ext cx="9756396" cy="889233"/>
          </a:xfrm>
        </p:spPr>
        <p:txBody>
          <a:bodyPr>
            <a:normAutofit/>
          </a:bodyPr>
          <a:lstStyle/>
          <a:p>
            <a:r>
              <a:rPr lang="es-ES" sz="2900" b="1" dirty="0"/>
              <a:t>OBLIGACIONES EN CUMPLIMIENTO </a:t>
            </a:r>
            <a:br>
              <a:rPr lang="es-ES" sz="2900" b="1" dirty="0"/>
            </a:br>
            <a:r>
              <a:rPr lang="es-ES" sz="2900" b="1" dirty="0"/>
              <a:t>DEL PRINCIPIO DE RESPONSABILIDAD PROACTIVA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6521FFD-B33C-4CB4-B3CE-597FF82D84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14475" y="1876425"/>
            <a:ext cx="9458324" cy="446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Aplicación de las 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bases de legitimación y de los principios de protección de datos. </a:t>
            </a:r>
          </a:p>
          <a:p>
            <a:pPr marL="342900" lvl="0" indent="-34290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de riesgos y puesta en marcha de medidas técnicas y organizativas.</a:t>
            </a:r>
          </a:p>
          <a:p>
            <a:pPr marL="342900" lvl="0" indent="-34290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Crear y mantener un </a:t>
            </a:r>
            <a:r>
              <a:rPr lang="es-ES" sz="18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Registro de Actividades de Tratamiento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(RAT).</a:t>
            </a:r>
            <a:endParaRPr lang="es-E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Asegurar una comunicación efectiva y transparente con los interesados.</a:t>
            </a: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Contestar a las solicitudes de ejercicio de derechos que puedan realizar los interesados.</a:t>
            </a:r>
          </a:p>
          <a:p>
            <a:pPr marL="342900" indent="-34290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Identificar procesos que entrañen un alto riesgo y realizar una Evaluación de Impacto para determinar la naturaleza de los riesgos e implementar las medidas para hacerles frente.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 previa.</a:t>
            </a:r>
          </a:p>
          <a:p>
            <a:pPr marL="342900" indent="-34290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Notificar violaciones de la seguridad de los datos personales.</a:t>
            </a:r>
            <a:endParaRPr lang="es-E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Cooperar con la autoridad de control.</a:t>
            </a:r>
          </a:p>
          <a:p>
            <a:pPr marL="342900" lvl="0" indent="-34290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Designar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delegado de protección de datos.</a:t>
            </a:r>
          </a:p>
          <a:p>
            <a:pPr marL="342900" indent="-34290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Elegir encargados de tratamiento que proporcionen suficientes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garantías de cumplimiento de las normas de protección de datos.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sz="2400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3C79B7F-3E8B-4204-BAF3-11911783C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68284" y="189808"/>
            <a:ext cx="2643187" cy="24590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C65E1C2-5DEA-4EE0-BABD-627BB868940B}"/>
              </a:ext>
            </a:extLst>
          </p:cNvPr>
          <p:cNvSpPr txBox="1"/>
          <p:nvPr/>
        </p:nvSpPr>
        <p:spPr>
          <a:xfrm>
            <a:off x="9651205" y="2648863"/>
            <a:ext cx="264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hlinkClick r:id="rId3" tooltip="https://www.flickr.com/photos/mitopencourseware/3971218827/"/>
              </a:rPr>
              <a:t>Esta foto</a:t>
            </a:r>
            <a:r>
              <a:rPr lang="es-ES" sz="900" dirty="0"/>
              <a:t> de Autor desconocido está bajo licencia </a:t>
            </a:r>
            <a:r>
              <a:rPr lang="es-ES" sz="900" dirty="0">
                <a:hlinkClick r:id="rId4" tooltip="https://creativecommons.org/licenses/by-nc-sa/3.0/"/>
              </a:rPr>
              <a:t>CC BY-SA-NC</a:t>
            </a:r>
            <a:endParaRPr lang="es-ES" sz="900" dirty="0"/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7C898155-7AE6-40B0-9F32-8FD34C5DED8A}"/>
              </a:ext>
            </a:extLst>
          </p:cNvPr>
          <p:cNvSpPr/>
          <p:nvPr/>
        </p:nvSpPr>
        <p:spPr>
          <a:xfrm>
            <a:off x="1395142" y="1680637"/>
            <a:ext cx="238666" cy="48572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16ED4F7-7D1D-4D91-A0B7-56EF1F58F978}"/>
              </a:ext>
            </a:extLst>
          </p:cNvPr>
          <p:cNvSpPr txBox="1">
            <a:spLocks/>
          </p:cNvSpPr>
          <p:nvPr/>
        </p:nvSpPr>
        <p:spPr>
          <a:xfrm rot="16200000">
            <a:off x="-1027249" y="3719272"/>
            <a:ext cx="4286774" cy="3747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b="1" dirty="0"/>
              <a:t>Políticas de protección de datos. Artículo 24,2 del RGPD</a:t>
            </a:r>
          </a:p>
        </p:txBody>
      </p:sp>
    </p:spTree>
    <p:extLst>
      <p:ext uri="{BB962C8B-B14F-4D97-AF65-F5344CB8AC3E}">
        <p14:creationId xmlns:p14="http://schemas.microsoft.com/office/powerpoint/2010/main" val="115915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07A72-C6D5-4D77-A687-4F0A2A8C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26222"/>
          </a:xfrm>
        </p:spPr>
        <p:txBody>
          <a:bodyPr>
            <a:normAutofit/>
          </a:bodyPr>
          <a:lstStyle/>
          <a:p>
            <a:pPr lvl="0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s-E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APLICACIÓN DE LAS BASES DE LEGITIMACIÓN Y DE LOS PRINCIPIO DE PROTECCIÓN DE DATOS.</a:t>
            </a:r>
            <a:endParaRPr lang="es-ES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3929A-14CF-4984-9861-68326AF40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12022"/>
            <a:ext cx="9601200" cy="405537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arenR"/>
            </a:pPr>
            <a:r>
              <a:rPr lang="es-ES" dirty="0">
                <a:solidFill>
                  <a:srgbClr val="FF0000"/>
                </a:solidFill>
              </a:rPr>
              <a:t>Los responsables y encargados deben disponer de una base de legitimación para tratar los datos de carácter personal </a:t>
            </a:r>
            <a:r>
              <a:rPr lang="es-ES" dirty="0"/>
              <a:t>(art. 6 del RGPD):</a:t>
            </a:r>
          </a:p>
          <a:p>
            <a:pPr lvl="1"/>
            <a:r>
              <a:rPr lang="es-ES" sz="1600" i="0" dirty="0"/>
              <a:t>6.1a Consentimiento.</a:t>
            </a:r>
          </a:p>
          <a:p>
            <a:pPr lvl="1"/>
            <a:r>
              <a:rPr lang="es-ES" sz="1600" i="0" dirty="0"/>
              <a:t>6.1b Para ejecución de un contrato.</a:t>
            </a:r>
          </a:p>
          <a:p>
            <a:pPr lvl="1"/>
            <a:r>
              <a:rPr lang="es-ES" sz="1600" i="0" dirty="0"/>
              <a:t>6.1c Cumplimiento de una obligación legal.</a:t>
            </a:r>
          </a:p>
          <a:p>
            <a:pPr lvl="1"/>
            <a:r>
              <a:rPr lang="es-ES" sz="1600" i="0" dirty="0"/>
              <a:t>6.1d Protección de intereses vitales del interesado o de otra persona física.</a:t>
            </a:r>
          </a:p>
          <a:p>
            <a:pPr lvl="1"/>
            <a:r>
              <a:rPr lang="es-ES" sz="1600" i="0" dirty="0"/>
              <a:t>6.1e En cumplimiento de una misión realizada en interés público o en el ejercicio de poderes públicos.</a:t>
            </a:r>
          </a:p>
          <a:p>
            <a:pPr lvl="1"/>
            <a:r>
              <a:rPr lang="es-ES" sz="1600" i="0" dirty="0"/>
              <a:t>6.1f Para la satisfacción de interese legítimos (no aplicable a las AAPP).</a:t>
            </a:r>
          </a:p>
          <a:p>
            <a:pPr marL="342900" indent="-342900">
              <a:buFont typeface="+mj-lt"/>
              <a:buAutoNum type="arabicParenR"/>
            </a:pPr>
            <a:r>
              <a:rPr lang="es-ES" sz="1600" dirty="0">
                <a:solidFill>
                  <a:srgbClr val="FF0000"/>
                </a:solidFill>
              </a:rPr>
              <a:t>Deben aplicar los principios regulados en el artículo 5 del RGPD:</a:t>
            </a:r>
          </a:p>
          <a:p>
            <a:pPr lvl="1">
              <a:tabLst>
                <a:tab pos="3835400" algn="l"/>
              </a:tabLst>
            </a:pPr>
            <a:r>
              <a:rPr lang="es-ES" sz="1600" i="0" dirty="0"/>
              <a:t>Licitud, lealtad y transparencia</a:t>
            </a:r>
          </a:p>
          <a:p>
            <a:pPr lvl="1">
              <a:tabLst>
                <a:tab pos="3835400" algn="l"/>
              </a:tabLst>
            </a:pPr>
            <a:r>
              <a:rPr lang="es-ES" sz="1600" i="0" dirty="0"/>
              <a:t>Limitación de la finalidad y proporcionalidad.</a:t>
            </a:r>
          </a:p>
          <a:p>
            <a:pPr lvl="1">
              <a:tabLst>
                <a:tab pos="3835400" algn="l"/>
              </a:tabLst>
            </a:pPr>
            <a:r>
              <a:rPr lang="es-ES" sz="1600" i="0" dirty="0"/>
              <a:t>Minimización (adecuados, pertinentes y limitados).</a:t>
            </a:r>
          </a:p>
          <a:p>
            <a:pPr lvl="1">
              <a:tabLst>
                <a:tab pos="3835400" algn="l"/>
              </a:tabLst>
            </a:pPr>
            <a:r>
              <a:rPr lang="es-ES" sz="1600" i="0" dirty="0"/>
              <a:t>Exactitud.</a:t>
            </a:r>
          </a:p>
          <a:p>
            <a:pPr lvl="1">
              <a:tabLst>
                <a:tab pos="3835400" algn="l"/>
              </a:tabLst>
            </a:pPr>
            <a:r>
              <a:rPr lang="es-ES" sz="1600" i="0" dirty="0"/>
              <a:t>Limitación del plazo de conservación.</a:t>
            </a:r>
          </a:p>
          <a:p>
            <a:pPr lvl="1">
              <a:tabLst>
                <a:tab pos="3835400" algn="l"/>
              </a:tabLst>
            </a:pPr>
            <a:r>
              <a:rPr lang="es-ES" sz="1600" i="0" dirty="0"/>
              <a:t>Integridad y confidencialidad.</a:t>
            </a:r>
          </a:p>
          <a:p>
            <a:pPr marL="0" indent="0">
              <a:buNone/>
            </a:pPr>
            <a:r>
              <a:rPr lang="es-ES" sz="1600" dirty="0"/>
              <a:t> </a:t>
            </a:r>
            <a:r>
              <a:rPr lang="es-ES" sz="1600" i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941737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8A85FF56F1154789E85CA69F9A4515" ma:contentTypeVersion="2" ma:contentTypeDescription="Crear nuevo documento." ma:contentTypeScope="" ma:versionID="9633ff24bc01ed0aa7bc8aef2475358f">
  <xsd:schema xmlns:xsd="http://www.w3.org/2001/XMLSchema" xmlns:xs="http://www.w3.org/2001/XMLSchema" xmlns:p="http://schemas.microsoft.com/office/2006/metadata/properties" xmlns:ns3="a36858cf-4224-4664-a9ef-19ba861bf549" targetNamespace="http://schemas.microsoft.com/office/2006/metadata/properties" ma:root="true" ma:fieldsID="07ec01abb4892cd8c31f631b23207224" ns3:_="">
    <xsd:import namespace="a36858cf-4224-4664-a9ef-19ba861bf5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858cf-4224-4664-a9ef-19ba861bf5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998EB9-7E77-48D0-BC09-3EA6DA0A5D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31A450-0D25-4201-9F86-428D5D10AEA8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a36858cf-4224-4664-a9ef-19ba861bf549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674913-8B2F-4AB0-AEFF-058818FEC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6858cf-4224-4664-a9ef-19ba861bf5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3695</TotalTime>
  <Words>4162</Words>
  <Application>Microsoft Office PowerPoint</Application>
  <PresentationFormat>Panorámica</PresentationFormat>
  <Paragraphs>390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1" baseType="lpstr">
      <vt:lpstr>Arial</vt:lpstr>
      <vt:lpstr>Calibri</vt:lpstr>
      <vt:lpstr>Courier New</vt:lpstr>
      <vt:lpstr>Franklin Gothic Book</vt:lpstr>
      <vt:lpstr>Roboto</vt:lpstr>
      <vt:lpstr>Source Sans Pro</vt:lpstr>
      <vt:lpstr>SourceSansPro-Bold</vt:lpstr>
      <vt:lpstr>SourceSansPro-Regular</vt:lpstr>
      <vt:lpstr>Times New Roman</vt:lpstr>
      <vt:lpstr>Recorte</vt:lpstr>
      <vt:lpstr>   OBLIGACIONES DE LOS RESPONSABLES Y ENCARGADOS de los tratamientos de datos de carácter personal.   </vt:lpstr>
      <vt:lpstr>MARCO JURÍDICO</vt:lpstr>
      <vt:lpstr>DEFINICIONES</vt:lpstr>
      <vt:lpstr>RESPONSABLE DEL TRATAMIENTO</vt:lpstr>
      <vt:lpstr>ENCARGADO DEL TRATAMIENTO</vt:lpstr>
      <vt:lpstr>RELACIÓN ENTRE EL RESPONSOBLE Y EL ENCARGADO</vt:lpstr>
      <vt:lpstr>PRINCIPIO DE RESPONSABILIDAD PROACTIVA.</vt:lpstr>
      <vt:lpstr>OBLIGACIONES EN CUMPLIMIENTO  DEL PRINCIPIO DE RESPONSABILIDAD PROACTIVA</vt:lpstr>
      <vt:lpstr>1. APLICACIÓN DE LAS BASES DE LEGITIMACIÓN Y DE LOS PRINCIPIO DE PROTECCIÓN DE DATOS.</vt:lpstr>
      <vt:lpstr>2. ANÁLISIS DE RIESGOS Y PUESTA EN MARCHA DE MEDIDAS TÉCNICAS Y ORGANIZATIVAS</vt:lpstr>
      <vt:lpstr>3. REGISTRO DE ACTIVIDADES DE TRATAMIENTO (RAT)</vt:lpstr>
      <vt:lpstr>4. COMUNICACIÓN EFECTIVA Y TRANSPARENTE CON LOS INTERESADOS </vt:lpstr>
      <vt:lpstr>4. COMUNICACIÓN EFECTIVA Y TRANSPARENTE CON LOS INTERESADOS </vt:lpstr>
      <vt:lpstr>4. COMUNICACIÓN EFECTIVA Y TRANSPARENTE CON LOS INTERESADOS</vt:lpstr>
      <vt:lpstr>5. ATENDER EL EJERCICIO DE DERECHOS POR PARTE DE LOS INTERESADOS</vt:lpstr>
      <vt:lpstr>Presentación de PowerPoint</vt:lpstr>
      <vt:lpstr>5.A Derecho de Acceso   </vt:lpstr>
      <vt:lpstr>5.B Derecho de Rectificación</vt:lpstr>
      <vt:lpstr>5.C Derecho de supresión </vt:lpstr>
      <vt:lpstr>5. D Derecho de limitación</vt:lpstr>
      <vt:lpstr>5. E Derecho de Oposición</vt:lpstr>
      <vt:lpstr>5. Límites al ejercicio de derechos </vt:lpstr>
      <vt:lpstr>6. EVALUACIÓN DE IMPACTO </vt:lpstr>
      <vt:lpstr>7. CONSULTA PREVIA</vt:lpstr>
      <vt:lpstr>8. NOTIFICAR VIOLACIONES DE LA SEGURIDAD DE LOS DATOS PERSONALES.</vt:lpstr>
      <vt:lpstr>9. COOPERAR CON LA AUTORIDAD DE CONTROL</vt:lpstr>
      <vt:lpstr>10. NOMBRAR UN/A DELEGADO/A DE PROTECCIÓN DE DATOS</vt:lpstr>
      <vt:lpstr>REPASO DE LAS OBLIGACIONES DESDE EL PUNTO DE VISTA DEL PERSONAL EMPLEADO PÚBLICO</vt:lpstr>
      <vt:lpstr>REPASO DE LAS OBLIGACIONES DESDE EL PUNTO DE VISTA DEL PERSONAL EMPLEADO PÚBLICO</vt:lpstr>
      <vt:lpstr>SOLUCIÓN</vt:lpstr>
      <vt:lpstr>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Sherlock</dc:creator>
  <cp:lastModifiedBy>SARRIÓN NAVARRO, EMMA</cp:lastModifiedBy>
  <cp:revision>150</cp:revision>
  <dcterms:created xsi:type="dcterms:W3CDTF">2018-02-23T17:04:59Z</dcterms:created>
  <dcterms:modified xsi:type="dcterms:W3CDTF">2022-11-02T08:41:41Z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0x0101007C8A85FF56F1154789E85CA69F9A4515</vt:lpwstr>
  </property>
</Properties>
</file>