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391" r:id="rId4"/>
    <p:sldId id="392" r:id="rId5"/>
    <p:sldId id="393" r:id="rId6"/>
    <p:sldId id="394" r:id="rId7"/>
    <p:sldId id="390" r:id="rId8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36">
          <p15:clr>
            <a:srgbClr val="A4A3A4"/>
          </p15:clr>
        </p15:guide>
        <p15:guide id="2" orient="horz" pos="504">
          <p15:clr>
            <a:srgbClr val="A4A3A4"/>
          </p15:clr>
        </p15:guide>
        <p15:guide id="3" orient="horz" pos="4320">
          <p15:clr>
            <a:srgbClr val="A4A3A4"/>
          </p15:clr>
        </p15:guide>
        <p15:guide id="4" pos="14777">
          <p15:clr>
            <a:srgbClr val="A4A3A4"/>
          </p15:clr>
        </p15:guide>
        <p15:guide id="5" pos="557">
          <p15:clr>
            <a:srgbClr val="A4A3A4"/>
          </p15:clr>
        </p15:guide>
        <p15:guide id="6" pos="69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C80F2E"/>
    <a:srgbClr val="EF3151"/>
    <a:srgbClr val="1579BA"/>
    <a:srgbClr val="1368A1"/>
    <a:srgbClr val="00ADE6"/>
    <a:srgbClr val="04417A"/>
    <a:srgbClr val="055095"/>
    <a:srgbClr val="0774D7"/>
    <a:srgbClr val="CAC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6433" autoAdjust="0"/>
  </p:normalViewPr>
  <p:slideViewPr>
    <p:cSldViewPr snapToObjects="1">
      <p:cViewPr varScale="1">
        <p:scale>
          <a:sx n="31" d="100"/>
          <a:sy n="31" d="100"/>
        </p:scale>
        <p:origin x="1104" y="138"/>
      </p:cViewPr>
      <p:guideLst>
        <p:guide orient="horz" pos="8136"/>
        <p:guide orient="horz" pos="504"/>
        <p:guide orient="horz" pos="4320"/>
        <p:guide pos="14777"/>
        <p:guide pos="557"/>
        <p:guide pos="6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298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908CAB-18D1-4856-A43D-D6B68E51C1A9}" type="datetimeFigureOut">
              <a:rPr lang="ru-RU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5EAE6DB-E82E-4377-AE0F-D0B3BE59AD35}" type="slidenum">
              <a:rPr lang="ru-RU" altLang="ru-RU"/>
              <a:pPr>
                <a:defRPr/>
              </a:pPr>
              <a:t>‹Nº›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74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fld id="{A49E4EC9-73E2-4694-B0B4-8400B1233370}" type="datetimeFigureOut">
              <a:rPr lang="en-US"/>
              <a:pPr>
                <a:defRPr/>
              </a:pPr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E03A06C9-5463-4157-95AD-15011390AC3C}" type="slidenum">
              <a:rPr lang="en-US" altLang="ru-RU"/>
              <a:pPr>
                <a:defRPr/>
              </a:pPr>
              <a:t>‹Nº›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1723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A06C9-5463-4157-95AD-15011390AC3C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2677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2615406" y="2237581"/>
            <a:ext cx="5932488" cy="5932488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192550"/>
      </p:ext>
    </p:extLst>
  </p:cSld>
  <p:clrMapOvr>
    <a:masterClrMapping/>
  </p:clrMapOvr>
  <p:transition spd="slow" advClick="0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777527"/>
      </p:ext>
    </p:extLst>
  </p:cSld>
  <p:clrMapOvr>
    <a:masterClrMapping/>
  </p:clrMapOvr>
  <p:transition spd="slow" advClick="0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Challe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835025" y="2895600"/>
            <a:ext cx="22707600" cy="9982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8239"/>
      </p:ext>
    </p:extLst>
  </p:cSld>
  <p:clrMapOvr>
    <a:masterClrMapping/>
  </p:clrMapOvr>
  <p:transition spd="slow" advClick="0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4"/>
          <p:cNvSpPr>
            <a:spLocks noGrp="1"/>
          </p:cNvSpPr>
          <p:nvPr>
            <p:ph type="pic" sz="quarter" idx="11"/>
          </p:nvPr>
        </p:nvSpPr>
        <p:spPr>
          <a:xfrm>
            <a:off x="11645280" y="8763001"/>
            <a:ext cx="5410198" cy="396557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18056226" y="8763001"/>
            <a:ext cx="5410198" cy="396557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746245"/>
      </p:ext>
    </p:extLst>
  </p:cSld>
  <p:clrMapOvr>
    <a:masterClrMapping/>
  </p:clrMapOvr>
  <p:transition spd="slow" advClick="0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341315"/>
      </p:ext>
    </p:extLst>
  </p:cSld>
  <p:clrMapOvr>
    <a:masterClrMapping/>
  </p:clrMapOvr>
  <p:transition spd="slow" advClick="0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's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400020"/>
      </p:ext>
    </p:extLst>
  </p:cSld>
  <p:clrMapOvr>
    <a:masterClrMapping/>
  </p:clrMapOvr>
  <p:transition spd="slow" advClick="0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1370"/>
      </p:ext>
    </p:extLst>
  </p:cSld>
  <p:clrMapOvr>
    <a:masterClrMapping/>
  </p:clrMapOvr>
  <p:transition spd="slow" advClick="0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562995"/>
      </p:ext>
    </p:extLst>
  </p:cSld>
  <p:clrMapOvr>
    <a:masterClrMapping/>
  </p:clrMapOvr>
  <p:transition spd="slow" advClick="0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rms &amp; cond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826108"/>
      </p:ext>
    </p:extLst>
  </p:cSld>
  <p:clrMapOvr>
    <a:masterClrMapping/>
  </p:clrMapOvr>
  <p:transition spd="slow" advClick="0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1003918" y="3886200"/>
            <a:ext cx="11454781" cy="8610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ECE6023-1891-65AB-D632-D97863E04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825" y="11277600"/>
            <a:ext cx="416966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06299"/>
      </p:ext>
    </p:extLst>
  </p:cSld>
  <p:clrMapOvr>
    <a:masterClrMapping/>
  </p:clrMapOvr>
  <p:transition spd="slow" advClick="0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O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1226171" y="5572125"/>
            <a:ext cx="6466856" cy="67176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49576"/>
      </p:ext>
    </p:extLst>
  </p:cSld>
  <p:clrMapOvr>
    <a:masterClrMapping/>
  </p:clrMapOvr>
  <p:transition spd="slow" advClick="0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184440"/>
      </p:ext>
    </p:extLst>
  </p:cSld>
  <p:clrMapOvr>
    <a:masterClrMapping/>
  </p:clrMapOvr>
  <p:transition spd="slow" advClick="0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2282825" y="6057900"/>
            <a:ext cx="7620000" cy="48387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69258"/>
      </p:ext>
    </p:extLst>
  </p:cSld>
  <p:clrMapOvr>
    <a:masterClrMapping/>
  </p:clrMapOvr>
  <p:transition spd="slow" advClick="0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49" cy="66294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87259"/>
      </p:ext>
    </p:extLst>
  </p:cSld>
  <p:clrMapOvr>
    <a:masterClrMapping/>
  </p:clrMapOvr>
  <p:transition spd="slow" advClick="0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97765"/>
      </p:ext>
    </p:extLst>
  </p:cSld>
  <p:clrMapOvr>
    <a:masterClrMapping/>
  </p:clrMapOvr>
  <p:transition spd="slow" advClick="0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298073"/>
      </p:ext>
    </p:extLst>
  </p:cSld>
  <p:clrMapOvr>
    <a:masterClrMapping/>
  </p:clrMapOvr>
  <p:transition spd="slow" advClick="0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16725900" y="1371600"/>
            <a:ext cx="6311899" cy="4953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81569"/>
      </p:ext>
    </p:extLst>
  </p:cSld>
  <p:clrMapOvr>
    <a:masterClrMapping/>
  </p:clrMapOvr>
  <p:transition spd="slow" advClick="0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88" r:id="rId2"/>
    <p:sldLayoutId id="2147483781" r:id="rId3"/>
    <p:sldLayoutId id="2147483790" r:id="rId4"/>
    <p:sldLayoutId id="2147483782" r:id="rId5"/>
    <p:sldLayoutId id="2147483784" r:id="rId6"/>
    <p:sldLayoutId id="2147483785" r:id="rId7"/>
    <p:sldLayoutId id="2147483786" r:id="rId8"/>
    <p:sldLayoutId id="2147483783" r:id="rId9"/>
    <p:sldLayoutId id="2147483787" r:id="rId10"/>
    <p:sldLayoutId id="2147483791" r:id="rId11"/>
    <p:sldLayoutId id="2147483792" r:id="rId12"/>
    <p:sldLayoutId id="2147483793" r:id="rId13"/>
    <p:sldLayoutId id="2147483789" r:id="rId14"/>
    <p:sldLayoutId id="2147483794" r:id="rId15"/>
    <p:sldLayoutId id="2147483795" r:id="rId16"/>
    <p:sldLayoutId id="2147483796" r:id="rId17"/>
  </p:sldLayoutIdLst>
  <p:transition spd="slow" advClick="0">
    <p:push/>
  </p:transition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6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9pPr>
    </p:titleStyle>
    <p:bodyStyle>
      <a:lvl1pPr marL="455613" indent="-455613"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charset="0"/>
        <a:buChar char="•"/>
        <a:defRPr lang="en-US" sz="4800" kern="1200" dirty="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1370013" indent="-455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lang="en-US" sz="4000" kern="1200" dirty="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2284413" indent="-455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lang="en-US" sz="3600" kern="1200" dirty="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3198813" indent="-455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lang="en-US" sz="3200" kern="1200" dirty="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4113213" indent="-455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lang="en-US" sz="3200" kern="1200" dirty="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.gva.es/es/web/ura/" TargetMode="External"/><Relationship Id="rId2" Type="http://schemas.openxmlformats.org/officeDocument/2006/relationships/hyperlink" Target="mailto:accesibilidad_ura@gva.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5" y="-161366"/>
            <a:ext cx="24380826" cy="11134166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5">
            <a:extLst>
              <a:ext uri="{FF2B5EF4-FFF2-40B4-BE49-F238E27FC236}">
                <a16:creationId xmlns:a16="http://schemas.microsoft.com/office/drawing/2014/main" id="{D781148B-387A-3876-6186-9F8DC110E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-4781243" y="-234996"/>
            <a:ext cx="22454598" cy="9364729"/>
          </a:xfrm>
          <a:custGeom>
            <a:avLst/>
            <a:gdLst/>
            <a:ahLst/>
            <a:cxnLst/>
            <a:rect l="l" t="t" r="r" b="b"/>
            <a:pathLst>
              <a:path w="22113040" h="9364729">
                <a:moveTo>
                  <a:pt x="12748311" y="0"/>
                </a:moveTo>
                <a:lnTo>
                  <a:pt x="22113040" y="9364728"/>
                </a:lnTo>
                <a:lnTo>
                  <a:pt x="2715690" y="9364729"/>
                </a:lnTo>
                <a:lnTo>
                  <a:pt x="0" y="6649039"/>
                </a:lnTo>
                <a:lnTo>
                  <a:pt x="6649040" y="0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cuadro de texto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874626" y="3976689"/>
            <a:ext cx="12417426" cy="46474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  <a:defRPr/>
            </a:pPr>
            <a:r>
              <a:rPr kumimoji="0" lang="es-ES" sz="72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 a la accesibilidad digital</a:t>
            </a:r>
            <a:br>
              <a:rPr kumimoji="0" lang="es-ES" sz="72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s-ES" sz="72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sz="40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para la lucha </a:t>
            </a:r>
            <a:br>
              <a:rPr kumimoji="0" lang="es-ES" sz="40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" sz="40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 la brecha digital</a:t>
            </a:r>
            <a:endParaRPr kumimoji="0" lang="es-ES" sz="4000" b="1" i="0" u="none" strike="noStrike" kern="1400" cap="none" spc="-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B0BF09-331E-D24D-019A-C1827A2C0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89" y="1966543"/>
            <a:ext cx="9635873" cy="57296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603507" cy="11768534"/>
          </a:xfrm>
          <a:custGeom>
            <a:avLst/>
            <a:gdLst/>
            <a:ahLst/>
            <a:cxnLst/>
            <a:rect l="l" t="t" r="r" b="b"/>
            <a:pathLst>
              <a:path w="9603507" h="11768534">
                <a:moveTo>
                  <a:pt x="0" y="0"/>
                </a:moveTo>
                <a:lnTo>
                  <a:pt x="7438480" y="0"/>
                </a:lnTo>
                <a:lnTo>
                  <a:pt x="9603507" y="2165027"/>
                </a:lnTo>
                <a:lnTo>
                  <a:pt x="0" y="11768534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ABCA009A-9137-47C1-AC35-5D1AF0AE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6625" y="2971800"/>
            <a:ext cx="20421600" cy="8229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indent="0">
              <a:spcBef>
                <a:spcPts val="0"/>
              </a:spcBef>
              <a:spcAft>
                <a:spcPts val="0"/>
              </a:spcAft>
            </a:pPr>
            <a:r>
              <a:rPr lang="es-ES" b="1" i="0" u="none" strike="noStrike" cap="none" dirty="0">
                <a:solidFill>
                  <a:schemeClr val="tx1"/>
                </a:solidFill>
                <a:latin typeface="+mj-lt"/>
                <a:ea typeface="Roboto Slab"/>
                <a:cs typeface="Roboto Slab"/>
                <a:sym typeface="Roboto Slab"/>
              </a:rPr>
              <a:t>	</a:t>
            </a:r>
            <a:endParaRPr lang="es-ES" sz="4000" b="1" u="sng" dirty="0">
              <a:solidFill>
                <a:srgbClr val="FF0000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endParaRPr lang="es-ES" sz="4000" b="1" u="sng" dirty="0">
              <a:solidFill>
                <a:schemeClr val="tx1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endParaRPr lang="es-ES" sz="4000" b="1" i="0" strike="noStrike" cap="none" dirty="0">
              <a:solidFill>
                <a:schemeClr val="tx1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r>
              <a:rPr lang="es-ES" sz="4000" b="1" i="0" strike="noStrike" cap="none" dirty="0">
                <a:solidFill>
                  <a:schemeClr val="tx1"/>
                </a:solidFill>
                <a:latin typeface="+mj-lt"/>
                <a:ea typeface="Roboto Slab"/>
                <a:cs typeface="Roboto Slab"/>
                <a:sym typeface="Roboto Slab"/>
              </a:rPr>
              <a:t>¿ QUÉ ES LA </a:t>
            </a:r>
            <a:r>
              <a:rPr lang="es-ES" sz="4000" b="1" i="0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BRECHA DIGITAL?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endParaRPr lang="es-ES" sz="4000" b="1" dirty="0">
              <a:solidFill>
                <a:schemeClr val="tx1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L="1484313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4000" b="1" dirty="0">
                <a:solidFill>
                  <a:schemeClr val="tx1"/>
                </a:solidFill>
                <a:latin typeface="+mj-lt"/>
                <a:ea typeface="Roboto Slab"/>
                <a:cs typeface="Roboto Slab"/>
                <a:sym typeface="Roboto Slab"/>
              </a:rPr>
              <a:t>HACE REFERENCIA A LA </a:t>
            </a:r>
            <a:r>
              <a:rPr lang="es-ES" sz="4000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FALTA DE COMPETENCIAS DIGITALES </a:t>
            </a:r>
            <a:r>
              <a:rPr lang="es-ES" sz="4000" b="1" dirty="0">
                <a:solidFill>
                  <a:schemeClr val="tx1"/>
                </a:solidFill>
                <a:latin typeface="+mj-lt"/>
                <a:ea typeface="Roboto Slab"/>
                <a:cs typeface="Roboto Slab"/>
                <a:sym typeface="Roboto Slab"/>
              </a:rPr>
              <a:t>QUE IMPIDE EL MANEJO DE LA TECNOLOGÍA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endParaRPr lang="es-ES" sz="4000" b="1" dirty="0">
              <a:solidFill>
                <a:schemeClr val="tx1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L="1484313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4000" b="1" i="0" strike="noStrike" cap="none" dirty="0">
                <a:solidFill>
                  <a:schemeClr val="tx1"/>
                </a:solidFill>
                <a:latin typeface="+mj-lt"/>
                <a:ea typeface="Roboto Slab"/>
                <a:cs typeface="Roboto Slab"/>
                <a:sym typeface="Roboto Slab"/>
              </a:rPr>
              <a:t>Esto da lugar a </a:t>
            </a:r>
            <a:r>
              <a:rPr lang="es-ES" sz="4000" b="1" i="0" u="sng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desigualdad </a:t>
            </a:r>
            <a:r>
              <a:rPr lang="es-ES" sz="4000" b="1" i="0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entre las personas que pueden tener acceso o conocimiento, en relación a las nuevas tecnologías y las que no</a:t>
            </a:r>
            <a:endParaRPr lang="es-ES" sz="4000" b="1" dirty="0">
              <a:solidFill>
                <a:srgbClr val="FF0000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</a:pPr>
            <a:endParaRPr lang="es-ES" sz="4000" b="1" i="0" strike="noStrike" cap="none" dirty="0">
              <a:solidFill>
                <a:schemeClr val="tx1"/>
              </a:solidFill>
              <a:latin typeface="+mj-lt"/>
              <a:ea typeface="Roboto Slab"/>
              <a:cs typeface="Roboto Slab"/>
              <a:sym typeface="Roboto Slab"/>
            </a:endParaRPr>
          </a:p>
        </p:txBody>
      </p:sp>
      <p:sp>
        <p:nvSpPr>
          <p:cNvPr id="7" name="Прямоугольник 6"/>
          <p:cNvSpPr>
            <a:spLocks noGrp="1"/>
          </p:cNvSpPr>
          <p:nvPr>
            <p:ph type="title" idx="4294967295"/>
          </p:nvPr>
        </p:nvSpPr>
        <p:spPr>
          <a:xfrm>
            <a:off x="908669" y="1645384"/>
            <a:ext cx="6992620" cy="9951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baseline="30000" dirty="0">
                <a:solidFill>
                  <a:schemeClr val="bg1"/>
                </a:solidFill>
                <a:latin typeface="Montserrat"/>
                <a:ea typeface="+mn-ea"/>
                <a:cs typeface="+mn-cs"/>
              </a:rPr>
              <a:t>MATINAL IVAP- INTRODUCCIÓN A </a:t>
            </a:r>
            <a:br>
              <a:rPr lang="es-ES" sz="4400" b="1" baseline="30000" dirty="0">
                <a:solidFill>
                  <a:schemeClr val="bg1"/>
                </a:solidFill>
                <a:latin typeface="Montserrat"/>
                <a:ea typeface="+mn-ea"/>
                <a:cs typeface="+mn-cs"/>
              </a:rPr>
            </a:br>
            <a:r>
              <a:rPr lang="es-ES" sz="4400" b="1" baseline="30000" dirty="0">
                <a:solidFill>
                  <a:schemeClr val="bg1"/>
                </a:solidFill>
                <a:latin typeface="Montserrat"/>
                <a:ea typeface="+mn-ea"/>
                <a:cs typeface="+mn-cs"/>
              </a:rPr>
              <a:t>LA ACCESIBILIDAD DIGITAL</a:t>
            </a:r>
            <a:endParaRPr kumimoji="0" lang="es-ES" sz="4400" b="1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D369D1-3E47-41AC-B3E9-0D7033F1E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289" y="2026045"/>
            <a:ext cx="12212335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1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push/>
      </p:transition>
    </mc:Choice>
    <mc:Fallback xmlns="">
      <p:transition advClick="0">
        <p:pu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>
            <a:extLst>
              <a:ext uri="{FF2B5EF4-FFF2-40B4-BE49-F238E27FC236}">
                <a16:creationId xmlns:a16="http://schemas.microsoft.com/office/drawing/2014/main" id="{C32CF677-E4D0-4A1E-A584-DB7D19BC5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175" y="0"/>
            <a:ext cx="5829300" cy="6629400"/>
          </a:xfrm>
          <a:custGeom>
            <a:avLst/>
            <a:gdLst/>
            <a:ahLst/>
            <a:cxnLst/>
            <a:rect l="l" t="t" r="r" b="b"/>
            <a:pathLst>
              <a:path w="9603507" h="11768534">
                <a:moveTo>
                  <a:pt x="0" y="0"/>
                </a:moveTo>
                <a:lnTo>
                  <a:pt x="7438480" y="0"/>
                </a:lnTo>
                <a:lnTo>
                  <a:pt x="9603507" y="2165027"/>
                </a:lnTo>
                <a:lnTo>
                  <a:pt x="0" y="11768534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ABCA009A-9137-47C1-AC35-5D1AF0AE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6625" y="1948220"/>
            <a:ext cx="20421600" cy="9308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098496CD-C235-4680-896D-3CD97FB51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51600" y="529520"/>
            <a:ext cx="13639801" cy="1680280"/>
          </a:xfrm>
          <a:prstGeom prst="rect">
            <a:avLst/>
          </a:pr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/>
              <a:t>Conceptos clave</a:t>
            </a:r>
            <a:endParaRPr lang="ru-RU" sz="4800" dirty="0"/>
          </a:p>
        </p:txBody>
      </p:sp>
      <p:sp>
        <p:nvSpPr>
          <p:cNvPr id="10" name="Прямоугольник 6">
            <a:extLst>
              <a:ext uri="{FF2B5EF4-FFF2-40B4-BE49-F238E27FC236}">
                <a16:creationId xmlns:a16="http://schemas.microsoft.com/office/drawing/2014/main" id="{D71C8659-89C5-49AE-A115-113AAF872F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0425" y="-1219200"/>
            <a:ext cx="12877800" cy="9951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Cegueras</a:t>
            </a:r>
          </a:p>
        </p:txBody>
      </p:sp>
      <p:sp>
        <p:nvSpPr>
          <p:cNvPr id="12" name="Google Shape;77;p2">
            <a:extLst>
              <a:ext uri="{FF2B5EF4-FFF2-40B4-BE49-F238E27FC236}">
                <a16:creationId xmlns:a16="http://schemas.microsoft.com/office/drawing/2014/main" id="{1750415F-3F8C-487B-8903-603D5FE5A6D9}"/>
              </a:ext>
            </a:extLst>
          </p:cNvPr>
          <p:cNvSpPr txBox="1"/>
          <p:nvPr/>
        </p:nvSpPr>
        <p:spPr>
          <a:xfrm>
            <a:off x="3425825" y="2764140"/>
            <a:ext cx="18364200" cy="8742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400" b="1" i="0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¿ QUÉ ES LA </a:t>
            </a:r>
            <a:r>
              <a:rPr lang="es-ES" sz="4400" b="1" i="0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ACCESIBILIDAD DIGITAL</a:t>
            </a:r>
            <a:r>
              <a:rPr lang="es-ES" sz="4400" b="1" i="0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? </a:t>
            </a:r>
            <a:endParaRPr lang="es-ES" sz="4000" b="1" dirty="0"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4400" b="1" i="0" u="none" strike="noStrike" cap="none" dirty="0"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latin typeface="+mj-lt"/>
              <a:ea typeface="Roboto Slab"/>
              <a:cs typeface="Roboto Slab"/>
              <a:sym typeface="Roboto Slab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b="1" i="1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“Es el conjunto de 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principios y técnicas</a:t>
            </a:r>
            <a:r>
              <a:rPr lang="es-ES" b="1" i="1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 que se deben respetar al 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diseñar, construir, mantener y actualizar los sitios WEB y </a:t>
            </a:r>
            <a:r>
              <a:rPr lang="es-ES" b="1" i="1" u="none" strike="noStrike" cap="none" dirty="0" err="1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APPs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..</a:t>
            </a:r>
            <a:endParaRPr lang="es-ES" b="1" i="1" dirty="0">
              <a:solidFill>
                <a:srgbClr val="FF0000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b="1" i="1" u="none" strike="noStrike" cap="none" dirty="0">
              <a:solidFill>
                <a:srgbClr val="FF0000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b="1" i="1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…permite garantizar la 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igualdad y la no discriminación en el acceso de las personas usuarias</a:t>
            </a:r>
            <a:r>
              <a:rPr lang="es-ES" b="1" i="1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, en particular las 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personas con discapacidad </a:t>
            </a:r>
            <a:r>
              <a:rPr lang="es-ES" b="1" i="1" u="none" strike="noStrike" cap="none" dirty="0">
                <a:latin typeface="+mj-lt"/>
                <a:ea typeface="Roboto Slab"/>
                <a:cs typeface="Roboto Slab"/>
                <a:sym typeface="Roboto Slab"/>
              </a:rPr>
              <a:t>y de las </a:t>
            </a:r>
            <a:r>
              <a:rPr lang="es-ES" b="1" i="1" u="none" strike="noStrike" cap="none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personas mayores”</a:t>
            </a:r>
            <a:endParaRPr lang="es-ES" b="1" i="1" u="none" strike="noStrike" cap="none" dirty="0">
              <a:latin typeface="+mj-lt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6384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push/>
      </p:transition>
    </mc:Choice>
    <mc:Fallback xmlns="">
      <p:transition advClick="0">
        <p:push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>
            <a:extLst>
              <a:ext uri="{FF2B5EF4-FFF2-40B4-BE49-F238E27FC236}">
                <a16:creationId xmlns:a16="http://schemas.microsoft.com/office/drawing/2014/main" id="{C32CF677-E4D0-4A1E-A584-DB7D19BC5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175" y="0"/>
            <a:ext cx="5829300" cy="6629400"/>
          </a:xfrm>
          <a:custGeom>
            <a:avLst/>
            <a:gdLst/>
            <a:ahLst/>
            <a:cxnLst/>
            <a:rect l="l" t="t" r="r" b="b"/>
            <a:pathLst>
              <a:path w="9603507" h="11768534">
                <a:moveTo>
                  <a:pt x="0" y="0"/>
                </a:moveTo>
                <a:lnTo>
                  <a:pt x="7438480" y="0"/>
                </a:lnTo>
                <a:lnTo>
                  <a:pt x="9603507" y="2165027"/>
                </a:lnTo>
                <a:lnTo>
                  <a:pt x="0" y="11768534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ABCA009A-9137-47C1-AC35-5D1AF0AE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6625" y="1948220"/>
            <a:ext cx="20421600" cy="9308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098496CD-C235-4680-896D-3CD97FB51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2024" y="368737"/>
            <a:ext cx="13639801" cy="1680280"/>
          </a:xfrm>
          <a:prstGeom prst="rect">
            <a:avLst/>
          </a:pr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¿COMO PODEMOS GARANTIZAR ESTA NO DISCRIMINACIÓN CUANDO NOS COMUNICAMOS CON LA CIUDADANÍA?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0" name="Прямоугольник 6">
            <a:extLst>
              <a:ext uri="{FF2B5EF4-FFF2-40B4-BE49-F238E27FC236}">
                <a16:creationId xmlns:a16="http://schemas.microsoft.com/office/drawing/2014/main" id="{D71C8659-89C5-49AE-A115-113AAF872F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0425" y="-1219200"/>
            <a:ext cx="12877800" cy="9951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Cegueras</a:t>
            </a:r>
          </a:p>
        </p:txBody>
      </p:sp>
      <p:sp>
        <p:nvSpPr>
          <p:cNvPr id="12" name="Google Shape;77;p2">
            <a:extLst>
              <a:ext uri="{FF2B5EF4-FFF2-40B4-BE49-F238E27FC236}">
                <a16:creationId xmlns:a16="http://schemas.microsoft.com/office/drawing/2014/main" id="{1750415F-3F8C-487B-8903-603D5FE5A6D9}"/>
              </a:ext>
            </a:extLst>
          </p:cNvPr>
          <p:cNvSpPr txBox="1"/>
          <p:nvPr/>
        </p:nvSpPr>
        <p:spPr>
          <a:xfrm>
            <a:off x="3425825" y="2764140"/>
            <a:ext cx="18364200" cy="8742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La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ciudadanía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 se debe beneficiar de un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acceso amplio a los servicios del sector público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 mediante sitios WEB y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APPs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accesibles</a:t>
            </a: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Cada organismo del sector público y otros obligados de la GVA es corresponsable de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garantizar la accesibilidad digital de los sitios WEB y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APPs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R="0" lvl="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La directiva (UE) 2016/2102 impone a los estados miembros la obligación de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respetar un conjunto de técnicas a la hora de DISEÑAR, MANTENER Y ACTUALIZAR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estos sitios WEB y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APPs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Derivado de esta directiva y para este fin de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garantizar la accesibilidad digital de los sitios WEB y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APPs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, 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se desarrolla un marco normativo que es el </a:t>
            </a:r>
            <a:r>
              <a:rPr kumimoji="0" lang="es-ES" sz="3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RD 1112/2018, de 7 de septiembre </a:t>
            </a:r>
          </a:p>
        </p:txBody>
      </p:sp>
    </p:spTree>
    <p:extLst>
      <p:ext uri="{BB962C8B-B14F-4D97-AF65-F5344CB8AC3E}">
        <p14:creationId xmlns:p14="http://schemas.microsoft.com/office/powerpoint/2010/main" val="2909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push/>
      </p:transition>
    </mc:Choice>
    <mc:Fallback xmlns="">
      <p:transition advClick="0">
        <p:push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>
            <a:extLst>
              <a:ext uri="{FF2B5EF4-FFF2-40B4-BE49-F238E27FC236}">
                <a16:creationId xmlns:a16="http://schemas.microsoft.com/office/drawing/2014/main" id="{C32CF677-E4D0-4A1E-A584-DB7D19BC5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175" y="0"/>
            <a:ext cx="5829300" cy="6629400"/>
          </a:xfrm>
          <a:custGeom>
            <a:avLst/>
            <a:gdLst/>
            <a:ahLst/>
            <a:cxnLst/>
            <a:rect l="l" t="t" r="r" b="b"/>
            <a:pathLst>
              <a:path w="9603507" h="11768534">
                <a:moveTo>
                  <a:pt x="0" y="0"/>
                </a:moveTo>
                <a:lnTo>
                  <a:pt x="7438480" y="0"/>
                </a:lnTo>
                <a:lnTo>
                  <a:pt x="9603507" y="2165027"/>
                </a:lnTo>
                <a:lnTo>
                  <a:pt x="0" y="11768534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ABCA009A-9137-47C1-AC35-5D1AF0AE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6625" y="1948220"/>
            <a:ext cx="20421600" cy="9308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098496CD-C235-4680-896D-3CD97FB51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51600" y="529520"/>
            <a:ext cx="13639801" cy="1680280"/>
          </a:xfrm>
          <a:prstGeom prst="rect">
            <a:avLst/>
          </a:pr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Artículo 16 del RD 1112/2018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0" name="Прямоугольник 6">
            <a:extLst>
              <a:ext uri="{FF2B5EF4-FFF2-40B4-BE49-F238E27FC236}">
                <a16:creationId xmlns:a16="http://schemas.microsoft.com/office/drawing/2014/main" id="{D71C8659-89C5-49AE-A115-113AAF872F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0425" y="-1219200"/>
            <a:ext cx="12877800" cy="9951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Cegueras</a:t>
            </a:r>
          </a:p>
        </p:txBody>
      </p:sp>
      <p:sp>
        <p:nvSpPr>
          <p:cNvPr id="12" name="Google Shape;77;p2">
            <a:extLst>
              <a:ext uri="{FF2B5EF4-FFF2-40B4-BE49-F238E27FC236}">
                <a16:creationId xmlns:a16="http://schemas.microsoft.com/office/drawing/2014/main" id="{1750415F-3F8C-487B-8903-603D5FE5A6D9}"/>
              </a:ext>
            </a:extLst>
          </p:cNvPr>
          <p:cNvSpPr txBox="1"/>
          <p:nvPr/>
        </p:nvSpPr>
        <p:spPr>
          <a:xfrm>
            <a:off x="2911475" y="2209800"/>
            <a:ext cx="18364200" cy="8742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 dirty="0">
              <a:solidFill>
                <a:prstClr val="black"/>
              </a:solidFill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“…en las Comunidades Autónomas se designará 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la UNIDAD RESPONSABLE DE ACCESIBILIDAD (digital) , URA,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 para todo el ámbito autonómico”</a:t>
            </a:r>
          </a:p>
          <a:p>
            <a:pPr marR="0" lvl="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b="1" dirty="0">
              <a:solidFill>
                <a:prstClr val="black"/>
              </a:solidFill>
              <a:latin typeface="Montserrat"/>
              <a:ea typeface="Roboto Slab"/>
              <a:cs typeface="Roboto Slab"/>
              <a:sym typeface="Roboto Slab"/>
            </a:endParaRPr>
          </a:p>
          <a:p>
            <a:pPr marL="571500" marR="0" lvl="0" indent="-57150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Roboto Slab"/>
                <a:cs typeface="Roboto Slab"/>
                <a:sym typeface="Roboto Slab"/>
              </a:rPr>
              <a:t>¿C</a:t>
            </a:r>
            <a:r>
              <a:rPr lang="es-ES" b="1" dirty="0" err="1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ómo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 puede apoyar esta 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URA (actualmente en desarrollo desde la Conselleria de Innovación </a:t>
            </a:r>
            <a:r>
              <a:rPr lang="es-ES" b="1" dirty="0" err="1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UCySD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-DGLBD) 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en velar por el 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funcionamiento efectivo de los mecanismos de comunicación (sitios WEB y </a:t>
            </a:r>
            <a:r>
              <a:rPr lang="es-ES" b="1" dirty="0" err="1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APPs</a:t>
            </a:r>
            <a:r>
              <a:rPr lang="es-ES" b="1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 ) 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a las diferentes unidades administrativas dentro de su ámbito competencial?</a:t>
            </a:r>
          </a:p>
          <a:p>
            <a:pPr marR="0" lvl="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  <a:p>
            <a:pPr marR="0" lvl="0" algn="l" defTabSz="1827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ACTUANDO DE </a:t>
            </a:r>
            <a:r>
              <a:rPr lang="es-ES" b="1" u="sng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PUNTO DE CONTACTO 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Y </a:t>
            </a:r>
            <a:r>
              <a:rPr lang="es-ES" b="1" u="sng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COORDINANDO TANTO LAS ACTIVIDADES DE CONCIENCIACIÓN Y FORMACIÓN </a:t>
            </a:r>
            <a:r>
              <a:rPr lang="es-ES" b="1" dirty="0">
                <a:latin typeface="Montserrat"/>
                <a:ea typeface="Roboto Slab"/>
                <a:cs typeface="Roboto Slab"/>
                <a:sym typeface="Roboto Slab"/>
              </a:rPr>
              <a:t>SOBRE LA MATERIA, COMO</a:t>
            </a:r>
            <a:r>
              <a:rPr lang="es-ES" b="1" dirty="0">
                <a:solidFill>
                  <a:prstClr val="black"/>
                </a:solidFill>
                <a:latin typeface="Montserrat"/>
                <a:ea typeface="Roboto Slab"/>
                <a:cs typeface="Roboto Slab"/>
                <a:sym typeface="Roboto Slab"/>
              </a:rPr>
              <a:t> LAS </a:t>
            </a:r>
            <a:r>
              <a:rPr lang="es-ES" b="1" u="sng" dirty="0">
                <a:solidFill>
                  <a:srgbClr val="FF0000"/>
                </a:solidFill>
                <a:latin typeface="Montserrat"/>
                <a:ea typeface="Roboto Slab"/>
                <a:cs typeface="Roboto Slab"/>
                <a:sym typeface="Roboto Slab"/>
              </a:rPr>
              <a:t>REVISIONES DEL CUMPLIMIENTO DE LOS REQUISITOS DE ACCESIBILIDAD</a:t>
            </a:r>
            <a:endParaRPr kumimoji="0" lang="es-E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183776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push/>
      </p:transition>
    </mc:Choice>
    <mc:Fallback xmlns="">
      <p:transition advClick="0">
        <p:push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>
            <a:extLst>
              <a:ext uri="{FF2B5EF4-FFF2-40B4-BE49-F238E27FC236}">
                <a16:creationId xmlns:a16="http://schemas.microsoft.com/office/drawing/2014/main" id="{C32CF677-E4D0-4A1E-A584-DB7D19BC5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175" y="0"/>
            <a:ext cx="5829300" cy="6629400"/>
          </a:xfrm>
          <a:custGeom>
            <a:avLst/>
            <a:gdLst/>
            <a:ahLst/>
            <a:cxnLst/>
            <a:rect l="l" t="t" r="r" b="b"/>
            <a:pathLst>
              <a:path w="9603507" h="11768534">
                <a:moveTo>
                  <a:pt x="0" y="0"/>
                </a:moveTo>
                <a:lnTo>
                  <a:pt x="7438480" y="0"/>
                </a:lnTo>
                <a:lnTo>
                  <a:pt x="9603507" y="2165027"/>
                </a:lnTo>
                <a:lnTo>
                  <a:pt x="0" y="11768534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ABCA009A-9137-47C1-AC35-5D1AF0AE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6625" y="1948220"/>
            <a:ext cx="20421600" cy="9308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3">
            <a:extLst>
              <a:ext uri="{FF2B5EF4-FFF2-40B4-BE49-F238E27FC236}">
                <a16:creationId xmlns:a16="http://schemas.microsoft.com/office/drawing/2014/main" id="{098496CD-C235-4680-896D-3CD97FB51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51600" y="529520"/>
            <a:ext cx="13639801" cy="1680280"/>
          </a:xfrm>
          <a:prstGeom prst="rect">
            <a:avLst/>
          </a:pr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800" b="1" dirty="0">
                <a:latin typeface="+mj-lt"/>
                <a:ea typeface="Roboto Slab"/>
                <a:cs typeface="Roboto Slab"/>
                <a:sym typeface="Roboto Slab"/>
              </a:rPr>
              <a:t>  PARA CONCLUIR LA INTRODUCCIÓN:</a:t>
            </a:r>
          </a:p>
        </p:txBody>
      </p:sp>
      <p:sp>
        <p:nvSpPr>
          <p:cNvPr id="10" name="Прямоугольник 6">
            <a:extLst>
              <a:ext uri="{FF2B5EF4-FFF2-40B4-BE49-F238E27FC236}">
                <a16:creationId xmlns:a16="http://schemas.microsoft.com/office/drawing/2014/main" id="{D71C8659-89C5-49AE-A115-113AAF872F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0425" y="-1219200"/>
            <a:ext cx="12877800" cy="9951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827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Cegueras</a:t>
            </a:r>
          </a:p>
        </p:txBody>
      </p:sp>
      <p:sp>
        <p:nvSpPr>
          <p:cNvPr id="12" name="Google Shape;77;p2">
            <a:extLst>
              <a:ext uri="{FF2B5EF4-FFF2-40B4-BE49-F238E27FC236}">
                <a16:creationId xmlns:a16="http://schemas.microsoft.com/office/drawing/2014/main" id="{1750415F-3F8C-487B-8903-603D5FE5A6D9}"/>
              </a:ext>
            </a:extLst>
          </p:cNvPr>
          <p:cNvSpPr txBox="1"/>
          <p:nvPr/>
        </p:nvSpPr>
        <p:spPr>
          <a:xfrm>
            <a:off x="3425825" y="2764140"/>
            <a:ext cx="18364200" cy="849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latin typeface="+mj-lt"/>
                <a:ea typeface="Roboto Slab"/>
                <a:cs typeface="Roboto Slab"/>
                <a:sym typeface="Roboto Slab"/>
              </a:rPr>
              <a:t>TODAS LAS ENTIDADES DE LA GVA ESTÁN OBLIGADAS AL </a:t>
            </a:r>
            <a:r>
              <a:rPr lang="es-ES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CUMPLIMIENTO DE ESTE REAL DECRETO 1112/2018</a:t>
            </a:r>
            <a:r>
              <a:rPr lang="es-ES" b="1" dirty="0">
                <a:latin typeface="+mj-lt"/>
                <a:ea typeface="Roboto Slab"/>
                <a:cs typeface="Roboto Slab"/>
                <a:sym typeface="Roboto Slab"/>
              </a:rPr>
              <a:t> PARA LLEGAR A UNA PROPORCIÓN IMPORTANTE DE LA</a:t>
            </a:r>
            <a:r>
              <a:rPr lang="es-ES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 CIUDADANÍA</a:t>
            </a:r>
            <a:r>
              <a:rPr lang="es-ES" b="1" dirty="0">
                <a:latin typeface="+mj-lt"/>
                <a:ea typeface="Roboto Slab"/>
                <a:cs typeface="Roboto Slab"/>
                <a:sym typeface="Roboto Slab"/>
              </a:rPr>
              <a:t> CON LA QUE NOS COMUNICAMOS Y QUE , CUANDO SEA NECESARIO, PUEDAN: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solidFill>
                <a:schemeClr val="accent4">
                  <a:lumMod val="75000"/>
                </a:schemeClr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400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COMPRENDER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400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NAVEGAR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400" b="1" dirty="0">
                <a:solidFill>
                  <a:srgbClr val="FF0000"/>
                </a:solidFill>
                <a:latin typeface="+mj-lt"/>
                <a:ea typeface="Roboto Slab"/>
                <a:cs typeface="Roboto Slab"/>
                <a:sym typeface="Roboto Slab"/>
              </a:rPr>
              <a:t>INTERACTUAR</a:t>
            </a: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solidFill>
                <a:srgbClr val="FF0000"/>
              </a:solidFill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4800" b="1" dirty="0">
                <a:latin typeface="+mj-lt"/>
                <a:ea typeface="Roboto Slab"/>
                <a:cs typeface="Roboto Slab"/>
                <a:sym typeface="Roboto Slab"/>
              </a:rPr>
              <a:t>   CON LA ADMINISTRACIÓN SIN BARRERAS DIGITALES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3200" b="1" dirty="0"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3200" b="1" dirty="0">
              <a:latin typeface="+mj-lt"/>
              <a:ea typeface="Roboto Slab"/>
              <a:cs typeface="Roboto Slab"/>
              <a:sym typeface="Roboto Slab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200" b="1" dirty="0">
                <a:latin typeface="+mj-lt"/>
                <a:ea typeface="Roboto Slab"/>
                <a:cs typeface="Roboto Slab"/>
                <a:sym typeface="Roboto Slab"/>
              </a:rPr>
              <a:t>Desde la URA-DGLBD os podemos apoyar:</a:t>
            </a: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es-E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accesibilidad_ura@gva.es</a:t>
            </a:r>
            <a:r>
              <a:rPr lang="es-E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URL: </a:t>
            </a:r>
            <a:r>
              <a:rPr lang="es-E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https://innova.gva.es/es/web/ura/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solidFill>
                <a:schemeClr val="accent3">
                  <a:lumMod val="50000"/>
                </a:schemeClr>
              </a:solidFill>
              <a:latin typeface="+mj-lt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6254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push/>
      </p:transition>
    </mc:Choice>
    <mc:Fallback xmlns="">
      <p:transition advClick="0">
        <p:push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176" y="-161365"/>
            <a:ext cx="24380826" cy="7239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5">
            <a:extLst>
              <a:ext uri="{FF2B5EF4-FFF2-40B4-BE49-F238E27FC236}">
                <a16:creationId xmlns:a16="http://schemas.microsoft.com/office/drawing/2014/main" id="{D781148B-387A-3876-6186-9F8DC110E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-4781243" y="-234996"/>
            <a:ext cx="22454598" cy="9364729"/>
          </a:xfrm>
          <a:custGeom>
            <a:avLst/>
            <a:gdLst/>
            <a:ahLst/>
            <a:cxnLst/>
            <a:rect l="l" t="t" r="r" b="b"/>
            <a:pathLst>
              <a:path w="22113040" h="9364729">
                <a:moveTo>
                  <a:pt x="12748311" y="0"/>
                </a:moveTo>
                <a:lnTo>
                  <a:pt x="22113040" y="9364728"/>
                </a:lnTo>
                <a:lnTo>
                  <a:pt x="2715690" y="9364729"/>
                </a:lnTo>
                <a:lnTo>
                  <a:pt x="0" y="6649039"/>
                </a:lnTo>
                <a:lnTo>
                  <a:pt x="6649040" y="0"/>
                </a:lnTo>
                <a:close/>
              </a:path>
            </a:pathLst>
          </a:custGeom>
          <a:solidFill>
            <a:srgbClr val="C8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cuadro de texto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830304" y="3976689"/>
            <a:ext cx="11461747" cy="2308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  <a:defRPr/>
            </a:pPr>
            <a:r>
              <a:rPr kumimoji="0" lang="es-ES" sz="7200" b="0" i="0" u="none" strike="noStrike" kern="14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 a la accesibilidad digital</a:t>
            </a:r>
            <a:endParaRPr kumimoji="0" lang="es-ES" sz="7200" b="1" i="0" u="none" strike="noStrike" kern="1400" cap="none" spc="-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B0BF09-331E-D24D-019A-C1827A2C0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89" y="1966543"/>
            <a:ext cx="9635873" cy="5729657"/>
          </a:xfrm>
          <a:prstGeom prst="rect">
            <a:avLst/>
          </a:prstGeom>
        </p:spPr>
      </p:pic>
      <p:sp>
        <p:nvSpPr>
          <p:cNvPr id="3" name="Cuadro de texto 2">
            <a:extLst>
              <a:ext uri="{FF2B5EF4-FFF2-40B4-BE49-F238E27FC236}">
                <a16:creationId xmlns:a16="http://schemas.microsoft.com/office/drawing/2014/main" id="{C74DA84F-CF72-52E8-5ECA-F7E72A707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2" y="8362527"/>
            <a:ext cx="6477000" cy="83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800" b="1" dirty="0">
                <a:effectLst/>
                <a:latin typeface="Montserrat Light" panose="00000400000000000000" pitchFamily="2" charset="0"/>
              </a:rPr>
              <a:t>© 2022 GVA</a:t>
            </a:r>
            <a:endParaRPr lang="en-GB" sz="4800" b="1" dirty="0">
              <a:effectLst/>
              <a:latin typeface="Montserrat Light" panose="000004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1021CE0-8C45-FC4E-9C29-22518248D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825" y="11277600"/>
            <a:ext cx="416966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4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Theme">
  <a:themeElements>
    <a:clrScheme name="ProposalTemplate_#1">
      <a:dk1>
        <a:sysClr val="windowText" lastClr="000000"/>
      </a:dk1>
      <a:lt1>
        <a:sysClr val="window" lastClr="FFFFFF"/>
      </a:lt1>
      <a:dk2>
        <a:srgbClr val="1F497D"/>
      </a:dk2>
      <a:lt2>
        <a:srgbClr val="F2F2F2"/>
      </a:lt2>
      <a:accent1>
        <a:srgbClr val="41ABB5"/>
      </a:accent1>
      <a:accent2>
        <a:srgbClr val="3D9FA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e Font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77852</TotalTime>
  <Words>465</Words>
  <Application>Microsoft Office PowerPoint</Application>
  <PresentationFormat>Personalizado</PresentationFormat>
  <Paragraphs>53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Lato Light</vt:lpstr>
      <vt:lpstr>Montserrat</vt:lpstr>
      <vt:lpstr>Montserrat Light</vt:lpstr>
      <vt:lpstr>Open Sans</vt:lpstr>
      <vt:lpstr>Default Theme</vt:lpstr>
      <vt:lpstr>Introducción a la accesibilidad digital  Dirección general para la lucha  contra la brecha digital</vt:lpstr>
      <vt:lpstr>MATINAL IVAP- INTRODUCCIÓN A  LA ACCESIBILIDAD DIGITAL</vt:lpstr>
      <vt:lpstr>Cegueras</vt:lpstr>
      <vt:lpstr>Cegueras</vt:lpstr>
      <vt:lpstr>Cegueras</vt:lpstr>
      <vt:lpstr>Cegueras</vt:lpstr>
      <vt:lpstr>Introducción a la accesibilidad digital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Аларон</dc:creator>
  <cp:lastModifiedBy>HERNÁNDEZ GONZÁLEZ, FRANCISCA INÉS</cp:lastModifiedBy>
  <cp:revision>8424</cp:revision>
  <dcterms:created xsi:type="dcterms:W3CDTF">2014-11-12T21:47:38Z</dcterms:created>
  <dcterms:modified xsi:type="dcterms:W3CDTF">2022-10-26T12:01:09Z</dcterms:modified>
</cp:coreProperties>
</file>