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Lst>
  <p:sldIdLst>
    <p:sldId id="256" r:id="rId5"/>
    <p:sldId id="445" r:id="rId6"/>
    <p:sldId id="396" r:id="rId7"/>
    <p:sldId id="411" r:id="rId8"/>
    <p:sldId id="339" r:id="rId9"/>
    <p:sldId id="395" r:id="rId10"/>
    <p:sldId id="400" r:id="rId11"/>
    <p:sldId id="414" r:id="rId12"/>
    <p:sldId id="441" r:id="rId13"/>
    <p:sldId id="443" r:id="rId14"/>
    <p:sldId id="444" r:id="rId15"/>
    <p:sldId id="440" r:id="rId16"/>
    <p:sldId id="442" r:id="rId17"/>
    <p:sldId id="415" r:id="rId18"/>
    <p:sldId id="416" r:id="rId19"/>
    <p:sldId id="417" r:id="rId20"/>
    <p:sldId id="419" r:id="rId21"/>
    <p:sldId id="420" r:id="rId22"/>
    <p:sldId id="425" r:id="rId23"/>
    <p:sldId id="423" r:id="rId24"/>
    <p:sldId id="421" r:id="rId25"/>
    <p:sldId id="422" r:id="rId26"/>
    <p:sldId id="424"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33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4" d="100"/>
          <a:sy n="114" d="100"/>
        </p:scale>
        <p:origin x="30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120D493-31AA-43AC-AF89-30A3CF93F3FA}" type="datetimeFigureOut">
              <a:rPr lang="es-ES" smtClean="0"/>
              <a:t>31/05/2023</a:t>
            </a:fld>
            <a:endParaRPr lang="es-E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E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146AF99-8CE0-4C46-9EFB-7295F2033FC5}" type="slidenum">
              <a:rPr lang="es-ES" smtClean="0"/>
              <a:t>‹Nº›</a:t>
            </a:fld>
            <a:endParaRPr lang="es-E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078983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20D493-31AA-43AC-AF89-30A3CF93F3FA}"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46AF99-8CE0-4C46-9EFB-7295F2033FC5}" type="slidenum">
              <a:rPr lang="es-ES" smtClean="0"/>
              <a:t>‹Nº›</a:t>
            </a:fld>
            <a:endParaRPr lang="es-ES"/>
          </a:p>
        </p:txBody>
      </p:sp>
    </p:spTree>
    <p:extLst>
      <p:ext uri="{BB962C8B-B14F-4D97-AF65-F5344CB8AC3E}">
        <p14:creationId xmlns:p14="http://schemas.microsoft.com/office/powerpoint/2010/main" val="137721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20D493-31AA-43AC-AF89-30A3CF93F3FA}"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46AF99-8CE0-4C46-9EFB-7295F2033FC5}" type="slidenum">
              <a:rPr lang="es-ES" smtClean="0"/>
              <a:t>‹Nº›</a:t>
            </a:fld>
            <a:endParaRPr lang="es-ES"/>
          </a:p>
        </p:txBody>
      </p:sp>
    </p:spTree>
    <p:extLst>
      <p:ext uri="{BB962C8B-B14F-4D97-AF65-F5344CB8AC3E}">
        <p14:creationId xmlns:p14="http://schemas.microsoft.com/office/powerpoint/2010/main" val="338719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20D493-31AA-43AC-AF89-30A3CF93F3FA}"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46AF99-8CE0-4C46-9EFB-7295F2033FC5}" type="slidenum">
              <a:rPr lang="es-ES" smtClean="0"/>
              <a:t>‹Nº›</a:t>
            </a:fld>
            <a:endParaRPr lang="es-ES"/>
          </a:p>
        </p:txBody>
      </p:sp>
    </p:spTree>
    <p:extLst>
      <p:ext uri="{BB962C8B-B14F-4D97-AF65-F5344CB8AC3E}">
        <p14:creationId xmlns:p14="http://schemas.microsoft.com/office/powerpoint/2010/main" val="710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120D493-31AA-43AC-AF89-30A3CF93F3FA}" type="datetimeFigureOut">
              <a:rPr lang="es-ES" smtClean="0"/>
              <a:t>31/05/2023</a:t>
            </a:fld>
            <a:endParaRPr lang="es-E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E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146AF99-8CE0-4C46-9EFB-7295F2033FC5}" type="slidenum">
              <a:rPr lang="es-ES" smtClean="0"/>
              <a:t>‹Nº›</a:t>
            </a:fld>
            <a:endParaRPr lang="es-E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773414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120D493-31AA-43AC-AF89-30A3CF93F3FA}" type="datetimeFigureOut">
              <a:rPr lang="es-ES" smtClean="0"/>
              <a:t>31/05/2023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46AF99-8CE0-4C46-9EFB-7295F2033FC5}" type="slidenum">
              <a:rPr lang="es-ES" smtClean="0"/>
              <a:t>‹Nº›</a:t>
            </a:fld>
            <a:endParaRPr lang="es-ES"/>
          </a:p>
        </p:txBody>
      </p:sp>
    </p:spTree>
    <p:extLst>
      <p:ext uri="{BB962C8B-B14F-4D97-AF65-F5344CB8AC3E}">
        <p14:creationId xmlns:p14="http://schemas.microsoft.com/office/powerpoint/2010/main" val="109264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120D493-31AA-43AC-AF89-30A3CF93F3FA}" type="datetimeFigureOut">
              <a:rPr lang="es-ES" smtClean="0"/>
              <a:t>31/05/2023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146AF99-8CE0-4C46-9EFB-7295F2033FC5}" type="slidenum">
              <a:rPr lang="es-ES" smtClean="0"/>
              <a:t>‹Nº›</a:t>
            </a:fld>
            <a:endParaRPr lang="es-ES"/>
          </a:p>
        </p:txBody>
      </p:sp>
    </p:spTree>
    <p:extLst>
      <p:ext uri="{BB962C8B-B14F-4D97-AF65-F5344CB8AC3E}">
        <p14:creationId xmlns:p14="http://schemas.microsoft.com/office/powerpoint/2010/main" val="11005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120D493-31AA-43AC-AF89-30A3CF93F3FA}" type="datetimeFigureOut">
              <a:rPr lang="es-ES" smtClean="0"/>
              <a:t>31/05/2023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146AF99-8CE0-4C46-9EFB-7295F2033FC5}" type="slidenum">
              <a:rPr lang="es-ES" smtClean="0"/>
              <a:t>‹Nº›</a:t>
            </a:fld>
            <a:endParaRPr lang="es-ES"/>
          </a:p>
        </p:txBody>
      </p:sp>
    </p:spTree>
    <p:extLst>
      <p:ext uri="{BB962C8B-B14F-4D97-AF65-F5344CB8AC3E}">
        <p14:creationId xmlns:p14="http://schemas.microsoft.com/office/powerpoint/2010/main" val="375462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0D493-31AA-43AC-AF89-30A3CF93F3FA}" type="datetimeFigureOut">
              <a:rPr lang="es-ES" smtClean="0"/>
              <a:t>31/05/2023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146AF99-8CE0-4C46-9EFB-7295F2033FC5}" type="slidenum">
              <a:rPr lang="es-ES" smtClean="0"/>
              <a:t>‹Nº›</a:t>
            </a:fld>
            <a:endParaRPr lang="es-ES"/>
          </a:p>
        </p:txBody>
      </p:sp>
    </p:spTree>
    <p:extLst>
      <p:ext uri="{BB962C8B-B14F-4D97-AF65-F5344CB8AC3E}">
        <p14:creationId xmlns:p14="http://schemas.microsoft.com/office/powerpoint/2010/main" val="288255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120D493-31AA-43AC-AF89-30A3CF93F3FA}" type="datetimeFigureOut">
              <a:rPr lang="es-ES" smtClean="0"/>
              <a:t>31/05/2023</a:t>
            </a:fld>
            <a:endParaRPr lang="es-E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146AF99-8CE0-4C46-9EFB-7295F2033FC5}" type="slidenum">
              <a:rPr lang="es-ES" smtClean="0"/>
              <a:t>‹Nº›</a:t>
            </a:fld>
            <a:endParaRPr lang="es-E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4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120D493-31AA-43AC-AF89-30A3CF93F3FA}" type="datetimeFigureOut">
              <a:rPr lang="es-ES" smtClean="0"/>
              <a:t>31/05/2023</a:t>
            </a:fld>
            <a:endParaRPr lang="es-E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146AF99-8CE0-4C46-9EFB-7295F2033FC5}" type="slidenum">
              <a:rPr lang="es-ES" smtClean="0"/>
              <a:t>‹Nº›</a:t>
            </a:fld>
            <a:endParaRPr lang="es-E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928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120D493-31AA-43AC-AF89-30A3CF93F3FA}" type="datetimeFigureOut">
              <a:rPr lang="es-ES" smtClean="0"/>
              <a:t>31/05/2023</a:t>
            </a:fld>
            <a:endParaRPr lang="es-E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E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146AF99-8CE0-4C46-9EFB-7295F2033FC5}" type="slidenum">
              <a:rPr lang="es-ES" smtClean="0"/>
              <a:t>‹Nº›</a:t>
            </a:fld>
            <a:endParaRPr lang="es-E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45753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Emblema_de_la_Generalitat_Valenciana.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svgsilh.com/es/e91e63/image/40635.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company-personal-silhouettes-975969/"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s/ubicaci%C3%B3n-mapa-pasador-pinpoint-162102/"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s/altavoz-dibujos-animados-aislados-309554/"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mtic.educarex.es/crea/lengua/museo/hoja_de_ruta.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oslibrosdedanae.blogspot.com/2015/02/el-papel-de-nuestras-vidas-sadie-jones.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mpartirpalabramaestra.org/recursos/infografias/que-es-el-gobierno-escolar-en-colombia"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onsultae.es/empresas-que-gestionan-subvencione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nsultae.es/empresas-que-gestionan-subvencione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aradigmamedia.org/derecho-a-la-transparencia-exigencia-democratica/"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aradigmamedia.org/derecho-a-la-transparencia-exigencia-democratica/"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aradigmamedia.org/derecho-a-la-transparencia-exigencia-democratica/"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todossomosclientes.blogspot.com/2018/12/como-ejercer-tu-derecho-al-olvido-en-internet.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atrindustrialquitectonico.blogspot.com/2016/03/mis-dibujos-industriales-fabrica-fagus.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s/diplomado-certificado-graduaci%C3%B3n-309947/"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mtic.educarex.es/crea/lengua/museo/hoja_de_ruta.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mtic.educarex.es/crea/lengua/museo/hoja_de_ruta.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dpdsectorpublico@gva.es" TargetMode="External"/><Relationship Id="rId5" Type="http://schemas.openxmlformats.org/officeDocument/2006/relationships/hyperlink" Target="mailto:dpdgeneralitat@gva.es" TargetMode="External"/><Relationship Id="rId4" Type="http://schemas.openxmlformats.org/officeDocument/2006/relationships/hyperlink" Target="mailto:Joaquin.canyada@dival.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lostpedia.fandom.com/es/index.php?title=Archivo:Cuidado.png&amp;limit=20&amp;showall=0" TargetMode="External"/><Relationship Id="rId7" Type="http://schemas.openxmlformats.org/officeDocument/2006/relationships/hyperlink" Target="https://creativecommons.org/licenses/by-nc/3.0/"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olega.wordpress.com/" TargetMode="External"/><Relationship Id="rId5" Type="http://schemas.openxmlformats.org/officeDocument/2006/relationships/image" Target="../media/image5.jpeg"/><Relationship Id="rId4" Type="http://schemas.openxmlformats.org/officeDocument/2006/relationships/hyperlink" Target="https://creativecommons.org/licenses/by-nc-nd/3.0/" TargetMode="External"/><Relationship Id="rId9" Type="http://schemas.openxmlformats.org/officeDocument/2006/relationships/hyperlink" Target="http://clavesliderazgoresponsable.blogspot.com/2017/09/las-diferencias-entre-personas-abierta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de go dival"/>
          <p:cNvSpPr>
            <a:spLocks noGrp="1" noChangeAspect="1" noChangeArrowheads="1"/>
          </p:cNvSpPr>
          <p:nvPr>
            <p:ph type="ctrTitle"/>
          </p:nvPr>
        </p:nvSpPr>
        <p:spPr bwMode="auto">
          <a:xfrm>
            <a:off x="1097280" y="728789"/>
            <a:ext cx="10058400" cy="35661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br>
              <a:rPr lang="es-ES" sz="3600" spc="-1" dirty="0">
                <a:solidFill>
                  <a:schemeClr val="tx2">
                    <a:lumMod val="75000"/>
                  </a:schemeClr>
                </a:solidFill>
              </a:rPr>
            </a:br>
            <a:br>
              <a:rPr lang="es-ES" sz="3600" spc="-1" dirty="0">
                <a:solidFill>
                  <a:schemeClr val="tx2">
                    <a:lumMod val="75000"/>
                  </a:schemeClr>
                </a:solidFill>
              </a:rPr>
            </a:br>
            <a:br>
              <a:rPr lang="es-ES" sz="3600" spc="-1" dirty="0">
                <a:solidFill>
                  <a:schemeClr val="tx2">
                    <a:lumMod val="75000"/>
                  </a:schemeClr>
                </a:solidFill>
              </a:rPr>
            </a:br>
            <a:r>
              <a:rPr kumimoji="0" lang="es-ES" altLang="es-ES" sz="3600" b="1" i="0" u="none" strike="noStrike" cap="none" normalizeH="0" baseline="0" dirty="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RECOMENDACIONES PARA LA PROTECCIÓN DE DATOS DE LAS MUJERES VÍCTIMAS DE VIOLENCIA DE GÉNERO Y OTROS TIPOS DE VIOLENCIA EN SU RELACIÓN CON LA ADMINISTRACIÓN DE LA GENERALITAT Y SU SECTOR PÚBLICO INSTRUMENTAL</a:t>
            </a:r>
            <a:br>
              <a:rPr kumimoji="0" lang="es-ES" altLang="es-ES" sz="4000" b="0" i="0" u="none" strike="noStrike" cap="none" normalizeH="0" baseline="0" dirty="0">
                <a:ln>
                  <a:noFill/>
                </a:ln>
                <a:solidFill>
                  <a:srgbClr val="7030A0"/>
                </a:solidFill>
                <a:effectLst/>
                <a:latin typeface="Arial" panose="020B0604020202020204" pitchFamily="34" charset="0"/>
              </a:rPr>
            </a:br>
            <a:br>
              <a:rPr lang="ca-ES-valencia" sz="4000" b="0" strike="noStrike" spc="-1" dirty="0">
                <a:solidFill>
                  <a:schemeClr val="tx2">
                    <a:lumMod val="75000"/>
                  </a:schemeClr>
                </a:solidFill>
                <a:latin typeface="Arial"/>
              </a:rPr>
            </a:br>
            <a:br>
              <a:rPr lang="es-ES" sz="3600" dirty="0"/>
            </a:br>
            <a:br>
              <a:rPr lang="es-ES" sz="3600" dirty="0"/>
            </a:br>
            <a:endParaRPr lang="es-ES" sz="3600" dirty="0">
              <a:solidFill>
                <a:schemeClr val="accent2">
                  <a:lumMod val="75000"/>
                </a:schemeClr>
              </a:solidFill>
            </a:endParaRPr>
          </a:p>
        </p:txBody>
      </p:sp>
      <p:sp>
        <p:nvSpPr>
          <p:cNvPr id="3" name="Subtítulo 2"/>
          <p:cNvSpPr>
            <a:spLocks noGrp="1"/>
          </p:cNvSpPr>
          <p:nvPr>
            <p:ph type="subTitle" idx="1"/>
          </p:nvPr>
        </p:nvSpPr>
        <p:spPr>
          <a:xfrm>
            <a:off x="1767759" y="4294949"/>
            <a:ext cx="9144000" cy="913155"/>
          </a:xfrm>
        </p:spPr>
        <p:txBody>
          <a:bodyPr>
            <a:normAutofit/>
          </a:bodyPr>
          <a:lstStyle/>
          <a:p>
            <a:endParaRPr lang="es-ES" dirty="0"/>
          </a:p>
        </p:txBody>
      </p:sp>
      <p:pic>
        <p:nvPicPr>
          <p:cNvPr id="2" name="Imagen 1"/>
          <p:cNvPicPr>
            <a:picLocks noChangeAspect="1"/>
          </p:cNvPicPr>
          <p:nvPr/>
        </p:nvPicPr>
        <p:blipFill>
          <a:blip r:embed="rId2"/>
          <a:stretch>
            <a:fillRect/>
          </a:stretch>
        </p:blipFill>
        <p:spPr>
          <a:xfrm>
            <a:off x="-115561" y="5051759"/>
            <a:ext cx="3154036" cy="1913877"/>
          </a:xfrm>
          <a:prstGeom prst="rect">
            <a:avLst/>
          </a:prstGeom>
        </p:spPr>
      </p:pic>
      <p:pic>
        <p:nvPicPr>
          <p:cNvPr id="5" name="Imagen 4"/>
          <p:cNvPicPr>
            <a:picLocks noChangeAspect="1"/>
          </p:cNvPicPr>
          <p:nvPr/>
        </p:nvPicPr>
        <p:blipFill>
          <a:blip r:embed="rId3"/>
          <a:stretch>
            <a:fillRect/>
          </a:stretch>
        </p:blipFill>
        <p:spPr>
          <a:xfrm>
            <a:off x="10725150" y="6106842"/>
            <a:ext cx="1452470" cy="751158"/>
          </a:xfrm>
          <a:prstGeom prst="rect">
            <a:avLst/>
          </a:prstGeom>
        </p:spPr>
      </p:pic>
    </p:spTree>
    <p:extLst>
      <p:ext uri="{BB962C8B-B14F-4D97-AF65-F5344CB8AC3E}">
        <p14:creationId xmlns:p14="http://schemas.microsoft.com/office/powerpoint/2010/main" val="323709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F9EF-0D37-9899-6CAB-21EA92A94B49}"/>
              </a:ext>
            </a:extLst>
          </p:cNvPr>
          <p:cNvSpPr>
            <a:spLocks noGrp="1"/>
          </p:cNvSpPr>
          <p:nvPr>
            <p:ph type="title"/>
          </p:nvPr>
        </p:nvSpPr>
        <p:spPr>
          <a:xfrm>
            <a:off x="1371600" y="685800"/>
            <a:ext cx="9601200" cy="6172200"/>
          </a:xfrm>
        </p:spPr>
        <p:txBody>
          <a:bodyPr>
            <a:normAutofit fontScale="90000"/>
          </a:bodyPr>
          <a:lstStyle/>
          <a:p>
            <a:pPr>
              <a:lnSpc>
                <a:spcPct val="150000"/>
              </a:lnSpc>
            </a:pPr>
            <a:r>
              <a:rPr lang="es-ES" sz="2000" dirty="0"/>
              <a:t>	- EL TRATAMIENTO NO ES DE ALTO RIESGO.</a:t>
            </a:r>
            <a:br>
              <a:rPr lang="es-ES" sz="2000" dirty="0"/>
            </a:br>
            <a:br>
              <a:rPr lang="es-ES" sz="2000" dirty="0"/>
            </a:br>
            <a:r>
              <a:rPr lang="es-ES" sz="2000" dirty="0"/>
              <a:t>	1. ¿QUÉ DATOS PIDO? ¿CÓMO ME LLEGAN LOS DATOS? ¿QUIÉN ACCEDE A 	ESOS 	DATOS?</a:t>
            </a:r>
            <a:br>
              <a:rPr lang="es-ES" sz="2000" dirty="0"/>
            </a:br>
            <a:r>
              <a:rPr lang="es-ES" sz="2000" dirty="0"/>
              <a:t>	2. ¿CÓMO SE GESTIONAN? ¿EN APLICACIÓN? ¿EN PAPEL? </a:t>
            </a:r>
            <a:br>
              <a:rPr lang="es-ES" sz="2000" dirty="0"/>
            </a:br>
            <a:r>
              <a:rPr lang="es-ES" sz="2000" dirty="0"/>
              <a:t>	3. ¿SE REALIZAN CESIONES DE DATOS?</a:t>
            </a:r>
            <a:br>
              <a:rPr lang="es-ES" sz="2000" dirty="0"/>
            </a:br>
            <a:r>
              <a:rPr lang="es-ES" sz="2000" dirty="0"/>
              <a:t>	4. ¿TENGO ENCARGADOS DEL TRATAMIENTO?</a:t>
            </a:r>
            <a:br>
              <a:rPr lang="es-ES" sz="2000" dirty="0"/>
            </a:br>
            <a:r>
              <a:rPr lang="es-ES" sz="2000" dirty="0"/>
              <a:t>	5. ¿SE PUBLICAN DATOS DE CARÁCTER PERSONAL?</a:t>
            </a:r>
            <a:br>
              <a:rPr lang="es-ES" sz="2000" dirty="0"/>
            </a:br>
            <a:r>
              <a:rPr lang="es-ES" sz="2000" dirty="0"/>
              <a:t>	6. ¿CUÁNTO TIEMPO SE CONSERVAN LOS DATOS PUBLICADOS? </a:t>
            </a:r>
            <a:br>
              <a:rPr lang="es-ES" sz="2000" dirty="0"/>
            </a:br>
            <a:r>
              <a:rPr lang="es-ES" sz="2000" dirty="0"/>
              <a:t>	7. ¿LOS DOCUMENTOS ESTÁN INDEXADOS EN BUSCADORES DE INTERNET?</a:t>
            </a:r>
            <a:br>
              <a:rPr lang="es-ES" sz="2000" dirty="0"/>
            </a:br>
            <a:r>
              <a:rPr lang="es-ES" sz="2000" dirty="0"/>
              <a:t>	8. TENGO CRITERIOS CLAROS RESPECTO AL ACCESO A LOS DATOS PERSONALES POR 	PARTE DE TERCEROS?</a:t>
            </a:r>
            <a:br>
              <a:rPr lang="es-ES" sz="2000" dirty="0"/>
            </a:br>
            <a:br>
              <a:rPr lang="es-ES" sz="2000" dirty="0"/>
            </a:br>
            <a:br>
              <a:rPr lang="es-ES" sz="2000" dirty="0"/>
            </a:br>
            <a:br>
              <a:rPr lang="es-ES" sz="2000" dirty="0"/>
            </a:br>
            <a:br>
              <a:rPr lang="es-ES" sz="2000" dirty="0"/>
            </a:br>
            <a:br>
              <a:rPr lang="es-ES" sz="2000" dirty="0"/>
            </a:br>
            <a:br>
              <a:rPr lang="es-ES" sz="2000" dirty="0"/>
            </a:br>
            <a:endParaRPr lang="es-ES" sz="2000" dirty="0"/>
          </a:p>
        </p:txBody>
      </p:sp>
      <p:sp>
        <p:nvSpPr>
          <p:cNvPr id="3" name="Marcador de contenido 2">
            <a:extLst>
              <a:ext uri="{FF2B5EF4-FFF2-40B4-BE49-F238E27FC236}">
                <a16:creationId xmlns:a16="http://schemas.microsoft.com/office/drawing/2014/main" id="{D38738F6-3F13-3092-52F9-6ECB5749F7D2}"/>
              </a:ext>
            </a:extLst>
          </p:cNvPr>
          <p:cNvSpPr>
            <a:spLocks noGrp="1"/>
          </p:cNvSpPr>
          <p:nvPr>
            <p:ph idx="1"/>
          </p:nvPr>
        </p:nvSpPr>
        <p:spPr>
          <a:xfrm>
            <a:off x="1371600" y="5557520"/>
            <a:ext cx="9601200" cy="309880"/>
          </a:xfrm>
        </p:spPr>
        <p:txBody>
          <a:bodyPr>
            <a:normAutofit fontScale="85000" lnSpcReduction="20000"/>
          </a:bodyPr>
          <a:lstStyle/>
          <a:p>
            <a:pPr marL="0" indent="0">
              <a:buNone/>
            </a:pPr>
            <a:endParaRPr lang="es-ES" dirty="0"/>
          </a:p>
          <a:p>
            <a:endParaRPr lang="es-ES" dirty="0"/>
          </a:p>
        </p:txBody>
      </p:sp>
    </p:spTree>
    <p:extLst>
      <p:ext uri="{BB962C8B-B14F-4D97-AF65-F5344CB8AC3E}">
        <p14:creationId xmlns:p14="http://schemas.microsoft.com/office/powerpoint/2010/main" val="111487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FE1B4-08D3-65E8-09A8-661894371DDF}"/>
              </a:ext>
            </a:extLst>
          </p:cNvPr>
          <p:cNvSpPr>
            <a:spLocks noGrp="1"/>
          </p:cNvSpPr>
          <p:nvPr>
            <p:ph type="title"/>
          </p:nvPr>
        </p:nvSpPr>
        <p:spPr>
          <a:xfrm>
            <a:off x="1480456" y="685800"/>
            <a:ext cx="9492343" cy="631371"/>
          </a:xfrm>
        </p:spPr>
        <p:txBody>
          <a:bodyPr>
            <a:normAutofit fontScale="90000"/>
          </a:bodyPr>
          <a:lstStyle/>
          <a:p>
            <a:r>
              <a:rPr lang="es-ES" sz="4400" dirty="0">
                <a:solidFill>
                  <a:srgbClr val="000000"/>
                </a:solidFill>
                <a:latin typeface="Calibri" panose="020F0502020204030204" pitchFamily="34" charset="0"/>
                <a:cs typeface="Calibri" panose="020F0502020204030204" pitchFamily="34" charset="0"/>
              </a:rPr>
              <a:t>Tratamiento del riesgo</a:t>
            </a:r>
            <a:endParaRPr lang="es-ES" dirty="0"/>
          </a:p>
        </p:txBody>
      </p:sp>
      <p:sp>
        <p:nvSpPr>
          <p:cNvPr id="3" name="Marcador de contenido 2">
            <a:extLst>
              <a:ext uri="{FF2B5EF4-FFF2-40B4-BE49-F238E27FC236}">
                <a16:creationId xmlns:a16="http://schemas.microsoft.com/office/drawing/2014/main" id="{D9020BB4-8F82-2733-EF7C-332648BEEE08}"/>
              </a:ext>
            </a:extLst>
          </p:cNvPr>
          <p:cNvSpPr>
            <a:spLocks noGrp="1"/>
          </p:cNvSpPr>
          <p:nvPr>
            <p:ph idx="1"/>
          </p:nvPr>
        </p:nvSpPr>
        <p:spPr>
          <a:xfrm>
            <a:off x="1317171" y="1502229"/>
            <a:ext cx="10254343" cy="5170714"/>
          </a:xfrm>
        </p:spPr>
        <p:txBody>
          <a:bodyPr>
            <a:normAutofit fontScale="77500" lnSpcReduction="20000"/>
          </a:bodyPr>
          <a:lstStyle/>
          <a:p>
            <a:pPr marL="1200150" lvl="2" indent="-285750">
              <a:lnSpc>
                <a:spcPct val="200000"/>
              </a:lnSpc>
              <a:buFont typeface="Arial" panose="020B0604020202020204" pitchFamily="34" charset="0"/>
              <a:buChar char="•"/>
            </a:pPr>
            <a:r>
              <a:rPr lang="es-ES" sz="2100" dirty="0">
                <a:solidFill>
                  <a:srgbClr val="000000"/>
                </a:solidFill>
                <a:latin typeface="Calibri" panose="020F0502020204030204" pitchFamily="34" charset="0"/>
                <a:cs typeface="Calibri" panose="020F0502020204030204" pitchFamily="34" charset="0"/>
              </a:rPr>
              <a:t>MEDIDAS SOBRE EL CONCEPTO Y DISEÑO DEL TRATAMIENTO: </a:t>
            </a:r>
          </a:p>
          <a:p>
            <a:pPr marL="1657350" lvl="3" indent="-285750">
              <a:lnSpc>
                <a:spcPct val="200000"/>
              </a:lnSpc>
              <a:buFont typeface="Arial" panose="020B0604020202020204" pitchFamily="34" charset="0"/>
              <a:buChar char="•"/>
            </a:pPr>
            <a:r>
              <a:rPr lang="es-ES" sz="2100" i="0" dirty="0"/>
              <a:t>Revisar los procedimientos de tratamiento de datos.</a:t>
            </a:r>
            <a:r>
              <a:rPr lang="es-ES" sz="2400" i="0" dirty="0"/>
              <a:t> </a:t>
            </a:r>
          </a:p>
          <a:p>
            <a:pPr marL="1200150" lvl="2" indent="-285750">
              <a:lnSpc>
                <a:spcPct val="200000"/>
              </a:lnSpc>
              <a:buFont typeface="Arial" panose="020B0604020202020204" pitchFamily="34" charset="0"/>
              <a:buChar char="•"/>
            </a:pPr>
            <a:r>
              <a:rPr lang="es-ES" sz="2100" dirty="0"/>
              <a:t>MEDIDAS DE GOBERNANZA Y LAS POLÍTICAS DE PROTECCIÓN DE DATOS. </a:t>
            </a:r>
            <a:r>
              <a:rPr lang="es-ES" sz="2100" dirty="0">
                <a:solidFill>
                  <a:srgbClr val="000000"/>
                </a:solidFill>
                <a:latin typeface="Calibri" panose="020F0502020204030204" pitchFamily="34" charset="0"/>
                <a:cs typeface="Calibri" panose="020F0502020204030204" pitchFamily="34" charset="0"/>
              </a:rPr>
              <a:t>Ofrecer procedimientos para la atención de derechos que vayan más allá de los mínimos establecidos en el RGPD.</a:t>
            </a:r>
          </a:p>
          <a:p>
            <a:pPr marL="1200150" lvl="2" indent="-285750">
              <a:lnSpc>
                <a:spcPct val="200000"/>
              </a:lnSpc>
              <a:buFont typeface="Arial" panose="020B0604020202020204" pitchFamily="34" charset="0"/>
              <a:buChar char="•"/>
            </a:pPr>
            <a:r>
              <a:rPr lang="es-ES" sz="2100" dirty="0"/>
              <a:t>MEDIDAS DE PROTECCIÓN DE DATOS POR DEFECTO Y DESDE EL DISEÑO. </a:t>
            </a:r>
          </a:p>
          <a:p>
            <a:pPr marL="1657350" lvl="3" indent="-285750">
              <a:lnSpc>
                <a:spcPct val="200000"/>
              </a:lnSpc>
              <a:buFont typeface="Arial" panose="020B0604020202020204" pitchFamily="34" charset="0"/>
              <a:buChar char="•"/>
            </a:pPr>
            <a:r>
              <a:rPr lang="es-ES" sz="2100" i="0" dirty="0"/>
              <a:t>Limitación del plazo de conservación. </a:t>
            </a:r>
          </a:p>
          <a:p>
            <a:pPr marL="1657350" lvl="3" indent="-285750">
              <a:lnSpc>
                <a:spcPct val="200000"/>
              </a:lnSpc>
              <a:buFont typeface="Arial" panose="020B0604020202020204" pitchFamily="34" charset="0"/>
              <a:buChar char="•"/>
            </a:pPr>
            <a:r>
              <a:rPr lang="es-ES" sz="2100" i="0" dirty="0"/>
              <a:t>Agregación de datos.</a:t>
            </a:r>
          </a:p>
          <a:p>
            <a:pPr marL="1657350" lvl="3" indent="-285750">
              <a:lnSpc>
                <a:spcPct val="200000"/>
              </a:lnSpc>
              <a:buFont typeface="Arial" panose="020B0604020202020204" pitchFamily="34" charset="0"/>
              <a:buChar char="•"/>
            </a:pPr>
            <a:r>
              <a:rPr lang="es-ES" sz="2100" i="0" dirty="0"/>
              <a:t>Informar más allá de los límites del RGPD. </a:t>
            </a:r>
          </a:p>
          <a:p>
            <a:pPr marL="1200150" lvl="2" indent="-285750">
              <a:lnSpc>
                <a:spcPct val="200000"/>
              </a:lnSpc>
              <a:buFont typeface="Arial" panose="020B0604020202020204" pitchFamily="34" charset="0"/>
              <a:buChar char="•"/>
            </a:pPr>
            <a:r>
              <a:rPr lang="es-ES" sz="2100" dirty="0"/>
              <a:t>MEDIDAS DE SEGURIDAD. ENS</a:t>
            </a:r>
          </a:p>
          <a:p>
            <a:endParaRPr lang="es-ES" dirty="0"/>
          </a:p>
        </p:txBody>
      </p:sp>
    </p:spTree>
    <p:extLst>
      <p:ext uri="{BB962C8B-B14F-4D97-AF65-F5344CB8AC3E}">
        <p14:creationId xmlns:p14="http://schemas.microsoft.com/office/powerpoint/2010/main" val="331934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47C68-176B-972B-6E4E-6D8CE35BE0CE}"/>
              </a:ext>
            </a:extLst>
          </p:cNvPr>
          <p:cNvSpPr>
            <a:spLocks noGrp="1"/>
          </p:cNvSpPr>
          <p:nvPr>
            <p:ph type="title"/>
          </p:nvPr>
        </p:nvSpPr>
        <p:spPr>
          <a:xfrm>
            <a:off x="1379989" y="417353"/>
            <a:ext cx="9215306" cy="413158"/>
          </a:xfrm>
        </p:spPr>
        <p:txBody>
          <a:bodyPr>
            <a:normAutofit/>
          </a:bodyPr>
          <a:lstStyle/>
          <a:p>
            <a:r>
              <a:rPr lang="es-ES" sz="1600" dirty="0"/>
              <a:t>Fuente: AEPD. </a:t>
            </a:r>
          </a:p>
        </p:txBody>
      </p:sp>
      <p:pic>
        <p:nvPicPr>
          <p:cNvPr id="5" name="Marcador de contenido 4">
            <a:extLst>
              <a:ext uri="{FF2B5EF4-FFF2-40B4-BE49-F238E27FC236}">
                <a16:creationId xmlns:a16="http://schemas.microsoft.com/office/drawing/2014/main" id="{5EEEC09E-9A3A-F7F5-12DC-F60153A44CAA}"/>
              </a:ext>
            </a:extLst>
          </p:cNvPr>
          <p:cNvPicPr>
            <a:picLocks noGrp="1" noChangeAspect="1"/>
          </p:cNvPicPr>
          <p:nvPr>
            <p:ph idx="1"/>
          </p:nvPr>
        </p:nvPicPr>
        <p:blipFill rotWithShape="1">
          <a:blip r:embed="rId2"/>
          <a:srcRect l="18182" t="10075" r="18231" b="6082"/>
          <a:stretch/>
        </p:blipFill>
        <p:spPr>
          <a:xfrm>
            <a:off x="2190750" y="717212"/>
            <a:ext cx="7629525" cy="4988264"/>
          </a:xfrm>
        </p:spPr>
      </p:pic>
      <p:sp>
        <p:nvSpPr>
          <p:cNvPr id="6" name="Título 1">
            <a:extLst>
              <a:ext uri="{FF2B5EF4-FFF2-40B4-BE49-F238E27FC236}">
                <a16:creationId xmlns:a16="http://schemas.microsoft.com/office/drawing/2014/main" id="{F571BDE7-7887-F7E7-567D-609F509EBD83}"/>
              </a:ext>
            </a:extLst>
          </p:cNvPr>
          <p:cNvSpPr txBox="1">
            <a:spLocks/>
          </p:cNvSpPr>
          <p:nvPr/>
        </p:nvSpPr>
        <p:spPr>
          <a:xfrm>
            <a:off x="1080084" y="6027489"/>
            <a:ext cx="9215306" cy="41315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 sz="1600" dirty="0"/>
              <a:t>1) Tratamiento legítimo. </a:t>
            </a:r>
            <a:r>
              <a:rPr lang="es-ES" sz="1600" b="1" dirty="0">
                <a:solidFill>
                  <a:srgbClr val="FF0000"/>
                </a:solidFill>
              </a:rPr>
              <a:t>2) SOLO SEGURIDAD NO ES SUFICIENTE</a:t>
            </a:r>
            <a:r>
              <a:rPr lang="es-ES" sz="1600" dirty="0"/>
              <a:t>.</a:t>
            </a:r>
          </a:p>
        </p:txBody>
      </p:sp>
    </p:spTree>
    <p:extLst>
      <p:ext uri="{BB962C8B-B14F-4D97-AF65-F5344CB8AC3E}">
        <p14:creationId xmlns:p14="http://schemas.microsoft.com/office/powerpoint/2010/main" val="304757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C14CE-6C75-D1EF-17D9-27ED420EAFF8}"/>
              </a:ext>
            </a:extLst>
          </p:cNvPr>
          <p:cNvSpPr>
            <a:spLocks noGrp="1"/>
          </p:cNvSpPr>
          <p:nvPr>
            <p:ph type="title"/>
          </p:nvPr>
        </p:nvSpPr>
        <p:spPr>
          <a:xfrm>
            <a:off x="1371600" y="685800"/>
            <a:ext cx="9601200" cy="542925"/>
          </a:xfrm>
        </p:spPr>
        <p:txBody>
          <a:bodyPr>
            <a:normAutofit/>
          </a:bodyPr>
          <a:lstStyle/>
          <a:p>
            <a:pPr algn="ctr"/>
            <a:r>
              <a:rPr lang="es-ES" sz="2800" dirty="0">
                <a:solidFill>
                  <a:srgbClr val="7030A0"/>
                </a:solidFill>
              </a:rPr>
              <a:t>DELEGADO DE PROTECCIÓN DE DATOS </a:t>
            </a:r>
          </a:p>
        </p:txBody>
      </p:sp>
      <p:sp>
        <p:nvSpPr>
          <p:cNvPr id="3" name="Marcador de contenido 2">
            <a:extLst>
              <a:ext uri="{FF2B5EF4-FFF2-40B4-BE49-F238E27FC236}">
                <a16:creationId xmlns:a16="http://schemas.microsoft.com/office/drawing/2014/main" id="{79E88EDB-7A77-FACB-8676-8AFEB0D1162E}"/>
              </a:ext>
            </a:extLst>
          </p:cNvPr>
          <p:cNvSpPr>
            <a:spLocks noGrp="1"/>
          </p:cNvSpPr>
          <p:nvPr>
            <p:ph idx="1"/>
          </p:nvPr>
        </p:nvSpPr>
        <p:spPr>
          <a:xfrm>
            <a:off x="1495424" y="1343025"/>
            <a:ext cx="9477375" cy="5010150"/>
          </a:xfrm>
        </p:spPr>
        <p:txBody>
          <a:bodyPr>
            <a:normAutofit/>
          </a:bodyPr>
          <a:lstStyle/>
          <a:p>
            <a:r>
              <a:rPr lang="es-ES" dirty="0"/>
              <a:t>¿Qué no es el delegado?</a:t>
            </a:r>
          </a:p>
          <a:p>
            <a:pPr marL="530352" lvl="1" indent="0">
              <a:buNone/>
            </a:pPr>
            <a:endParaRPr lang="es-ES" dirty="0"/>
          </a:p>
          <a:p>
            <a:pPr marL="530352" lvl="1" indent="0">
              <a:buNone/>
            </a:pPr>
            <a:r>
              <a:rPr lang="es-ES" dirty="0"/>
              <a:t>La persona que revisa los consentimientos, las cláusulas informativas y el que se encarga de la seguridad de los datos. </a:t>
            </a:r>
          </a:p>
          <a:p>
            <a:pPr marL="530352" lvl="1" indent="0">
              <a:buNone/>
            </a:pPr>
            <a:endParaRPr lang="es-ES" dirty="0"/>
          </a:p>
          <a:p>
            <a:pPr marL="530352" lvl="1" indent="0">
              <a:buNone/>
            </a:pPr>
            <a:endParaRPr lang="es-ES" dirty="0"/>
          </a:p>
          <a:p>
            <a:pPr>
              <a:buFont typeface="Wingdings" panose="05000000000000000000" pitchFamily="2" charset="2"/>
              <a:buChar char="§"/>
            </a:pPr>
            <a:r>
              <a:rPr lang="es-ES" dirty="0"/>
              <a:t>¿Cuáles son las funciones del delegado?</a:t>
            </a:r>
          </a:p>
          <a:p>
            <a:pPr lvl="1">
              <a:buFont typeface="Wingdings" panose="05000000000000000000" pitchFamily="2" charset="2"/>
              <a:buChar char="§"/>
            </a:pPr>
            <a:r>
              <a:rPr lang="es-ES" dirty="0"/>
              <a:t>Informar y asesorar.</a:t>
            </a:r>
          </a:p>
          <a:p>
            <a:pPr lvl="1">
              <a:buFont typeface="Wingdings" panose="05000000000000000000" pitchFamily="2" charset="2"/>
              <a:buChar char="§"/>
            </a:pPr>
            <a:r>
              <a:rPr lang="es-ES" dirty="0"/>
              <a:t>Supervisar el cumplimiento del RGPD y la Ley Orgánica 3/2018.</a:t>
            </a:r>
          </a:p>
          <a:p>
            <a:pPr lvl="1">
              <a:buFont typeface="Wingdings" panose="05000000000000000000" pitchFamily="2" charset="2"/>
              <a:buChar char="§"/>
            </a:pPr>
            <a:r>
              <a:rPr lang="es-ES" dirty="0"/>
              <a:t>Ofrecer asesoramiento en las EIPD.</a:t>
            </a:r>
          </a:p>
          <a:p>
            <a:pPr lvl="1">
              <a:buFont typeface="Wingdings" panose="05000000000000000000" pitchFamily="2" charset="2"/>
              <a:buChar char="§"/>
            </a:pPr>
            <a:r>
              <a:rPr lang="es-ES" dirty="0"/>
              <a:t>Cooperar con la AEPD y ser el punto de contacto de ésta. </a:t>
            </a:r>
          </a:p>
          <a:p>
            <a:pPr lvl="1"/>
            <a:endParaRPr lang="es-ES" dirty="0"/>
          </a:p>
          <a:p>
            <a:pPr marL="530352" lvl="1" indent="0">
              <a:buNone/>
            </a:pPr>
            <a:endParaRPr lang="es-ES" dirty="0"/>
          </a:p>
        </p:txBody>
      </p:sp>
      <p:cxnSp>
        <p:nvCxnSpPr>
          <p:cNvPr id="6" name="Conector recto 5">
            <a:extLst>
              <a:ext uri="{FF2B5EF4-FFF2-40B4-BE49-F238E27FC236}">
                <a16:creationId xmlns:a16="http://schemas.microsoft.com/office/drawing/2014/main" id="{428DA7BD-5112-888F-8B74-D655D82AA2C9}"/>
              </a:ext>
            </a:extLst>
          </p:cNvPr>
          <p:cNvCxnSpPr/>
          <p:nvPr/>
        </p:nvCxnSpPr>
        <p:spPr>
          <a:xfrm>
            <a:off x="2200275" y="1952625"/>
            <a:ext cx="7458075" cy="819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99D7DCE8-CB23-BAE2-81F0-5C43E9026F6E}"/>
              </a:ext>
            </a:extLst>
          </p:cNvPr>
          <p:cNvCxnSpPr>
            <a:cxnSpLocks/>
          </p:cNvCxnSpPr>
          <p:nvPr/>
        </p:nvCxnSpPr>
        <p:spPr>
          <a:xfrm flipV="1">
            <a:off x="2352675" y="1857375"/>
            <a:ext cx="7639050" cy="1381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Forma libre: forma 12">
            <a:extLst>
              <a:ext uri="{FF2B5EF4-FFF2-40B4-BE49-F238E27FC236}">
                <a16:creationId xmlns:a16="http://schemas.microsoft.com/office/drawing/2014/main" id="{CDD266A2-8980-FA96-680C-1424D30F6B84}"/>
              </a:ext>
            </a:extLst>
          </p:cNvPr>
          <p:cNvSpPr/>
          <p:nvPr/>
        </p:nvSpPr>
        <p:spPr>
          <a:xfrm>
            <a:off x="2427040" y="3886200"/>
            <a:ext cx="2364035" cy="504825"/>
          </a:xfrm>
          <a:custGeom>
            <a:avLst/>
            <a:gdLst>
              <a:gd name="connsiteX0" fmla="*/ 2287835 w 2364035"/>
              <a:gd name="connsiteY0" fmla="*/ 171450 h 504825"/>
              <a:gd name="connsiteX1" fmla="*/ 1744910 w 2364035"/>
              <a:gd name="connsiteY1" fmla="*/ 114300 h 504825"/>
              <a:gd name="connsiteX2" fmla="*/ 1630610 w 2364035"/>
              <a:gd name="connsiteY2" fmla="*/ 95250 h 504825"/>
              <a:gd name="connsiteX3" fmla="*/ 1554410 w 2364035"/>
              <a:gd name="connsiteY3" fmla="*/ 85725 h 504825"/>
              <a:gd name="connsiteX4" fmla="*/ 1506785 w 2364035"/>
              <a:gd name="connsiteY4" fmla="*/ 76200 h 504825"/>
              <a:gd name="connsiteX5" fmla="*/ 1392485 w 2364035"/>
              <a:gd name="connsiteY5" fmla="*/ 66675 h 504825"/>
              <a:gd name="connsiteX6" fmla="*/ 1240085 w 2364035"/>
              <a:gd name="connsiteY6" fmla="*/ 38100 h 504825"/>
              <a:gd name="connsiteX7" fmla="*/ 1173410 w 2364035"/>
              <a:gd name="connsiteY7" fmla="*/ 28575 h 504825"/>
              <a:gd name="connsiteX8" fmla="*/ 1068635 w 2364035"/>
              <a:gd name="connsiteY8" fmla="*/ 9525 h 504825"/>
              <a:gd name="connsiteX9" fmla="*/ 820985 w 2364035"/>
              <a:gd name="connsiteY9" fmla="*/ 0 h 504825"/>
              <a:gd name="connsiteX10" fmla="*/ 573335 w 2364035"/>
              <a:gd name="connsiteY10" fmla="*/ 19050 h 504825"/>
              <a:gd name="connsiteX11" fmla="*/ 497135 w 2364035"/>
              <a:gd name="connsiteY11" fmla="*/ 38100 h 504825"/>
              <a:gd name="connsiteX12" fmla="*/ 449510 w 2364035"/>
              <a:gd name="connsiteY12" fmla="*/ 47625 h 504825"/>
              <a:gd name="connsiteX13" fmla="*/ 382835 w 2364035"/>
              <a:gd name="connsiteY13" fmla="*/ 66675 h 504825"/>
              <a:gd name="connsiteX14" fmla="*/ 278060 w 2364035"/>
              <a:gd name="connsiteY14" fmla="*/ 76200 h 504825"/>
              <a:gd name="connsiteX15" fmla="*/ 230435 w 2364035"/>
              <a:gd name="connsiteY15" fmla="*/ 85725 h 504825"/>
              <a:gd name="connsiteX16" fmla="*/ 201860 w 2364035"/>
              <a:gd name="connsiteY16" fmla="*/ 95250 h 504825"/>
              <a:gd name="connsiteX17" fmla="*/ 116135 w 2364035"/>
              <a:gd name="connsiteY17" fmla="*/ 104775 h 504825"/>
              <a:gd name="connsiteX18" fmla="*/ 39935 w 2364035"/>
              <a:gd name="connsiteY18" fmla="*/ 123825 h 504825"/>
              <a:gd name="connsiteX19" fmla="*/ 1835 w 2364035"/>
              <a:gd name="connsiteY19" fmla="*/ 161925 h 504825"/>
              <a:gd name="connsiteX20" fmla="*/ 11360 w 2364035"/>
              <a:gd name="connsiteY20" fmla="*/ 238125 h 504825"/>
              <a:gd name="connsiteX21" fmla="*/ 39935 w 2364035"/>
              <a:gd name="connsiteY21" fmla="*/ 295275 h 504825"/>
              <a:gd name="connsiteX22" fmla="*/ 116135 w 2364035"/>
              <a:gd name="connsiteY22" fmla="*/ 361950 h 504825"/>
              <a:gd name="connsiteX23" fmla="*/ 173285 w 2364035"/>
              <a:gd name="connsiteY23" fmla="*/ 390525 h 504825"/>
              <a:gd name="connsiteX24" fmla="*/ 335210 w 2364035"/>
              <a:gd name="connsiteY24" fmla="*/ 438150 h 504825"/>
              <a:gd name="connsiteX25" fmla="*/ 459035 w 2364035"/>
              <a:gd name="connsiteY25" fmla="*/ 447675 h 504825"/>
              <a:gd name="connsiteX26" fmla="*/ 535235 w 2364035"/>
              <a:gd name="connsiteY26" fmla="*/ 466725 h 504825"/>
              <a:gd name="connsiteX27" fmla="*/ 601910 w 2364035"/>
              <a:gd name="connsiteY27" fmla="*/ 476250 h 504825"/>
              <a:gd name="connsiteX28" fmla="*/ 1468685 w 2364035"/>
              <a:gd name="connsiteY28" fmla="*/ 504825 h 504825"/>
              <a:gd name="connsiteX29" fmla="*/ 2087810 w 2364035"/>
              <a:gd name="connsiteY29" fmla="*/ 495300 h 504825"/>
              <a:gd name="connsiteX30" fmla="*/ 2144960 w 2364035"/>
              <a:gd name="connsiteY30" fmla="*/ 476250 h 504825"/>
              <a:gd name="connsiteX31" fmla="*/ 2221160 w 2364035"/>
              <a:gd name="connsiteY31" fmla="*/ 457200 h 504825"/>
              <a:gd name="connsiteX32" fmla="*/ 2278310 w 2364035"/>
              <a:gd name="connsiteY32" fmla="*/ 428625 h 504825"/>
              <a:gd name="connsiteX33" fmla="*/ 2325935 w 2364035"/>
              <a:gd name="connsiteY33" fmla="*/ 361950 h 504825"/>
              <a:gd name="connsiteX34" fmla="*/ 2344985 w 2364035"/>
              <a:gd name="connsiteY34" fmla="*/ 314325 h 504825"/>
              <a:gd name="connsiteX35" fmla="*/ 2364035 w 2364035"/>
              <a:gd name="connsiteY35" fmla="*/ 276225 h 504825"/>
              <a:gd name="connsiteX36" fmla="*/ 2354510 w 2364035"/>
              <a:gd name="connsiteY36" fmla="*/ 209550 h 504825"/>
              <a:gd name="connsiteX37" fmla="*/ 2316410 w 2364035"/>
              <a:gd name="connsiteY37" fmla="*/ 200025 h 504825"/>
              <a:gd name="connsiteX38" fmla="*/ 2287835 w 2364035"/>
              <a:gd name="connsiteY38"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64035" h="504825">
                <a:moveTo>
                  <a:pt x="2287835" y="171450"/>
                </a:moveTo>
                <a:cubicBezTo>
                  <a:pt x="2192585" y="157162"/>
                  <a:pt x="2167626" y="142481"/>
                  <a:pt x="1744910" y="114300"/>
                </a:cubicBezTo>
                <a:cubicBezTo>
                  <a:pt x="1683359" y="110197"/>
                  <a:pt x="1684998" y="103617"/>
                  <a:pt x="1630610" y="95250"/>
                </a:cubicBezTo>
                <a:cubicBezTo>
                  <a:pt x="1605310" y="91358"/>
                  <a:pt x="1579710" y="89617"/>
                  <a:pt x="1554410" y="85725"/>
                </a:cubicBezTo>
                <a:cubicBezTo>
                  <a:pt x="1538409" y="83263"/>
                  <a:pt x="1522863" y="78092"/>
                  <a:pt x="1506785" y="76200"/>
                </a:cubicBezTo>
                <a:cubicBezTo>
                  <a:pt x="1468815" y="71733"/>
                  <a:pt x="1430585" y="69850"/>
                  <a:pt x="1392485" y="66675"/>
                </a:cubicBezTo>
                <a:lnTo>
                  <a:pt x="1240085" y="38100"/>
                </a:lnTo>
                <a:cubicBezTo>
                  <a:pt x="1217966" y="34253"/>
                  <a:pt x="1195555" y="32266"/>
                  <a:pt x="1173410" y="28575"/>
                </a:cubicBezTo>
                <a:cubicBezTo>
                  <a:pt x="1138395" y="22739"/>
                  <a:pt x="1104016" y="12394"/>
                  <a:pt x="1068635" y="9525"/>
                </a:cubicBezTo>
                <a:cubicBezTo>
                  <a:pt x="986294" y="2849"/>
                  <a:pt x="903535" y="3175"/>
                  <a:pt x="820985" y="0"/>
                </a:cubicBezTo>
                <a:cubicBezTo>
                  <a:pt x="738435" y="6350"/>
                  <a:pt x="655562" y="9376"/>
                  <a:pt x="573335" y="19050"/>
                </a:cubicBezTo>
                <a:cubicBezTo>
                  <a:pt x="547333" y="22109"/>
                  <a:pt x="522646" y="32213"/>
                  <a:pt x="497135" y="38100"/>
                </a:cubicBezTo>
                <a:cubicBezTo>
                  <a:pt x="481360" y="41740"/>
                  <a:pt x="465216" y="43698"/>
                  <a:pt x="449510" y="47625"/>
                </a:cubicBezTo>
                <a:cubicBezTo>
                  <a:pt x="427086" y="53231"/>
                  <a:pt x="405635" y="62875"/>
                  <a:pt x="382835" y="66675"/>
                </a:cubicBezTo>
                <a:cubicBezTo>
                  <a:pt x="348243" y="72440"/>
                  <a:pt x="312985" y="73025"/>
                  <a:pt x="278060" y="76200"/>
                </a:cubicBezTo>
                <a:cubicBezTo>
                  <a:pt x="262185" y="79375"/>
                  <a:pt x="246141" y="81798"/>
                  <a:pt x="230435" y="85725"/>
                </a:cubicBezTo>
                <a:cubicBezTo>
                  <a:pt x="220695" y="88160"/>
                  <a:pt x="211764" y="93599"/>
                  <a:pt x="201860" y="95250"/>
                </a:cubicBezTo>
                <a:cubicBezTo>
                  <a:pt x="173500" y="99977"/>
                  <a:pt x="144597" y="100709"/>
                  <a:pt x="116135" y="104775"/>
                </a:cubicBezTo>
                <a:cubicBezTo>
                  <a:pt x="75906" y="110522"/>
                  <a:pt x="73176" y="112745"/>
                  <a:pt x="39935" y="123825"/>
                </a:cubicBezTo>
                <a:cubicBezTo>
                  <a:pt x="27235" y="136525"/>
                  <a:pt x="6191" y="144501"/>
                  <a:pt x="1835" y="161925"/>
                </a:cubicBezTo>
                <a:cubicBezTo>
                  <a:pt x="-4373" y="186758"/>
                  <a:pt x="6781" y="212940"/>
                  <a:pt x="11360" y="238125"/>
                </a:cubicBezTo>
                <a:cubicBezTo>
                  <a:pt x="15260" y="259577"/>
                  <a:pt x="25856" y="278850"/>
                  <a:pt x="39935" y="295275"/>
                </a:cubicBezTo>
                <a:cubicBezTo>
                  <a:pt x="59040" y="317564"/>
                  <a:pt x="90378" y="346496"/>
                  <a:pt x="116135" y="361950"/>
                </a:cubicBezTo>
                <a:cubicBezTo>
                  <a:pt x="134398" y="372908"/>
                  <a:pt x="153169" y="383528"/>
                  <a:pt x="173285" y="390525"/>
                </a:cubicBezTo>
                <a:cubicBezTo>
                  <a:pt x="226423" y="409008"/>
                  <a:pt x="279115" y="433835"/>
                  <a:pt x="335210" y="438150"/>
                </a:cubicBezTo>
                <a:lnTo>
                  <a:pt x="459035" y="447675"/>
                </a:lnTo>
                <a:cubicBezTo>
                  <a:pt x="484435" y="454025"/>
                  <a:pt x="509562" y="461590"/>
                  <a:pt x="535235" y="466725"/>
                </a:cubicBezTo>
                <a:cubicBezTo>
                  <a:pt x="557250" y="471128"/>
                  <a:pt x="579633" y="473465"/>
                  <a:pt x="601910" y="476250"/>
                </a:cubicBezTo>
                <a:cubicBezTo>
                  <a:pt x="971126" y="522402"/>
                  <a:pt x="822210" y="496089"/>
                  <a:pt x="1468685" y="504825"/>
                </a:cubicBezTo>
                <a:cubicBezTo>
                  <a:pt x="1675060" y="501650"/>
                  <a:pt x="1881595" y="504013"/>
                  <a:pt x="2087810" y="495300"/>
                </a:cubicBezTo>
                <a:cubicBezTo>
                  <a:pt x="2107873" y="494452"/>
                  <a:pt x="2125652" y="481767"/>
                  <a:pt x="2144960" y="476250"/>
                </a:cubicBezTo>
                <a:cubicBezTo>
                  <a:pt x="2170134" y="469057"/>
                  <a:pt x="2196504" y="466006"/>
                  <a:pt x="2221160" y="457200"/>
                </a:cubicBezTo>
                <a:cubicBezTo>
                  <a:pt x="2241218" y="450037"/>
                  <a:pt x="2259260" y="438150"/>
                  <a:pt x="2278310" y="428625"/>
                </a:cubicBezTo>
                <a:cubicBezTo>
                  <a:pt x="2294185" y="406400"/>
                  <a:pt x="2312173" y="385542"/>
                  <a:pt x="2325935" y="361950"/>
                </a:cubicBezTo>
                <a:cubicBezTo>
                  <a:pt x="2334550" y="347181"/>
                  <a:pt x="2338041" y="329949"/>
                  <a:pt x="2344985" y="314325"/>
                </a:cubicBezTo>
                <a:cubicBezTo>
                  <a:pt x="2350752" y="301350"/>
                  <a:pt x="2357685" y="288925"/>
                  <a:pt x="2364035" y="276225"/>
                </a:cubicBezTo>
                <a:cubicBezTo>
                  <a:pt x="2360860" y="254000"/>
                  <a:pt x="2366409" y="228588"/>
                  <a:pt x="2354510" y="209550"/>
                </a:cubicBezTo>
                <a:cubicBezTo>
                  <a:pt x="2347572" y="198449"/>
                  <a:pt x="2328997" y="203621"/>
                  <a:pt x="2316410" y="200025"/>
                </a:cubicBezTo>
                <a:cubicBezTo>
                  <a:pt x="2306756" y="197267"/>
                  <a:pt x="2383085" y="185738"/>
                  <a:pt x="2287835" y="171450"/>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contenido 2">
            <a:extLst>
              <a:ext uri="{FF2B5EF4-FFF2-40B4-BE49-F238E27FC236}">
                <a16:creationId xmlns:a16="http://schemas.microsoft.com/office/drawing/2014/main" id="{7C769686-8F7E-AFF4-22AE-D4746F39EB9B}"/>
              </a:ext>
            </a:extLst>
          </p:cNvPr>
          <p:cNvSpPr txBox="1">
            <a:spLocks/>
          </p:cNvSpPr>
          <p:nvPr/>
        </p:nvSpPr>
        <p:spPr>
          <a:xfrm>
            <a:off x="9083041" y="2867025"/>
            <a:ext cx="2821374" cy="3600451"/>
          </a:xfrm>
          <a:prstGeom prst="rect">
            <a:avLst/>
          </a:prstGeom>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dirty="0"/>
              <a:t>TODAS LAS CONSELLERIAS</a:t>
            </a:r>
          </a:p>
          <a:p>
            <a:r>
              <a:rPr lang="es-ES" dirty="0"/>
              <a:t>TODO EL SECTOR PÚBLICO.</a:t>
            </a:r>
          </a:p>
          <a:p>
            <a:r>
              <a:rPr lang="es-ES" dirty="0"/>
              <a:t>TODOS LOS DEPARTAMENTOS DE SALUD.</a:t>
            </a:r>
          </a:p>
          <a:p>
            <a:r>
              <a:rPr lang="es-ES" dirty="0"/>
              <a:t>TODOS LOS CENTROS DEL SISTEMA VALENCIANO DE SERVICIOS SOCIALES.</a:t>
            </a:r>
          </a:p>
          <a:p>
            <a:r>
              <a:rPr lang="es-ES" dirty="0"/>
              <a:t>TODOS LOS CENTROS EDUCATIVOS PÚBLICOS</a:t>
            </a:r>
          </a:p>
          <a:p>
            <a:pPr marL="530352" lvl="1" indent="0">
              <a:buFont typeface="Franklin Gothic Book" panose="020B0503020102020204" pitchFamily="34" charset="0"/>
              <a:buNone/>
            </a:pPr>
            <a:endParaRPr lang="es-ES" dirty="0"/>
          </a:p>
        </p:txBody>
      </p:sp>
      <p:sp>
        <p:nvSpPr>
          <p:cNvPr id="5" name="Título 1">
            <a:extLst>
              <a:ext uri="{FF2B5EF4-FFF2-40B4-BE49-F238E27FC236}">
                <a16:creationId xmlns:a16="http://schemas.microsoft.com/office/drawing/2014/main" id="{E7B2DFA0-DDCE-157B-EAF3-3C2243A508CF}"/>
              </a:ext>
            </a:extLst>
          </p:cNvPr>
          <p:cNvSpPr txBox="1">
            <a:spLocks/>
          </p:cNvSpPr>
          <p:nvPr/>
        </p:nvSpPr>
        <p:spPr>
          <a:xfrm flipV="1">
            <a:off x="9658350" y="3333749"/>
            <a:ext cx="1456690" cy="283844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endParaRPr lang="es-ES" sz="2800" dirty="0">
              <a:solidFill>
                <a:srgbClr val="7030A0"/>
              </a:solidFill>
            </a:endParaRPr>
          </a:p>
        </p:txBody>
      </p:sp>
      <p:sp>
        <p:nvSpPr>
          <p:cNvPr id="7" name="Rectángulo 6">
            <a:extLst>
              <a:ext uri="{FF2B5EF4-FFF2-40B4-BE49-F238E27FC236}">
                <a16:creationId xmlns:a16="http://schemas.microsoft.com/office/drawing/2014/main" id="{8AE8C1ED-5A1D-8F33-47B4-9476A3D0F622}"/>
              </a:ext>
            </a:extLst>
          </p:cNvPr>
          <p:cNvSpPr/>
          <p:nvPr/>
        </p:nvSpPr>
        <p:spPr>
          <a:xfrm>
            <a:off x="9052560" y="2780031"/>
            <a:ext cx="2915920" cy="36957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50"/>
              </a:solidFill>
            </a:endParaRPr>
          </a:p>
        </p:txBody>
      </p:sp>
    </p:spTree>
    <p:extLst>
      <p:ext uri="{BB962C8B-B14F-4D97-AF65-F5344CB8AC3E}">
        <p14:creationId xmlns:p14="http://schemas.microsoft.com/office/powerpoint/2010/main" val="25868037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41571" y="685800"/>
            <a:ext cx="9731229" cy="790662"/>
          </a:xfrm>
        </p:spPr>
        <p:txBody>
          <a:bodyPr>
            <a:normAutofit/>
          </a:bodyPr>
          <a:lstStyle/>
          <a:p>
            <a:pPr algn="ctr"/>
            <a:r>
              <a:rPr lang="es-ES" sz="2900" b="1" dirty="0">
                <a:solidFill>
                  <a:srgbClr val="7030A0"/>
                </a:solidFill>
              </a:rPr>
              <a:t>NECESIDAD DE UNAS RECOMENDACIONES</a:t>
            </a:r>
            <a:endParaRPr lang="es-ES" sz="2900" dirty="0"/>
          </a:p>
        </p:txBody>
      </p:sp>
      <p:sp>
        <p:nvSpPr>
          <p:cNvPr id="3" name="Marcador de contenido 2">
            <a:extLst>
              <a:ext uri="{FF2B5EF4-FFF2-40B4-BE49-F238E27FC236}">
                <a16:creationId xmlns:a16="http://schemas.microsoft.com/office/drawing/2014/main" id="{CE6EA7AE-0527-8845-0649-474C1A5C88A4}"/>
              </a:ext>
            </a:extLst>
          </p:cNvPr>
          <p:cNvSpPr>
            <a:spLocks noGrp="1"/>
          </p:cNvSpPr>
          <p:nvPr>
            <p:ph idx="1"/>
          </p:nvPr>
        </p:nvSpPr>
        <p:spPr>
          <a:xfrm>
            <a:off x="1111542" y="1325461"/>
            <a:ext cx="9731229" cy="4983060"/>
          </a:xfrm>
        </p:spPr>
        <p:txBody>
          <a:bodyPr>
            <a:normAutofit lnSpcReduction="10000"/>
          </a:bodyPr>
          <a:lstStyle/>
          <a:p>
            <a:r>
              <a:rPr lang="es-E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La violencia contra la mujer es una realidad patente </a:t>
            </a:r>
            <a:r>
              <a:rPr lang="es-ES" sz="1800" dirty="0">
                <a:effectLst/>
                <a:latin typeface="Calibri" panose="020F0502020204030204" pitchFamily="34" charset="0"/>
                <a:ea typeface="Calibri" panose="020F0502020204030204" pitchFamily="34" charset="0"/>
                <a:cs typeface="Calibri" panose="020F0502020204030204" pitchFamily="34" charset="0"/>
              </a:rPr>
              <a:t>y un grave problema que trasciende la esfera privada, convirtiéndose en una cuestión pública que requiere de una gran conciencia social. </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solidFill>
                  <a:srgbClr val="FF0000"/>
                </a:solidFill>
                <a:latin typeface="Calibri" panose="020F0502020204030204" pitchFamily="34" charset="0"/>
                <a:ea typeface="Calibri" panose="020F0502020204030204" pitchFamily="34" charset="0"/>
                <a:cs typeface="Calibri" panose="020F0502020204030204" pitchFamily="34" charset="0"/>
              </a:rPr>
              <a:t>L</a:t>
            </a:r>
            <a:r>
              <a:rPr lang="es-E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protección de los datos personales </a:t>
            </a:r>
            <a:r>
              <a:rPr lang="es-ES" sz="1800" dirty="0">
                <a:effectLst/>
                <a:latin typeface="Calibri" panose="020F0502020204030204" pitchFamily="34" charset="0"/>
                <a:ea typeface="Calibri" panose="020F0502020204030204" pitchFamily="34" charset="0"/>
                <a:cs typeface="Calibri" panose="020F0502020204030204" pitchFamily="34" charset="0"/>
              </a:rPr>
              <a:t>de las mujeres víctimas de violencia es un elemento estratégico para garantizar su seguridad, integridad y la defensa de su derecho a la vida (</a:t>
            </a:r>
            <a:r>
              <a:rPr lang="es-E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derecho instrumental</a:t>
            </a:r>
            <a:r>
              <a:rPr lang="es-ES" sz="1800" dirty="0">
                <a:effectLst/>
                <a:latin typeface="Calibri" panose="020F0502020204030204" pitchFamily="34" charset="0"/>
                <a:ea typeface="Calibri" panose="020F0502020204030204" pitchFamily="34" charset="0"/>
                <a:cs typeface="Calibri" panose="020F0502020204030204" pitchFamily="34" charset="0"/>
              </a:rPr>
              <a:t>). </a:t>
            </a:r>
          </a:p>
          <a:p>
            <a:r>
              <a:rPr lang="es-ES" sz="1800" dirty="0">
                <a:solidFill>
                  <a:srgbClr val="FF0000"/>
                </a:solidFill>
                <a:latin typeface="Calibri" panose="020F0502020204030204" pitchFamily="34" charset="0"/>
                <a:ea typeface="Calibri" panose="020F0502020204030204" pitchFamily="34" charset="0"/>
                <a:cs typeface="Calibri" panose="020F0502020204030204" pitchFamily="34" charset="0"/>
              </a:rPr>
              <a:t>Normativa que insta o promueve a la adopción </a:t>
            </a:r>
            <a:r>
              <a:rPr lang="es-ES" sz="1800" dirty="0">
                <a:latin typeface="Calibri" panose="020F0502020204030204" pitchFamily="34" charset="0"/>
                <a:ea typeface="Calibri" panose="020F0502020204030204" pitchFamily="34" charset="0"/>
                <a:cs typeface="Calibri" panose="020F0502020204030204" pitchFamily="34" charset="0"/>
              </a:rPr>
              <a:t>de medidas que protejan los datos de las mujeres víctimas:</a:t>
            </a:r>
          </a:p>
          <a:p>
            <a:pPr lvl="1"/>
            <a:r>
              <a:rPr lang="es-ES" sz="1800" u="sng" dirty="0">
                <a:effectLst/>
                <a:latin typeface="Calibri" panose="020F0502020204030204" pitchFamily="34" charset="0"/>
                <a:ea typeface="Calibri" panose="020F0502020204030204" pitchFamily="34" charset="0"/>
              </a:rPr>
              <a:t>La Ley Orgánica 1/2004, de 28 de diciembre, de Medidas de Protección Integral contra la Violencia de Género, </a:t>
            </a:r>
            <a:r>
              <a:rPr lang="es-ES" sz="1800" dirty="0">
                <a:effectLst/>
                <a:latin typeface="Calibri" panose="020F0502020204030204" pitchFamily="34" charset="0"/>
                <a:ea typeface="Calibri" panose="020F0502020204030204" pitchFamily="34" charset="0"/>
              </a:rPr>
              <a:t>apartado 1 de su artículo 63.</a:t>
            </a:r>
          </a:p>
          <a:p>
            <a:pPr lvl="1"/>
            <a:r>
              <a:rPr lang="es-ES" sz="1800" u="sng" dirty="0">
                <a:effectLst/>
                <a:latin typeface="Calibri" panose="020F0502020204030204" pitchFamily="34" charset="0"/>
                <a:ea typeface="Calibri" panose="020F0502020204030204" pitchFamily="34" charset="0"/>
              </a:rPr>
              <a:t>La Ley 7/2012, de 23 de noviembre, integral contra la violencia sobre la mujer en el ámbito de la </a:t>
            </a:r>
            <a:r>
              <a:rPr lang="es-ES" sz="1800" u="sng" dirty="0" err="1">
                <a:effectLst/>
                <a:latin typeface="Calibri" panose="020F0502020204030204" pitchFamily="34" charset="0"/>
                <a:ea typeface="Calibri" panose="020F0502020204030204" pitchFamily="34" charset="0"/>
              </a:rPr>
              <a:t>Comunitat</a:t>
            </a:r>
            <a:r>
              <a:rPr lang="es-ES" sz="1800" u="sng" dirty="0">
                <a:effectLst/>
                <a:latin typeface="Calibri" panose="020F0502020204030204" pitchFamily="34" charset="0"/>
                <a:ea typeface="Calibri" panose="020F0502020204030204" pitchFamily="34" charset="0"/>
              </a:rPr>
              <a:t> Valenciana</a:t>
            </a:r>
            <a:r>
              <a:rPr lang="es-ES" sz="1800" u="sng" dirty="0">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artículo 15.</a:t>
            </a:r>
          </a:p>
          <a:p>
            <a:pPr lvl="1"/>
            <a:r>
              <a:rPr lang="es-ES" sz="1800" u="sng" dirty="0">
                <a:effectLst/>
                <a:latin typeface="Calibri" panose="020F0502020204030204" pitchFamily="34" charset="0"/>
                <a:ea typeface="Calibri" panose="020F0502020204030204" pitchFamily="34" charset="0"/>
              </a:rPr>
              <a:t>La Ley Orgánica 10/2022, de 6 de septiembre, de garantía integral de la libertad sexual, </a:t>
            </a:r>
            <a:r>
              <a:rPr lang="es-ES" sz="1800" dirty="0">
                <a:effectLst/>
                <a:latin typeface="Calibri" panose="020F0502020204030204" pitchFamily="34" charset="0"/>
                <a:ea typeface="Calibri" panose="020F0502020204030204" pitchFamily="34" charset="0"/>
              </a:rPr>
              <a:t>artículo 50</a:t>
            </a:r>
          </a:p>
          <a:p>
            <a:pPr lvl="1"/>
            <a:r>
              <a:rPr lang="es-ES" sz="1800" u="sng" dirty="0">
                <a:effectLst/>
                <a:latin typeface="Calibri" panose="020F0502020204030204" pitchFamily="34" charset="0"/>
                <a:ea typeface="Calibri" panose="020F0502020204030204" pitchFamily="34" charset="0"/>
              </a:rPr>
              <a:t>La Ley Orgánica 3/2018, de 5 de diciembre, de Protección de Datos Personales y garantía de los derechos digitales</a:t>
            </a:r>
            <a:r>
              <a:rPr lang="es-ES" sz="1800" dirty="0">
                <a:effectLst/>
                <a:latin typeface="Calibri" panose="020F0502020204030204" pitchFamily="34" charset="0"/>
                <a:ea typeface="Calibri" panose="020F0502020204030204" pitchFamily="34" charset="0"/>
              </a:rPr>
              <a:t>, disposición adicional séptima, apartado segundo</a:t>
            </a:r>
          </a:p>
          <a:p>
            <a:pPr lvl="1"/>
            <a:r>
              <a:rPr lang="es-ES" sz="1800" dirty="0">
                <a:effectLst/>
                <a:latin typeface="Calibri" panose="020F0502020204030204" pitchFamily="34" charset="0"/>
                <a:ea typeface="Calibri" panose="020F0502020204030204" pitchFamily="34" charset="0"/>
              </a:rPr>
              <a:t>El RGPD, en su artículo 24.2.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p:txBody>
      </p:sp>
    </p:spTree>
    <p:extLst>
      <p:ext uri="{BB962C8B-B14F-4D97-AF65-F5344CB8AC3E}">
        <p14:creationId xmlns:p14="http://schemas.microsoft.com/office/powerpoint/2010/main" val="293592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4F2F3E-864B-237A-EAC8-ED80D15D79A1}"/>
              </a:ext>
            </a:extLst>
          </p:cNvPr>
          <p:cNvSpPr>
            <a:spLocks noGrp="1"/>
          </p:cNvSpPr>
          <p:nvPr>
            <p:ph type="title"/>
          </p:nvPr>
        </p:nvSpPr>
        <p:spPr>
          <a:xfrm>
            <a:off x="1565945" y="350241"/>
            <a:ext cx="9601200" cy="639661"/>
          </a:xfrm>
        </p:spPr>
        <p:txBody>
          <a:bodyPr/>
          <a:lstStyle/>
          <a:p>
            <a:pPr algn="ctr"/>
            <a:r>
              <a:rPr lang="es-ES" sz="2900" b="1" dirty="0">
                <a:solidFill>
                  <a:srgbClr val="7030A0"/>
                </a:solidFill>
              </a:rPr>
              <a:t>PRECEDENTES EN ESTA MATERIA</a:t>
            </a:r>
          </a:p>
        </p:txBody>
      </p:sp>
      <p:sp>
        <p:nvSpPr>
          <p:cNvPr id="3" name="Marcador de contenido 2">
            <a:extLst>
              <a:ext uri="{FF2B5EF4-FFF2-40B4-BE49-F238E27FC236}">
                <a16:creationId xmlns:a16="http://schemas.microsoft.com/office/drawing/2014/main" id="{CB486F2E-76E0-BB4D-C827-FFE7183F073B}"/>
              </a:ext>
            </a:extLst>
          </p:cNvPr>
          <p:cNvSpPr>
            <a:spLocks noGrp="1"/>
          </p:cNvSpPr>
          <p:nvPr>
            <p:ph idx="1"/>
          </p:nvPr>
        </p:nvSpPr>
        <p:spPr>
          <a:xfrm>
            <a:off x="1702965" y="1677799"/>
            <a:ext cx="3867325" cy="4597168"/>
          </a:xfrm>
        </p:spPr>
        <p:txBody>
          <a:bodyPr>
            <a:normAutofit fontScale="77500" lnSpcReduction="20000"/>
          </a:bodyPr>
          <a:lstStyle/>
          <a:p>
            <a:pPr marL="0" indent="0">
              <a:buNone/>
            </a:pPr>
            <a:r>
              <a:rPr lang="es-ES" sz="1800" dirty="0">
                <a:solidFill>
                  <a:srgbClr val="0070C0"/>
                </a:solidFill>
                <a:effectLst/>
                <a:latin typeface="Calibri" panose="020F0502020204030204" pitchFamily="34" charset="0"/>
                <a:ea typeface="Calibri" panose="020F0502020204030204" pitchFamily="34" charset="0"/>
              </a:rPr>
              <a:t>Acuerdo Interinstitucional por el que se aprueba el Protocolo para la coordinación de las actuaciones en materia violencia de género en la </a:t>
            </a:r>
            <a:r>
              <a:rPr lang="es-ES" sz="1800" dirty="0" err="1">
                <a:solidFill>
                  <a:srgbClr val="0070C0"/>
                </a:solidFill>
                <a:effectLst/>
                <a:latin typeface="Calibri" panose="020F0502020204030204" pitchFamily="34" charset="0"/>
                <a:ea typeface="Calibri" panose="020F0502020204030204" pitchFamily="34" charset="0"/>
              </a:rPr>
              <a:t>Comunitat</a:t>
            </a:r>
            <a:r>
              <a:rPr lang="es-ES" sz="1800" dirty="0">
                <a:solidFill>
                  <a:srgbClr val="0070C0"/>
                </a:solidFill>
                <a:effectLst/>
                <a:latin typeface="Calibri" panose="020F0502020204030204" pitchFamily="34" charset="0"/>
                <a:ea typeface="Calibri" panose="020F0502020204030204" pitchFamily="34" charset="0"/>
              </a:rPr>
              <a:t> Valenciana, 2014.</a:t>
            </a:r>
          </a:p>
          <a:p>
            <a:pPr marL="0" indent="0">
              <a:buNone/>
            </a:pPr>
            <a:r>
              <a:rPr lang="es-ES" sz="1800" dirty="0">
                <a:solidFill>
                  <a:srgbClr val="0070C0"/>
                </a:solidFill>
                <a:latin typeface="Calibri" panose="020F0502020204030204" pitchFamily="34" charset="0"/>
              </a:rPr>
              <a:t>Guía para empleadas públicas víctimas de violencia de género  </a:t>
            </a:r>
          </a:p>
          <a:p>
            <a:pPr marL="0" indent="0">
              <a:buNone/>
            </a:pPr>
            <a:r>
              <a:rPr lang="es-ES" sz="1800" dirty="0">
                <a:solidFill>
                  <a:srgbClr val="0070C0"/>
                </a:solidFill>
                <a:effectLst/>
                <a:latin typeface="Calibri" panose="020F0502020204030204" pitchFamily="34" charset="0"/>
                <a:ea typeface="Calibri" panose="020F0502020204030204" pitchFamily="34" charset="0"/>
              </a:rPr>
              <a:t>Protocolo para la Prevención y Detección de la Violencia de Género (Conselleria de </a:t>
            </a:r>
            <a:r>
              <a:rPr lang="es-ES" sz="1800" dirty="0" err="1">
                <a:solidFill>
                  <a:srgbClr val="0070C0"/>
                </a:solidFill>
                <a:effectLst/>
                <a:latin typeface="Calibri" panose="020F0502020204030204" pitchFamily="34" charset="0"/>
                <a:ea typeface="Calibri" panose="020F0502020204030204" pitchFamily="34" charset="0"/>
              </a:rPr>
              <a:t>Sanitat</a:t>
            </a:r>
            <a:r>
              <a:rPr lang="es-ES" sz="1800" dirty="0">
                <a:solidFill>
                  <a:srgbClr val="0070C0"/>
                </a:solidFill>
                <a:effectLst/>
                <a:latin typeface="Calibri" panose="020F0502020204030204" pitchFamily="34" charset="0"/>
                <a:ea typeface="Calibri" panose="020F0502020204030204" pitchFamily="34" charset="0"/>
              </a:rPr>
              <a:t> Universal i </a:t>
            </a:r>
            <a:r>
              <a:rPr lang="es-ES" sz="1800" dirty="0" err="1">
                <a:solidFill>
                  <a:srgbClr val="0070C0"/>
                </a:solidFill>
                <a:effectLst/>
                <a:latin typeface="Calibri" panose="020F0502020204030204" pitchFamily="34" charset="0"/>
                <a:ea typeface="Calibri" panose="020F0502020204030204" pitchFamily="34" charset="0"/>
              </a:rPr>
              <a:t>Salut</a:t>
            </a:r>
            <a:r>
              <a:rPr lang="es-ES" sz="1800" dirty="0">
                <a:solidFill>
                  <a:srgbClr val="0070C0"/>
                </a:solidFill>
                <a:effectLst/>
                <a:latin typeface="Calibri" panose="020F0502020204030204" pitchFamily="34" charset="0"/>
                <a:ea typeface="Calibri" panose="020F0502020204030204" pitchFamily="34" charset="0"/>
              </a:rPr>
              <a:t> Pública.</a:t>
            </a:r>
          </a:p>
          <a:p>
            <a:pPr marL="0" indent="0">
              <a:buNone/>
            </a:pPr>
            <a:r>
              <a:rPr lang="es-ES" sz="1800" dirty="0">
                <a:solidFill>
                  <a:srgbClr val="0070C0"/>
                </a:solidFill>
                <a:effectLst/>
                <a:latin typeface="Calibri" panose="020F0502020204030204" pitchFamily="34" charset="0"/>
                <a:ea typeface="Calibri" panose="020F0502020204030204" pitchFamily="34" charset="0"/>
              </a:rPr>
              <a:t>Resolución de 6 de septiembre de 2017, </a:t>
            </a:r>
            <a:r>
              <a:rPr lang="es-ES" sz="1800" dirty="0">
                <a:solidFill>
                  <a:srgbClr val="0070C0"/>
                </a:solidFill>
                <a:latin typeface="Calibri" panose="020F0502020204030204" pitchFamily="34" charset="0"/>
              </a:rPr>
              <a:t>de la Conselleria de Justicia, Administración Pública, Reformas Democráticas y Libertades Públicas, por la que se establece el protocolo de actuación en la Administración de la Generalitat para los procedimientos de movilidad de las empleadas públicas víctimas de violencia de género. </a:t>
            </a:r>
          </a:p>
          <a:p>
            <a:pPr marL="0" indent="0">
              <a:buNone/>
            </a:pPr>
            <a:r>
              <a:rPr lang="es-ES" sz="1800" dirty="0">
                <a:solidFill>
                  <a:srgbClr val="0070C0"/>
                </a:solidFill>
                <a:effectLst/>
                <a:latin typeface="Calibri" panose="020F0502020204030204" pitchFamily="34" charset="0"/>
                <a:ea typeface="Calibri" panose="020F0502020204030204" pitchFamily="34" charset="0"/>
              </a:rPr>
              <a:t>Resolución de 8 de noviembre de 2017, de la consellera de Sanidad Universal y Salud Pública, por la se ordena la publicación del protocolo que regula en el ámbito sanitario la movilidad de las empleadas públicas en situación de violencia de género </a:t>
            </a:r>
            <a:r>
              <a:rPr lang="es-ES" sz="1800" dirty="0">
                <a:solidFill>
                  <a:srgbClr val="0070C0"/>
                </a:solidFill>
                <a:latin typeface="Calibri" panose="020F0502020204030204" pitchFamily="34" charset="0"/>
              </a:rPr>
              <a:t> </a:t>
            </a:r>
          </a:p>
        </p:txBody>
      </p:sp>
      <p:sp>
        <p:nvSpPr>
          <p:cNvPr id="4" name="Marcador de contenido 2">
            <a:extLst>
              <a:ext uri="{FF2B5EF4-FFF2-40B4-BE49-F238E27FC236}">
                <a16:creationId xmlns:a16="http://schemas.microsoft.com/office/drawing/2014/main" id="{B30BD4D3-4085-1A39-22EB-4FC9F9754806}"/>
              </a:ext>
            </a:extLst>
          </p:cNvPr>
          <p:cNvSpPr txBox="1">
            <a:spLocks/>
          </p:cNvSpPr>
          <p:nvPr/>
        </p:nvSpPr>
        <p:spPr>
          <a:xfrm>
            <a:off x="5788403" y="1365761"/>
            <a:ext cx="6023295" cy="4597167"/>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0" indent="0">
              <a:lnSpc>
                <a:spcPct val="100000"/>
              </a:lnSpc>
              <a:spcBef>
                <a:spcPts val="600"/>
              </a:spcBef>
              <a:spcAft>
                <a:spcPts val="800"/>
              </a:spcAft>
              <a:buNone/>
            </a:pPr>
            <a:r>
              <a:rPr lang="es-ES" sz="1100" dirty="0">
                <a:solidFill>
                  <a:srgbClr val="0070C0"/>
                </a:solidFill>
                <a:latin typeface="Calibri" panose="020F0502020204030204" pitchFamily="34" charset="0"/>
              </a:rPr>
              <a:t>Guía para el tratamiento de datos personales de víctimas de violencia contra las mujeres. Instituto Vasco de la mujer 2015.</a:t>
            </a:r>
          </a:p>
          <a:p>
            <a:pPr marL="0" lvl="0" indent="0">
              <a:lnSpc>
                <a:spcPct val="100000"/>
              </a:lnSpc>
              <a:spcBef>
                <a:spcPts val="600"/>
              </a:spcBef>
              <a:spcAft>
                <a:spcPts val="800"/>
              </a:spcAft>
              <a:buNone/>
            </a:pPr>
            <a:r>
              <a:rPr lang="es-ES" sz="1100" dirty="0">
                <a:solidFill>
                  <a:srgbClr val="0070C0"/>
                </a:solidFill>
                <a:latin typeface="Calibri" panose="020F0502020204030204" pitchFamily="34" charset="0"/>
              </a:rPr>
              <a:t>Resolución de 6 de septiembre de 2017, de la Conselleria </a:t>
            </a:r>
            <a:r>
              <a:rPr lang="es-ES" sz="1100" dirty="0">
                <a:solidFill>
                  <a:srgbClr val="0070C0"/>
                </a:solidFill>
                <a:effectLst/>
                <a:latin typeface="Calibri" panose="020F0502020204030204" pitchFamily="34" charset="0"/>
                <a:ea typeface="Calibri" panose="020F0502020204030204" pitchFamily="34" charset="0"/>
              </a:rPr>
              <a:t>de Justicia, Administración Pública, Reformas Democráticas y Libertades Públicas, por la que se establece el protocolo de actuación en la Administración de la Generalitat para los procedimientos de movilidad de las empleadas públicas víctimas de violencia de género</a:t>
            </a:r>
            <a:r>
              <a:rPr lang="es-ES" sz="1100" dirty="0">
                <a:solidFill>
                  <a:srgbClr val="0070C0"/>
                </a:solidFill>
                <a:latin typeface="Calibri" panose="020F0502020204030204" pitchFamily="34" charset="0"/>
                <a:ea typeface="Calibri" panose="020F0502020204030204" pitchFamily="34" charset="0"/>
              </a:rPr>
              <a:t>.</a:t>
            </a:r>
          </a:p>
          <a:p>
            <a:pPr marL="0" indent="0">
              <a:lnSpc>
                <a:spcPct val="100000"/>
              </a:lnSpc>
              <a:spcBef>
                <a:spcPts val="600"/>
              </a:spcBef>
              <a:spcAft>
                <a:spcPts val="800"/>
              </a:spcAft>
              <a:buNone/>
            </a:pPr>
            <a:r>
              <a:rPr lang="es-ES" sz="1100" dirty="0">
                <a:solidFill>
                  <a:srgbClr val="0070C0"/>
                </a:solidFill>
                <a:latin typeface="Calibri" panose="020F0502020204030204" pitchFamily="34" charset="0"/>
              </a:rPr>
              <a:t>Acuerdo de 6 de marzo de 2018, del Consejo de Gobierno, por el que se aprueba el acuerdo de 12 de diciembre de 2017, de la Mesa General de Negociación Común del personal funcionario, estatutario y laboral de la Administración de la Junta de Andalucía, por el que se aprueba el Protocolo de la Administración de la Junta de Andalucía para la protección de las empleadas públicas víctimas de violencia de género.</a:t>
            </a:r>
          </a:p>
          <a:p>
            <a:pPr marL="0" indent="0">
              <a:lnSpc>
                <a:spcPct val="100000"/>
              </a:lnSpc>
              <a:spcBef>
                <a:spcPts val="600"/>
              </a:spcBef>
              <a:spcAft>
                <a:spcPts val="800"/>
              </a:spcAft>
              <a:buNone/>
            </a:pPr>
            <a:r>
              <a:rPr lang="es-ES" sz="1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Resolución de 30 de septiembre de 2019, de la Delegación del Gobierno para la Violencia de Género, por la que se publica el Convenio entre el Ministerio de la Presidencia, Relaciones con las Cortes e Igualdad y la Agencia Española de Protección de Datos, para la colaboración en materia de violencia contra la mujer por razón de género.</a:t>
            </a:r>
          </a:p>
          <a:p>
            <a:pPr marL="0" indent="0">
              <a:lnSpc>
                <a:spcPct val="100000"/>
              </a:lnSpc>
              <a:spcBef>
                <a:spcPts val="600"/>
              </a:spcBef>
              <a:spcAft>
                <a:spcPts val="800"/>
              </a:spcAft>
              <a:buNone/>
            </a:pPr>
            <a:r>
              <a:rPr lang="es-ES" sz="1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 2020 la AEPD creó un espacio web específico en materia de protección de datos y víctimas de violencia de género.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spcAft>
                <a:spcPts val="800"/>
              </a:spcAft>
              <a:buNone/>
            </a:pPr>
            <a:r>
              <a:rPr lang="es-ES" sz="1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Guía sobre protección de datos y relaciones laborales.</a:t>
            </a:r>
          </a:p>
          <a:p>
            <a:pPr marL="0" indent="0">
              <a:lnSpc>
                <a:spcPct val="100000"/>
              </a:lnSpc>
              <a:spcBef>
                <a:spcPts val="600"/>
              </a:spcBef>
              <a:spcAft>
                <a:spcPts val="800"/>
              </a:spcAft>
              <a:buNone/>
            </a:pPr>
            <a:r>
              <a:rPr lang="es-ES" sz="1100" dirty="0">
                <a:solidFill>
                  <a:srgbClr val="0070C0"/>
                </a:solidFill>
                <a:effectLst/>
                <a:latin typeface="Calibri" panose="020F0502020204030204" pitchFamily="34" charset="0"/>
                <a:ea typeface="Calibri" panose="020F0502020204030204" pitchFamily="34" charset="0"/>
              </a:rPr>
              <a:t>Protocolo contra violencia de género digital del Gobierno riojano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spcAft>
                <a:spcPts val="800"/>
              </a:spcAft>
              <a:buNone/>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600"/>
              </a:spcBef>
              <a:spcAft>
                <a:spcPts val="800"/>
              </a:spcAft>
              <a:buNone/>
            </a:pPr>
            <a:endParaRPr lang="es-ES" sz="1100" dirty="0">
              <a:solidFill>
                <a:srgbClr val="0070C0"/>
              </a:solidFill>
              <a:latin typeface="Calibri" panose="020F0502020204030204" pitchFamily="34" charset="0"/>
              <a:ea typeface="Calibri" panose="020F0502020204030204" pitchFamily="34" charset="0"/>
            </a:endParaRPr>
          </a:p>
          <a:p>
            <a:pPr marL="0" lvl="0" indent="0">
              <a:lnSpc>
                <a:spcPct val="100000"/>
              </a:lnSpc>
              <a:spcBef>
                <a:spcPts val="600"/>
              </a:spcBef>
              <a:spcAft>
                <a:spcPts val="800"/>
              </a:spcAft>
              <a:buNone/>
            </a:pPr>
            <a:endParaRPr lang="es-ES" sz="1100" dirty="0">
              <a:solidFill>
                <a:srgbClr val="0070C0"/>
              </a:solidFill>
              <a:latin typeface="Calibri" panose="020F0502020204030204" pitchFamily="34" charset="0"/>
              <a:ea typeface="Calibri" panose="020F0502020204030204" pitchFamily="34" charset="0"/>
            </a:endParaRPr>
          </a:p>
          <a:p>
            <a:pPr marL="0" lvl="0" indent="0">
              <a:lnSpc>
                <a:spcPct val="100000"/>
              </a:lnSpc>
              <a:spcBef>
                <a:spcPts val="600"/>
              </a:spcBef>
              <a:spcAft>
                <a:spcPts val="800"/>
              </a:spcAft>
              <a:buNone/>
            </a:pPr>
            <a:endParaRPr lang="es-ES" sz="1100" dirty="0">
              <a:solidFill>
                <a:srgbClr val="0070C0"/>
              </a:solidFill>
              <a:latin typeface="Calibri" panose="020F0502020204030204" pitchFamily="34" charset="0"/>
            </a:endParaRPr>
          </a:p>
        </p:txBody>
      </p:sp>
      <p:pic>
        <p:nvPicPr>
          <p:cNvPr id="9" name="Imagen 8" descr="Texto&#10;&#10;Descripción generada automáticamente">
            <a:extLst>
              <a:ext uri="{FF2B5EF4-FFF2-40B4-BE49-F238E27FC236}">
                <a16:creationId xmlns:a16="http://schemas.microsoft.com/office/drawing/2014/main" id="{99EE5EF2-EB01-2063-B6F3-BBA1AE6357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34660" y="883088"/>
            <a:ext cx="1403933" cy="666868"/>
          </a:xfrm>
          <a:prstGeom prst="rect">
            <a:avLst/>
          </a:prstGeom>
        </p:spPr>
      </p:pic>
      <p:sp>
        <p:nvSpPr>
          <p:cNvPr id="10" name="CuadroTexto 9">
            <a:extLst>
              <a:ext uri="{FF2B5EF4-FFF2-40B4-BE49-F238E27FC236}">
                <a16:creationId xmlns:a16="http://schemas.microsoft.com/office/drawing/2014/main" id="{33D6E9F9-52AF-A241-7339-7BD58F4BBC2B}"/>
              </a:ext>
            </a:extLst>
          </p:cNvPr>
          <p:cNvSpPr txBox="1"/>
          <p:nvPr/>
        </p:nvSpPr>
        <p:spPr>
          <a:xfrm>
            <a:off x="2026291" y="1101784"/>
            <a:ext cx="1143000" cy="215444"/>
          </a:xfrm>
          <a:prstGeom prst="rect">
            <a:avLst/>
          </a:prstGeom>
          <a:noFill/>
        </p:spPr>
        <p:txBody>
          <a:bodyPr wrap="square" rtlCol="0">
            <a:spAutoFit/>
          </a:bodyPr>
          <a:lstStyle/>
          <a:p>
            <a:r>
              <a:rPr lang="es-ES" sz="400" dirty="0">
                <a:hlinkClick r:id="rId3" tooltip="https://commons.wikimedia.org/wiki/File:Emblema_de_la_Generalitat_Valenciana.svg"/>
              </a:rPr>
              <a:t>Esta foto</a:t>
            </a:r>
            <a:r>
              <a:rPr lang="es-ES" sz="400" dirty="0"/>
              <a:t> de Autor desconocido está bajo licencia </a:t>
            </a:r>
            <a:r>
              <a:rPr lang="es-ES" sz="400" dirty="0">
                <a:hlinkClick r:id="rId4" tooltip="https://creativecommons.org/licenses/by-sa/3.0/"/>
              </a:rPr>
              <a:t>CC BY-SA</a:t>
            </a:r>
            <a:endParaRPr lang="es-ES" sz="400" dirty="0"/>
          </a:p>
        </p:txBody>
      </p:sp>
      <p:sp>
        <p:nvSpPr>
          <p:cNvPr id="17" name="CuadroTexto 16">
            <a:extLst>
              <a:ext uri="{FF2B5EF4-FFF2-40B4-BE49-F238E27FC236}">
                <a16:creationId xmlns:a16="http://schemas.microsoft.com/office/drawing/2014/main" id="{3090A363-393B-C3AE-04E9-2E65B5B5F476}"/>
              </a:ext>
            </a:extLst>
          </p:cNvPr>
          <p:cNvSpPr txBox="1"/>
          <p:nvPr/>
        </p:nvSpPr>
        <p:spPr>
          <a:xfrm>
            <a:off x="7197753" y="947896"/>
            <a:ext cx="2516697" cy="369332"/>
          </a:xfrm>
          <a:prstGeom prst="rect">
            <a:avLst/>
          </a:prstGeom>
          <a:noFill/>
        </p:spPr>
        <p:txBody>
          <a:bodyPr wrap="square" rtlCol="0">
            <a:spAutoFit/>
          </a:bodyPr>
          <a:lstStyle/>
          <a:p>
            <a:r>
              <a:rPr lang="es-ES" dirty="0">
                <a:solidFill>
                  <a:srgbClr val="FF0000"/>
                </a:solidFill>
              </a:rPr>
              <a:t>OTRAS AAPP</a:t>
            </a:r>
          </a:p>
        </p:txBody>
      </p:sp>
      <p:sp>
        <p:nvSpPr>
          <p:cNvPr id="20" name="Flecha: hacia abajo 19">
            <a:extLst>
              <a:ext uri="{FF2B5EF4-FFF2-40B4-BE49-F238E27FC236}">
                <a16:creationId xmlns:a16="http://schemas.microsoft.com/office/drawing/2014/main" id="{96B830D4-56FE-9CF9-9651-46DAAD0D2740}"/>
              </a:ext>
            </a:extLst>
          </p:cNvPr>
          <p:cNvSpPr/>
          <p:nvPr/>
        </p:nvSpPr>
        <p:spPr>
          <a:xfrm>
            <a:off x="5271081" y="5728035"/>
            <a:ext cx="374709" cy="587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A1726F89-7A67-9A02-27B8-156CE43CBC70}"/>
              </a:ext>
            </a:extLst>
          </p:cNvPr>
          <p:cNvSpPr txBox="1"/>
          <p:nvPr/>
        </p:nvSpPr>
        <p:spPr>
          <a:xfrm>
            <a:off x="1702966" y="6261676"/>
            <a:ext cx="9781562" cy="320024"/>
          </a:xfrm>
          <a:prstGeom prst="rect">
            <a:avLst/>
          </a:prstGeom>
          <a:noFill/>
          <a:ln w="76200">
            <a:solidFill>
              <a:srgbClr val="7030A0"/>
            </a:solidFill>
          </a:ln>
        </p:spPr>
        <p:txBody>
          <a:bodyPr wrap="square">
            <a:spAutoFit/>
          </a:bodyPr>
          <a:lstStyle/>
          <a:p>
            <a:pPr>
              <a:lnSpc>
                <a:spcPct val="150000"/>
              </a:lnSpc>
              <a:spcAft>
                <a:spcPts val="800"/>
              </a:spcAft>
            </a:pPr>
            <a:r>
              <a:rPr lang="es-ES" sz="1100" b="1" dirty="0">
                <a:latin typeface="Calibri" panose="020F0502020204030204" pitchFamily="34" charset="0"/>
                <a:ea typeface="Calibri" panose="020F0502020204030204" pitchFamily="34" charset="0"/>
                <a:cs typeface="Calibri" panose="020F0502020204030204" pitchFamily="34" charset="0"/>
              </a:rPr>
              <a:t>NO EXISTE NINGÚN INSTRUMENTO CON MEDIDAS  </a:t>
            </a:r>
            <a:r>
              <a:rPr lang="es-ES" sz="1100" b="1" dirty="0">
                <a:effectLst/>
                <a:latin typeface="Calibri" panose="020F0502020204030204" pitchFamily="34" charset="0"/>
                <a:ea typeface="Calibri" panose="020F0502020204030204" pitchFamily="34" charset="0"/>
                <a:cs typeface="Calibri" panose="020F0502020204030204" pitchFamily="34" charset="0"/>
              </a:rPr>
              <a:t>comunes, concretas y específicas para las AAPP en los procedimientos administrativos sustanciados por éstas.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54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41571" y="685800"/>
            <a:ext cx="9731229" cy="538993"/>
          </a:xfrm>
        </p:spPr>
        <p:txBody>
          <a:bodyPr>
            <a:normAutofit fontScale="90000"/>
          </a:bodyPr>
          <a:lstStyle/>
          <a:p>
            <a:pPr algn="ctr"/>
            <a:r>
              <a:rPr lang="es-ES" sz="2900" b="1" dirty="0">
                <a:solidFill>
                  <a:srgbClr val="7030A0"/>
                </a:solidFill>
              </a:rPr>
              <a:t>NATURALEZA, OBJETIVO Y ÁMBITO DE LAS RECOMENDACIONES</a:t>
            </a:r>
            <a:endParaRPr lang="es-ES" sz="2900" dirty="0"/>
          </a:p>
        </p:txBody>
      </p:sp>
      <p:sp>
        <p:nvSpPr>
          <p:cNvPr id="3" name="Marcador de contenido 2">
            <a:extLst>
              <a:ext uri="{FF2B5EF4-FFF2-40B4-BE49-F238E27FC236}">
                <a16:creationId xmlns:a16="http://schemas.microsoft.com/office/drawing/2014/main" id="{CE6EA7AE-0527-8845-0649-474C1A5C88A4}"/>
              </a:ext>
            </a:extLst>
          </p:cNvPr>
          <p:cNvSpPr>
            <a:spLocks noGrp="1"/>
          </p:cNvSpPr>
          <p:nvPr>
            <p:ph idx="1"/>
          </p:nvPr>
        </p:nvSpPr>
        <p:spPr>
          <a:xfrm>
            <a:off x="1423330" y="1320567"/>
            <a:ext cx="9810923" cy="538993"/>
          </a:xfrm>
        </p:spPr>
        <p:txBody>
          <a:bodyPr>
            <a:normAutofit fontScale="47500" lnSpcReduction="20000"/>
          </a:bodyPr>
          <a:lstStyle/>
          <a:p>
            <a:endParaRPr lang="es-ES" dirty="0"/>
          </a:p>
          <a:p>
            <a:pPr marL="0" indent="0">
              <a:buNone/>
            </a:pPr>
            <a:r>
              <a:rPr lang="es-ES" sz="2900" dirty="0">
                <a:solidFill>
                  <a:schemeClr val="bg1"/>
                </a:solidFill>
                <a:highlight>
                  <a:srgbClr val="800080"/>
                </a:highlight>
                <a:latin typeface="Calibri" panose="020F0502020204030204" pitchFamily="34" charset="0"/>
                <a:ea typeface="Calibri" panose="020F0502020204030204" pitchFamily="34" charset="0"/>
              </a:rPr>
              <a:t>Me</a:t>
            </a:r>
            <a:r>
              <a:rPr lang="es-ES" sz="2900" dirty="0">
                <a:solidFill>
                  <a:schemeClr val="bg1"/>
                </a:solidFill>
                <a:effectLst/>
                <a:highlight>
                  <a:srgbClr val="800080"/>
                </a:highlight>
                <a:latin typeface="Calibri" panose="020F0502020204030204" pitchFamily="34" charset="0"/>
                <a:ea typeface="Calibri" panose="020F0502020204030204" pitchFamily="34" charset="0"/>
              </a:rPr>
              <a:t>dida 8.1 del III Plan de Igualdad de mujeres y hombres de la Administración de la </a:t>
            </a:r>
            <a:r>
              <a:rPr lang="es-ES" sz="2900" dirty="0" err="1">
                <a:solidFill>
                  <a:schemeClr val="bg1"/>
                </a:solidFill>
                <a:effectLst/>
                <a:highlight>
                  <a:srgbClr val="800080"/>
                </a:highlight>
                <a:latin typeface="Calibri" panose="020F0502020204030204" pitchFamily="34" charset="0"/>
                <a:ea typeface="Calibri" panose="020F0502020204030204" pitchFamily="34" charset="0"/>
              </a:rPr>
              <a:t>Generalitatc</a:t>
            </a:r>
            <a:endParaRPr lang="es-ES" sz="2900" dirty="0">
              <a:solidFill>
                <a:schemeClr val="bg1"/>
              </a:solidFill>
              <a:highlight>
                <a:srgbClr val="800080"/>
              </a:highlight>
            </a:endParaRPr>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343636" y="2696066"/>
            <a:ext cx="9731229" cy="1574276"/>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s-ES" sz="2000" dirty="0">
              <a:solidFill>
                <a:srgbClr val="7030A0"/>
              </a:solidFill>
              <a:latin typeface="Calibri" panose="020F0502020204030204" pitchFamily="34" charset="0"/>
              <a:cs typeface="Calibri" panose="020F0502020204030204" pitchFamily="34" charset="0"/>
            </a:endParaRPr>
          </a:p>
          <a:p>
            <a:r>
              <a:rPr lang="es-ES" sz="2000" dirty="0">
                <a:solidFill>
                  <a:srgbClr val="7030A0"/>
                </a:solidFill>
                <a:latin typeface="Calibri" panose="020F0502020204030204" pitchFamily="34" charset="0"/>
                <a:cs typeface="Calibri" panose="020F0502020204030204" pitchFamily="34" charset="0"/>
              </a:rPr>
              <a:t>NATURALEZA: </a:t>
            </a:r>
            <a:r>
              <a:rPr lang="es-ES" dirty="0">
                <a:solidFill>
                  <a:schemeClr val="tx1"/>
                </a:solidFill>
                <a:latin typeface="Calibri" panose="020F0502020204030204" pitchFamily="34" charset="0"/>
                <a:cs typeface="Calibri" panose="020F0502020204030204" pitchFamily="34" charset="0"/>
              </a:rPr>
              <a:t>Serie de </a:t>
            </a:r>
            <a:r>
              <a:rPr lang="es-ES" dirty="0">
                <a:solidFill>
                  <a:srgbClr val="FF0000"/>
                </a:solidFill>
                <a:latin typeface="Calibri" panose="020F0502020204030204" pitchFamily="34" charset="0"/>
                <a:cs typeface="Calibri" panose="020F0502020204030204" pitchFamily="34" charset="0"/>
              </a:rPr>
              <a:t>MEDIDAS</a:t>
            </a:r>
            <a:r>
              <a:rPr lang="es-ES" dirty="0">
                <a:solidFill>
                  <a:schemeClr val="tx1"/>
                </a:solidFill>
                <a:latin typeface="Calibri" panose="020F0502020204030204" pitchFamily="34" charset="0"/>
                <a:cs typeface="Calibri" panose="020F0502020204030204" pitchFamily="34" charset="0"/>
              </a:rPr>
              <a:t> que </a:t>
            </a:r>
            <a:r>
              <a:rPr lang="es-ES" dirty="0">
                <a:solidFill>
                  <a:srgbClr val="FF0000"/>
                </a:solidFill>
                <a:latin typeface="Calibri" panose="020F0502020204030204" pitchFamily="34" charset="0"/>
                <a:cs typeface="Calibri" panose="020F0502020204030204" pitchFamily="34" charset="0"/>
              </a:rPr>
              <a:t>NO</a:t>
            </a:r>
            <a:r>
              <a:rPr lang="es-ES" dirty="0">
                <a:solidFill>
                  <a:schemeClr val="tx1"/>
                </a:solidFill>
                <a:latin typeface="Calibri" panose="020F0502020204030204" pitchFamily="34" charset="0"/>
                <a:cs typeface="Calibri" panose="020F0502020204030204" pitchFamily="34" charset="0"/>
              </a:rPr>
              <a:t> tienen carácter </a:t>
            </a:r>
            <a:r>
              <a:rPr lang="es-ES" sz="2000" dirty="0">
                <a:solidFill>
                  <a:srgbClr val="FF0000"/>
                </a:solidFill>
                <a:latin typeface="Calibri" panose="020F0502020204030204" pitchFamily="34" charset="0"/>
                <a:cs typeface="Calibri" panose="020F0502020204030204" pitchFamily="34" charset="0"/>
              </a:rPr>
              <a:t>VINCULANTE </a:t>
            </a:r>
            <a:r>
              <a:rPr lang="es-ES" sz="2000" dirty="0">
                <a:solidFill>
                  <a:schemeClr val="tx1"/>
                </a:solidFill>
                <a:latin typeface="Calibri" panose="020F0502020204030204" pitchFamily="34" charset="0"/>
                <a:cs typeface="Calibri" panose="020F0502020204030204" pitchFamily="34" charset="0"/>
              </a:rPr>
              <a:t>(de acuerdo con la </a:t>
            </a:r>
            <a:r>
              <a:rPr lang="es-ES" dirty="0">
                <a:solidFill>
                  <a:schemeClr val="tx1"/>
                </a:solidFill>
                <a:latin typeface="Calibri" panose="020F0502020204030204" pitchFamily="34" charset="0"/>
                <a:cs typeface="Calibri" panose="020F0502020204030204" pitchFamily="34" charset="0"/>
              </a:rPr>
              <a:t>naturaleza del DPD como órgano asesor), </a:t>
            </a:r>
            <a:r>
              <a:rPr lang="es-ES" sz="2000" dirty="0">
                <a:solidFill>
                  <a:srgbClr val="FF0000"/>
                </a:solidFill>
                <a:latin typeface="Calibri" panose="020F0502020204030204" pitchFamily="34" charset="0"/>
                <a:cs typeface="Calibri" panose="020F0502020204030204" pitchFamily="34" charset="0"/>
              </a:rPr>
              <a:t>destinadas </a:t>
            </a:r>
            <a:r>
              <a:rPr lang="es-ES" sz="2000" dirty="0">
                <a:solidFill>
                  <a:schemeClr val="tx1"/>
                </a:solidFill>
                <a:latin typeface="Calibri" panose="020F0502020204030204" pitchFamily="34" charset="0"/>
                <a:cs typeface="Calibri" panose="020F0502020204030204" pitchFamily="34" charset="0"/>
              </a:rPr>
              <a:t>a que los </a:t>
            </a:r>
            <a:r>
              <a:rPr lang="es-ES" sz="2000" dirty="0">
                <a:solidFill>
                  <a:srgbClr val="FF0000"/>
                </a:solidFill>
                <a:latin typeface="Calibri" panose="020F0502020204030204" pitchFamily="34" charset="0"/>
                <a:cs typeface="Calibri" panose="020F0502020204030204" pitchFamily="34" charset="0"/>
              </a:rPr>
              <a:t>responsables,</a:t>
            </a:r>
            <a:r>
              <a:rPr lang="es-ES" sz="2000" dirty="0">
                <a:solidFill>
                  <a:schemeClr val="tx1"/>
                </a:solidFill>
                <a:latin typeface="Calibri" panose="020F0502020204030204" pitchFamily="34" charset="0"/>
                <a:cs typeface="Calibri" panose="020F0502020204030204" pitchFamily="34" charset="0"/>
              </a:rPr>
              <a:t> en aplicación del principio de responsabilidad activa, puedan cumplir con la normativa </a:t>
            </a:r>
            <a:r>
              <a:rPr lang="es-ES" dirty="0">
                <a:solidFill>
                  <a:schemeClr val="tx1"/>
                </a:solidFill>
                <a:latin typeface="Calibri" panose="020F0502020204030204" pitchFamily="34" charset="0"/>
                <a:cs typeface="Calibri" panose="020F0502020204030204" pitchFamily="34" charset="0"/>
              </a:rPr>
              <a:t>y puedan adoptar medidas para la gestión del riesgo de sus tratamientos.</a:t>
            </a:r>
            <a:r>
              <a:rPr lang="es-ES" sz="2000" dirty="0">
                <a:solidFill>
                  <a:schemeClr val="tx1"/>
                </a:solidFill>
                <a:latin typeface="Calibri" panose="020F0502020204030204" pitchFamily="34" charset="0"/>
                <a:cs typeface="Calibri" panose="020F0502020204030204" pitchFamily="34" charset="0"/>
              </a:rPr>
              <a:t> </a:t>
            </a:r>
            <a:endParaRPr lang="es-ES" dirty="0">
              <a:solidFill>
                <a:schemeClr val="tx1"/>
              </a:solidFill>
              <a:latin typeface="Calibri" panose="020F0502020204030204" pitchFamily="34" charset="0"/>
              <a:cs typeface="Calibri" panose="020F0502020204030204" pitchFamily="34" charset="0"/>
            </a:endParaRPr>
          </a:p>
        </p:txBody>
      </p:sp>
      <p:sp>
        <p:nvSpPr>
          <p:cNvPr id="6" name="Marcador de contenido 2">
            <a:extLst>
              <a:ext uri="{FF2B5EF4-FFF2-40B4-BE49-F238E27FC236}">
                <a16:creationId xmlns:a16="http://schemas.microsoft.com/office/drawing/2014/main" id="{497338D3-045E-A78F-E0F1-851FCAA03B99}"/>
              </a:ext>
            </a:extLst>
          </p:cNvPr>
          <p:cNvSpPr txBox="1">
            <a:spLocks/>
          </p:cNvSpPr>
          <p:nvPr/>
        </p:nvSpPr>
        <p:spPr>
          <a:xfrm>
            <a:off x="1423330" y="4428688"/>
            <a:ext cx="9731229" cy="141843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b="1" dirty="0">
                <a:solidFill>
                  <a:srgbClr val="7030A0"/>
                </a:solidFill>
              </a:rPr>
              <a:t>OBJETIVO: </a:t>
            </a:r>
            <a:r>
              <a:rPr lang="es-ES" dirty="0">
                <a:solidFill>
                  <a:srgbClr val="FF0000"/>
                </a:solidFill>
                <a:latin typeface="Calibri" panose="020F0502020204030204" pitchFamily="34" charset="0"/>
              </a:rPr>
              <a:t>Pr</a:t>
            </a:r>
            <a:r>
              <a:rPr lang="es-ES" dirty="0">
                <a:solidFill>
                  <a:srgbClr val="FF0000"/>
                </a:solidFill>
                <a:effectLst/>
                <a:latin typeface="Calibri" panose="020F0502020204030204" pitchFamily="34" charset="0"/>
                <a:ea typeface="Calibri" panose="020F0502020204030204" pitchFamily="34" charset="0"/>
              </a:rPr>
              <a:t>oteger la seguridad e integridad de la víctima</a:t>
            </a:r>
            <a:r>
              <a:rPr lang="es-ES" dirty="0">
                <a:effectLst/>
                <a:latin typeface="Calibri" panose="020F0502020204030204" pitchFamily="34" charset="0"/>
                <a:ea typeface="Calibri" panose="020F0502020204030204" pitchFamily="34" charset="0"/>
              </a:rPr>
              <a:t>, pero, a su vez, deben evitar que se produzca una segunda victimización                      </a:t>
            </a:r>
            <a:r>
              <a:rPr lang="es-ES" dirty="0">
                <a:solidFill>
                  <a:srgbClr val="FF0000"/>
                </a:solidFill>
                <a:effectLst/>
                <a:latin typeface="Calibri" panose="020F0502020204030204" pitchFamily="34" charset="0"/>
                <a:ea typeface="Calibri" panose="020F0502020204030204" pitchFamily="34" charset="0"/>
              </a:rPr>
              <a:t>Respeto a la autonomía de la mujer </a:t>
            </a:r>
            <a:r>
              <a:rPr lang="es-ES" dirty="0">
                <a:effectLst/>
                <a:latin typeface="Calibri" panose="020F0502020204030204" pitchFamily="34" charset="0"/>
                <a:ea typeface="Calibri" panose="020F0502020204030204" pitchFamily="34" charset="0"/>
              </a:rPr>
              <a:t>para que pueda elegir, entre las posibles medidas dispuestas, aquellas que considere convenientes para proteger sus derechos. </a:t>
            </a:r>
            <a:endParaRPr lang="es-ES" b="1" dirty="0">
              <a:solidFill>
                <a:srgbClr val="7030A0"/>
              </a:solidFill>
            </a:endParaRPr>
          </a:p>
          <a:p>
            <a:endParaRPr lang="es-ES" dirty="0"/>
          </a:p>
        </p:txBody>
      </p:sp>
      <p:sp>
        <p:nvSpPr>
          <p:cNvPr id="8" name="Flecha: a la derecha 7">
            <a:extLst>
              <a:ext uri="{FF2B5EF4-FFF2-40B4-BE49-F238E27FC236}">
                <a16:creationId xmlns:a16="http://schemas.microsoft.com/office/drawing/2014/main" id="{6B6CF393-C638-CCDA-4C0E-F0678EE92954}"/>
              </a:ext>
            </a:extLst>
          </p:cNvPr>
          <p:cNvSpPr/>
          <p:nvPr/>
        </p:nvSpPr>
        <p:spPr>
          <a:xfrm>
            <a:off x="6555993" y="4788365"/>
            <a:ext cx="831909" cy="192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contenido 2">
            <a:extLst>
              <a:ext uri="{FF2B5EF4-FFF2-40B4-BE49-F238E27FC236}">
                <a16:creationId xmlns:a16="http://schemas.microsoft.com/office/drawing/2014/main" id="{48C72D00-101A-DC3C-AA50-299A450598AD}"/>
              </a:ext>
            </a:extLst>
          </p:cNvPr>
          <p:cNvSpPr txBox="1">
            <a:spLocks/>
          </p:cNvSpPr>
          <p:nvPr/>
        </p:nvSpPr>
        <p:spPr>
          <a:xfrm>
            <a:off x="1484851" y="1382086"/>
            <a:ext cx="9669708" cy="7868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s-ES" dirty="0">
              <a:solidFill>
                <a:schemeClr val="tx1"/>
              </a:solidFill>
            </a:endParaRPr>
          </a:p>
        </p:txBody>
      </p:sp>
      <p:sp>
        <p:nvSpPr>
          <p:cNvPr id="10" name="Marcador de contenido 2">
            <a:extLst>
              <a:ext uri="{FF2B5EF4-FFF2-40B4-BE49-F238E27FC236}">
                <a16:creationId xmlns:a16="http://schemas.microsoft.com/office/drawing/2014/main" id="{7CCA08CB-6730-9E3D-E865-687168F9447D}"/>
              </a:ext>
            </a:extLst>
          </p:cNvPr>
          <p:cNvSpPr txBox="1">
            <a:spLocks/>
          </p:cNvSpPr>
          <p:nvPr/>
        </p:nvSpPr>
        <p:spPr>
          <a:xfrm>
            <a:off x="1484851" y="1989587"/>
            <a:ext cx="9810923" cy="538993"/>
          </a:xfrm>
          <a:prstGeom prst="rect">
            <a:avLst/>
          </a:prstGeom>
        </p:spPr>
        <p:txBody>
          <a:bodyPr vert="horz" lIns="91440" tIns="45720" rIns="91440" bIns="45720" rtlCol="0">
            <a:normAutofit fontScale="4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s-ES" dirty="0"/>
          </a:p>
          <a:p>
            <a:pPr marL="0" indent="0">
              <a:buFont typeface="Franklin Gothic Book" panose="020B0503020102020204" pitchFamily="34" charset="0"/>
              <a:buNone/>
            </a:pPr>
            <a:r>
              <a:rPr lang="es-ES" sz="2900" dirty="0">
                <a:solidFill>
                  <a:schemeClr val="bg1"/>
                </a:solidFill>
                <a:highlight>
                  <a:srgbClr val="800080"/>
                </a:highlight>
                <a:latin typeface="Calibri" panose="020F0502020204030204" pitchFamily="34" charset="0"/>
                <a:ea typeface="Calibri" panose="020F0502020204030204" pitchFamily="34" charset="0"/>
              </a:rPr>
              <a:t>DEFINICIÓN DE VÍCTIMA:</a:t>
            </a:r>
            <a:endParaRPr lang="es-ES" sz="2900" dirty="0">
              <a:solidFill>
                <a:schemeClr val="bg1"/>
              </a:solidFill>
              <a:highlight>
                <a:srgbClr val="800080"/>
              </a:highlight>
            </a:endParaRPr>
          </a:p>
        </p:txBody>
      </p:sp>
    </p:spTree>
    <p:extLst>
      <p:ext uri="{BB962C8B-B14F-4D97-AF65-F5344CB8AC3E}">
        <p14:creationId xmlns:p14="http://schemas.microsoft.com/office/powerpoint/2010/main" val="345813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41571" y="685800"/>
            <a:ext cx="9731229" cy="538993"/>
          </a:xfrm>
        </p:spPr>
        <p:txBody>
          <a:bodyPr>
            <a:normAutofit fontScale="90000"/>
          </a:bodyPr>
          <a:lstStyle/>
          <a:p>
            <a:pPr algn="ctr"/>
            <a:r>
              <a:rPr lang="es-ES" sz="2900" b="1" dirty="0">
                <a:solidFill>
                  <a:srgbClr val="7030A0"/>
                </a:solidFill>
              </a:rPr>
              <a:t>NATURALEZA, OBJETIVO Y ÁMBITO DE LAS RECOMENDACIONES</a:t>
            </a:r>
            <a:endParaRPr lang="es-ES" sz="2900" dirty="0"/>
          </a:p>
        </p:txBody>
      </p:sp>
      <p:sp>
        <p:nvSpPr>
          <p:cNvPr id="3" name="Marcador de contenido 2">
            <a:extLst>
              <a:ext uri="{FF2B5EF4-FFF2-40B4-BE49-F238E27FC236}">
                <a16:creationId xmlns:a16="http://schemas.microsoft.com/office/drawing/2014/main" id="{CE6EA7AE-0527-8845-0649-474C1A5C88A4}"/>
              </a:ext>
            </a:extLst>
          </p:cNvPr>
          <p:cNvSpPr>
            <a:spLocks noGrp="1"/>
          </p:cNvSpPr>
          <p:nvPr>
            <p:ph idx="1"/>
          </p:nvPr>
        </p:nvSpPr>
        <p:spPr>
          <a:xfrm>
            <a:off x="1263941" y="1686536"/>
            <a:ext cx="9731229" cy="1149291"/>
          </a:xfrm>
        </p:spPr>
        <p:txBody>
          <a:bodyPr>
            <a:normAutofit/>
          </a:bodyPr>
          <a:lstStyle/>
          <a:p>
            <a:endParaRPr lang="es-ES" dirty="0"/>
          </a:p>
          <a:p>
            <a:pPr marL="0" indent="0">
              <a:buNone/>
            </a:pPr>
            <a:endParaRPr lang="es-ES" dirty="0"/>
          </a:p>
        </p:txBody>
      </p:sp>
      <p:sp>
        <p:nvSpPr>
          <p:cNvPr id="4" name="Marcador de contenido 2">
            <a:extLst>
              <a:ext uri="{FF2B5EF4-FFF2-40B4-BE49-F238E27FC236}">
                <a16:creationId xmlns:a16="http://schemas.microsoft.com/office/drawing/2014/main" id="{E5A7EBA7-BB67-12FD-A591-BABFB1CF7E99}"/>
              </a:ext>
            </a:extLst>
          </p:cNvPr>
          <p:cNvSpPr txBox="1">
            <a:spLocks/>
          </p:cNvSpPr>
          <p:nvPr/>
        </p:nvSpPr>
        <p:spPr>
          <a:xfrm>
            <a:off x="1263942" y="1477861"/>
            <a:ext cx="9731229" cy="114929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s-ES"/>
          </a:p>
          <a:p>
            <a:endParaRPr lang="es-ES"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263941" y="1224794"/>
            <a:ext cx="10033231" cy="1510018"/>
          </a:xfrm>
          <a:prstGeom prst="rect">
            <a:avLst/>
          </a:prstGeom>
          <a:ln w="19050">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sz="2000" b="1" dirty="0">
                <a:solidFill>
                  <a:srgbClr val="7030A0"/>
                </a:solidFill>
              </a:rPr>
              <a:t>ÁMBITO: </a:t>
            </a:r>
            <a:r>
              <a:rPr lang="es-ES" sz="1800" dirty="0">
                <a:effectLst/>
                <a:latin typeface="Calibri" panose="020F0502020204030204" pitchFamily="34" charset="0"/>
                <a:ea typeface="Calibri" panose="020F0502020204030204" pitchFamily="34" charset="0"/>
              </a:rPr>
              <a:t>La </a:t>
            </a:r>
            <a:r>
              <a:rPr lang="es-ES" sz="1800" b="1" u="sng" dirty="0">
                <a:effectLst/>
                <a:latin typeface="Calibri" panose="020F0502020204030204" pitchFamily="34" charset="0"/>
                <a:ea typeface="Calibri" panose="020F0502020204030204" pitchFamily="34" charset="0"/>
              </a:rPr>
              <a:t>actividad general </a:t>
            </a:r>
            <a:r>
              <a:rPr lang="es-ES" sz="1800" dirty="0">
                <a:effectLst/>
                <a:latin typeface="Calibri" panose="020F0502020204030204" pitchFamily="34" charset="0"/>
                <a:ea typeface="Calibri" panose="020F0502020204030204" pitchFamily="34" charset="0"/>
              </a:rPr>
              <a:t>de la administración de la Generalitat y de su sector público en sus relaciones con:</a:t>
            </a:r>
          </a:p>
          <a:p>
            <a:pPr lvl="1"/>
            <a:r>
              <a:rPr lang="es-ES" sz="1800" i="0" dirty="0">
                <a:solidFill>
                  <a:srgbClr val="7030A0"/>
                </a:solidFill>
                <a:effectLst/>
                <a:latin typeface="Calibri" panose="020F0502020204030204" pitchFamily="34" charset="0"/>
                <a:ea typeface="Calibri" panose="020F0502020204030204" pitchFamily="34" charset="0"/>
              </a:rPr>
              <a:t>Ciudadanas </a:t>
            </a:r>
            <a:r>
              <a:rPr lang="es-ES" sz="1800" i="0" dirty="0">
                <a:effectLst/>
                <a:latin typeface="Calibri" panose="020F0502020204030204" pitchFamily="34" charset="0"/>
                <a:ea typeface="Calibri" panose="020F0502020204030204" pitchFamily="34" charset="0"/>
              </a:rPr>
              <a:t>víctimas de violencia </a:t>
            </a:r>
          </a:p>
          <a:p>
            <a:pPr lvl="1"/>
            <a:r>
              <a:rPr lang="es-ES" sz="1800" i="0" dirty="0">
                <a:solidFill>
                  <a:srgbClr val="7030A0"/>
                </a:solidFill>
                <a:effectLst/>
                <a:latin typeface="Calibri" panose="020F0502020204030204" pitchFamily="34" charset="0"/>
                <a:ea typeface="Calibri" panose="020F0502020204030204" pitchFamily="34" charset="0"/>
              </a:rPr>
              <a:t>Empleadas</a:t>
            </a:r>
            <a:r>
              <a:rPr lang="es-ES" sz="1800" i="0" dirty="0">
                <a:effectLst/>
                <a:latin typeface="Calibri" panose="020F0502020204030204" pitchFamily="34" charset="0"/>
                <a:ea typeface="Calibri" panose="020F0502020204030204" pitchFamily="34" charset="0"/>
              </a:rPr>
              <a:t> públicas en esta situación</a:t>
            </a:r>
          </a:p>
          <a:p>
            <a:pPr marL="530352" lvl="1" indent="0">
              <a:buNone/>
            </a:pPr>
            <a:endParaRPr lang="es-ES" sz="1800" b="1" i="0" u="sng" dirty="0">
              <a:solidFill>
                <a:schemeClr val="tx1"/>
              </a:solidFill>
              <a:latin typeface="Calibri" panose="020F0502020204030204" pitchFamily="34" charset="0"/>
            </a:endParaRPr>
          </a:p>
          <a:p>
            <a:pPr lvl="1"/>
            <a:endParaRPr lang="es-ES" sz="1400" i="0" dirty="0">
              <a:solidFill>
                <a:schemeClr val="tx1"/>
              </a:solidFill>
              <a:latin typeface="Calibri" panose="020F0502020204030204" pitchFamily="34" charset="0"/>
            </a:endParaRPr>
          </a:p>
        </p:txBody>
      </p:sp>
      <p:sp>
        <p:nvSpPr>
          <p:cNvPr id="7" name="Marcador de contenido 2">
            <a:extLst>
              <a:ext uri="{FF2B5EF4-FFF2-40B4-BE49-F238E27FC236}">
                <a16:creationId xmlns:a16="http://schemas.microsoft.com/office/drawing/2014/main" id="{759D6E64-9000-05E4-D340-AA2CBA32F19D}"/>
              </a:ext>
            </a:extLst>
          </p:cNvPr>
          <p:cNvSpPr txBox="1">
            <a:spLocks/>
          </p:cNvSpPr>
          <p:nvPr/>
        </p:nvSpPr>
        <p:spPr>
          <a:xfrm>
            <a:off x="1442905" y="2835827"/>
            <a:ext cx="9831897" cy="3908923"/>
          </a:xfrm>
          <a:prstGeom prst="rect">
            <a:avLst/>
          </a:prstGeom>
          <a:ln>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s-ES" sz="1800" b="1" i="0" u="sng" dirty="0">
                <a:solidFill>
                  <a:schemeClr val="tx1"/>
                </a:solidFill>
                <a:latin typeface="Calibri" panose="020F0502020204030204" pitchFamily="34" charset="0"/>
              </a:rPr>
              <a:t>Aclaración 1</a:t>
            </a:r>
            <a:r>
              <a:rPr lang="es-ES" sz="1800" i="0" dirty="0">
                <a:solidFill>
                  <a:schemeClr val="tx1"/>
                </a:solidFill>
                <a:latin typeface="Calibri" panose="020F0502020204030204" pitchFamily="34" charset="0"/>
              </a:rPr>
              <a:t>: </a:t>
            </a:r>
            <a:r>
              <a:rPr lang="es-ES" sz="1800" i="0" dirty="0">
                <a:solidFill>
                  <a:schemeClr val="tx1"/>
                </a:solidFill>
                <a:highlight>
                  <a:srgbClr val="C0C0C0"/>
                </a:highlight>
                <a:latin typeface="Calibri" panose="020F0502020204030204" pitchFamily="34" charset="0"/>
              </a:rPr>
              <a:t>Son aplicables a los </a:t>
            </a:r>
            <a:r>
              <a:rPr lang="es-ES" sz="1800" i="0" dirty="0">
                <a:effectLst/>
                <a:highlight>
                  <a:srgbClr val="C0C0C0"/>
                </a:highlight>
                <a:latin typeface="Calibri" panose="020F0502020204030204" pitchFamily="34" charset="0"/>
                <a:ea typeface="Calibri" panose="020F0502020204030204" pitchFamily="34" charset="0"/>
              </a:rPr>
              <a:t>centros directivos competentes en materia de </a:t>
            </a:r>
            <a:r>
              <a:rPr lang="es-ES" sz="1800" i="0" u="sng" dirty="0">
                <a:effectLst/>
                <a:highlight>
                  <a:srgbClr val="C0C0C0"/>
                </a:highlight>
                <a:latin typeface="Calibri" panose="020F0502020204030204" pitchFamily="34" charset="0"/>
                <a:ea typeface="Calibri" panose="020F0502020204030204" pitchFamily="34" charset="0"/>
              </a:rPr>
              <a:t>personal TB</a:t>
            </a:r>
            <a:r>
              <a:rPr lang="es-ES" sz="1800" i="0" dirty="0">
                <a:effectLst/>
                <a:highlight>
                  <a:srgbClr val="C0C0C0"/>
                </a:highlight>
                <a:latin typeface="Calibri" panose="020F0502020204030204" pitchFamily="34" charset="0"/>
                <a:ea typeface="Calibri" panose="020F0502020204030204" pitchFamily="34" charset="0"/>
              </a:rPr>
              <a:t> en los ámbitos sanitario, docente y de justicia de la Generalitat.</a:t>
            </a:r>
          </a:p>
          <a:p>
            <a:pPr marL="530352" lvl="1" indent="0">
              <a:buNone/>
            </a:pPr>
            <a:r>
              <a:rPr lang="es-ES" sz="1800" i="0" dirty="0">
                <a:solidFill>
                  <a:schemeClr val="tx1"/>
                </a:solidFill>
                <a:latin typeface="Calibri" panose="020F0502020204030204" pitchFamily="34" charset="0"/>
              </a:rPr>
              <a:t>* Justicia: </a:t>
            </a:r>
          </a:p>
          <a:p>
            <a:pPr lvl="1"/>
            <a:r>
              <a:rPr lang="es-ES" sz="1800" i="0" dirty="0">
                <a:solidFill>
                  <a:schemeClr val="tx1"/>
                </a:solidFill>
                <a:latin typeface="Calibri" panose="020F0502020204030204" pitchFamily="34" charset="0"/>
              </a:rPr>
              <a:t>No forman parte de las competencias autonómicas: </a:t>
            </a:r>
            <a:r>
              <a:rPr lang="es-ES" sz="1400" i="0" dirty="0">
                <a:effectLst/>
                <a:latin typeface="Calibri" panose="020F0502020204030204" pitchFamily="34" charset="0"/>
                <a:ea typeface="Calibri" panose="020F0502020204030204" pitchFamily="34" charset="0"/>
                <a:cs typeface="Times New Roman" panose="02020603050405020304" pitchFamily="18" charset="0"/>
              </a:rPr>
              <a:t>los órganos y servicios de la administración de Justicia y oficinas fiscales en su actividad jurisdiccional y procesal, así como la actividad funcionarial que en las mismos desarrolla el personal transferido a la Generalitat.</a:t>
            </a:r>
          </a:p>
          <a:p>
            <a:pPr lvl="1"/>
            <a:r>
              <a:rPr lang="es-ES" sz="1800" i="0" dirty="0">
                <a:solidFill>
                  <a:schemeClr val="tx1"/>
                </a:solidFill>
                <a:latin typeface="Calibri" panose="020F0502020204030204" pitchFamily="34" charset="0"/>
              </a:rPr>
              <a:t>Respecto a la selección y provisión de puestos del personal de Justicia transferido, dado que se rigen por el R.D. 1451/2005, el punto 1 “Recomendaciones en procedimientos de personal” son aplicables de forma limitada.</a:t>
            </a:r>
          </a:p>
          <a:p>
            <a:pPr marL="530352" lvl="1" indent="0">
              <a:buNone/>
            </a:pPr>
            <a:r>
              <a:rPr lang="es-ES" sz="1800" b="1" i="0" u="sng" dirty="0">
                <a:solidFill>
                  <a:schemeClr val="tx1"/>
                </a:solidFill>
                <a:latin typeface="Calibri" panose="020F0502020204030204" pitchFamily="34" charset="0"/>
              </a:rPr>
              <a:t>Aclaración 2:</a:t>
            </a:r>
          </a:p>
          <a:p>
            <a:pPr marL="530352" lvl="1" indent="0">
              <a:buNone/>
            </a:pPr>
            <a:r>
              <a:rPr lang="es-ES" sz="1800" i="0" dirty="0">
                <a:solidFill>
                  <a:schemeClr val="tx1"/>
                </a:solidFill>
                <a:latin typeface="Calibri" panose="020F0502020204030204" pitchFamily="34" charset="0"/>
              </a:rPr>
              <a:t>- Por su especificidad, </a:t>
            </a:r>
            <a:r>
              <a:rPr lang="es-ES" sz="1800" i="0" dirty="0">
                <a:solidFill>
                  <a:schemeClr val="tx1"/>
                </a:solidFill>
                <a:highlight>
                  <a:srgbClr val="C0C0C0"/>
                </a:highlight>
                <a:latin typeface="Calibri" panose="020F0502020204030204" pitchFamily="34" charset="0"/>
              </a:rPr>
              <a:t>los centros sanitarios, sociales y los centros de justicia </a:t>
            </a:r>
            <a:r>
              <a:rPr lang="es-ES" sz="1800" i="0" dirty="0">
                <a:solidFill>
                  <a:schemeClr val="tx1"/>
                </a:solidFill>
                <a:latin typeface="Calibri" panose="020F0502020204030204" pitchFamily="34" charset="0"/>
              </a:rPr>
              <a:t>con competencias en materia de mujeres víctimas de violencia, </a:t>
            </a:r>
            <a:r>
              <a:rPr lang="es-ES" sz="1800" i="0" dirty="0">
                <a:solidFill>
                  <a:schemeClr val="tx1"/>
                </a:solidFill>
                <a:highlight>
                  <a:srgbClr val="C0C0C0"/>
                </a:highlight>
                <a:latin typeface="Calibri" panose="020F0502020204030204" pitchFamily="34" charset="0"/>
              </a:rPr>
              <a:t>así como los centros educativos </a:t>
            </a:r>
            <a:r>
              <a:rPr lang="es-ES" sz="1800" i="0" dirty="0">
                <a:solidFill>
                  <a:schemeClr val="tx1"/>
                </a:solidFill>
                <a:latin typeface="Calibri" panose="020F0502020204030204" pitchFamily="34" charset="0"/>
              </a:rPr>
              <a:t>titularidad de la Generalitat </a:t>
            </a:r>
            <a:r>
              <a:rPr lang="es-ES" sz="1800" i="0" dirty="0">
                <a:solidFill>
                  <a:schemeClr val="tx1"/>
                </a:solidFill>
                <a:highlight>
                  <a:srgbClr val="C0C0C0"/>
                </a:highlight>
                <a:latin typeface="Calibri" panose="020F0502020204030204" pitchFamily="34" charset="0"/>
              </a:rPr>
              <a:t>deberán contar con protocolos propios</a:t>
            </a:r>
            <a:r>
              <a:rPr lang="es-ES" sz="1800" i="0" dirty="0">
                <a:solidFill>
                  <a:schemeClr val="tx1"/>
                </a:solidFill>
                <a:latin typeface="Calibri" panose="020F0502020204030204" pitchFamily="34" charset="0"/>
              </a:rPr>
              <a:t>. </a:t>
            </a:r>
          </a:p>
          <a:p>
            <a:pPr lvl="1"/>
            <a:endParaRPr lang="es-ES" sz="1400" i="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6272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41571" y="685800"/>
            <a:ext cx="9731229" cy="746620"/>
          </a:xfrm>
        </p:spPr>
        <p:txBody>
          <a:bodyPr>
            <a:normAutofit fontScale="90000"/>
          </a:bodyPr>
          <a:lstStyle/>
          <a:p>
            <a:pPr algn="ctr"/>
            <a:r>
              <a:rPr lang="es-ES" sz="2900" b="1" dirty="0">
                <a:solidFill>
                  <a:srgbClr val="7030A0"/>
                </a:solidFill>
              </a:rPr>
              <a:t>PRINCIPIOS QUE RIGEN LAS MEDIDAS CONTENIDAS EN LAS RECOMENDACIONES</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124123" y="1432420"/>
            <a:ext cx="10033232" cy="5312329"/>
          </a:xfrm>
          <a:prstGeom prst="rect">
            <a:avLst/>
          </a:prstGeom>
          <a:ln>
            <a:solidFill>
              <a:srgbClr val="7030A0"/>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50215">
              <a:lnSpc>
                <a:spcPct val="150000"/>
              </a:lnSpc>
              <a:spcBef>
                <a:spcPts val="1200"/>
              </a:spcBef>
              <a:spcAft>
                <a:spcPts val="800"/>
              </a:spcAft>
            </a:pPr>
            <a:r>
              <a:rPr lang="es-ES" sz="11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Principio de licitud: </a:t>
            </a:r>
            <a:r>
              <a:rPr lang="es-ES" sz="1100" dirty="0">
                <a:effectLst/>
                <a:latin typeface="Calibri" panose="020F0502020204030204" pitchFamily="34" charset="0"/>
                <a:ea typeface="Calibri" panose="020F0502020204030204" pitchFamily="34" charset="0"/>
                <a:cs typeface="Calibri" panose="020F0502020204030204" pitchFamily="34" charset="0"/>
              </a:rPr>
              <a:t>Las medidas se centran en procedimientos y trámites administrativos con base de legitimación en: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980567" lvl="1">
              <a:lnSpc>
                <a:spcPct val="150000"/>
              </a:lnSpc>
              <a:spcBef>
                <a:spcPts val="600"/>
              </a:spcBef>
              <a:spcAft>
                <a:spcPts val="600"/>
              </a:spcAft>
            </a:pPr>
            <a:r>
              <a:rPr lang="es-ES" sz="1100" i="0" dirty="0">
                <a:effectLst/>
                <a:latin typeface="Calibri" panose="020F0502020204030204" pitchFamily="34" charset="0"/>
                <a:ea typeface="Calibri" panose="020F0502020204030204" pitchFamily="34" charset="0"/>
                <a:cs typeface="Calibri" panose="020F0502020204030204" pitchFamily="34" charset="0"/>
              </a:rPr>
              <a:t>6.1.c) el tratamiento es necesario para el cumplimiento de una obligación legal aplicable al responsable del tratamiento.</a:t>
            </a:r>
            <a:endParaRPr lang="es-ES" sz="1100" i="0" dirty="0">
              <a:effectLst/>
              <a:latin typeface="Calibri" panose="020F0502020204030204" pitchFamily="34" charset="0"/>
              <a:ea typeface="Calibri" panose="020F0502020204030204" pitchFamily="34" charset="0"/>
              <a:cs typeface="Times New Roman" panose="02020603050405020304" pitchFamily="18" charset="0"/>
            </a:endParaRPr>
          </a:p>
          <a:p>
            <a:pPr marL="980567" lvl="1">
              <a:lnSpc>
                <a:spcPct val="150000"/>
              </a:lnSpc>
              <a:spcBef>
                <a:spcPts val="600"/>
              </a:spcBef>
              <a:spcAft>
                <a:spcPts val="800"/>
              </a:spcAft>
            </a:pPr>
            <a:r>
              <a:rPr lang="es-ES" sz="1100" i="0" dirty="0">
                <a:effectLst/>
                <a:latin typeface="Calibri" panose="020F0502020204030204" pitchFamily="34" charset="0"/>
                <a:ea typeface="Calibri" panose="020F0502020204030204" pitchFamily="34" charset="0"/>
                <a:cs typeface="Calibri" panose="020F0502020204030204" pitchFamily="34" charset="0"/>
              </a:rPr>
              <a:t>6.1e) el tratamiento es necesario para el cumplimiento de una misión realizada en interés público o en el ejercicio de poderes públicos conferidos al responsable del tratamiento.</a:t>
            </a:r>
            <a:endParaRPr lang="es-ES" sz="1100" i="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600"/>
              </a:spcAft>
            </a:pPr>
            <a:r>
              <a:rPr lang="es-ES" sz="11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Principio de transparencia:</a:t>
            </a:r>
            <a:r>
              <a:rPr lang="es-ES"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personas afectadas deben ser informadas de conformidad con lo dispuesto en los artículos 13 y 14 del RGPD en relación con el 11 de la Ley Orgánica 3/2018, de 5 de diciembre, del tratamiento que se va a hacer de sus datos de carácter personal. En el caso de las mujeres víctimas de violencia esta </a:t>
            </a:r>
            <a:r>
              <a:rPr lang="es-ES" sz="11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información debe facilitarse de manera especialmente comprensible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con un lenguaje claro y sencillo, de manera que se les ofrezca la mayor seguridad y confianza.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600"/>
              </a:spcAft>
            </a:pPr>
            <a:r>
              <a:rPr lang="es-ES" sz="11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Principio de seguridad e integridad:</a:t>
            </a:r>
            <a:r>
              <a:rPr lang="es-ES"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recomendaciones contienen medidas técnicas y organizativas adecuadas para garantizar un nivel de seguridad adecuado al riesgo que supone el tratamiento de los datos personales de las mujeres víctimas de violencia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Bef>
                <a:spcPts val="600"/>
              </a:spcBef>
              <a:spcAft>
                <a:spcPts val="1200"/>
              </a:spcAft>
            </a:pPr>
            <a:r>
              <a:rPr lang="es-ES" sz="11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Principio de minimización y proporcionalidad:</a:t>
            </a:r>
            <a:r>
              <a:rPr lang="es-ES"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recomendaciones prevén que únicamente se recojan aquellos datos que sean adecuados, pertinentes y limitados a las finalidades para los que son tratados.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Bef>
                <a:spcPts val="1200"/>
              </a:spcBef>
              <a:spcAft>
                <a:spcPts val="750"/>
              </a:spcAft>
            </a:pPr>
            <a:r>
              <a:rPr lang="es-ES" sz="11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Principio de limitación en la conservación: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datos se conservarán durante el tiempo necesario para atender los fines del tratamiento y sólo podrán conservarse durante periodos más largos con fines de archivo, interés público, investigación científica o histórica o fines estadísticos.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Bef>
                <a:spcPts val="600"/>
              </a:spcBef>
              <a:spcAft>
                <a:spcPts val="750"/>
              </a:spcAft>
            </a:pPr>
            <a:r>
              <a:rPr lang="es-ES" sz="11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Principio de confidencialidad:</a:t>
            </a:r>
            <a:r>
              <a:rPr lang="es-ES"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deberá tener muy presente el principio de confidencialidad. Esta obligación es complementaria al deber de secreto profesional.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530352" lvl="1" indent="0">
              <a:buNone/>
            </a:pPr>
            <a:endParaRPr lang="es-ES" sz="1100" b="1" i="0" u="sng" dirty="0">
              <a:solidFill>
                <a:schemeClr val="tx1"/>
              </a:solidFill>
              <a:latin typeface="Calibri" panose="020F0502020204030204" pitchFamily="34" charset="0"/>
            </a:endParaRPr>
          </a:p>
          <a:p>
            <a:pPr lvl="1"/>
            <a:endParaRPr lang="es-ES" sz="1100" i="0" dirty="0">
              <a:solidFill>
                <a:schemeClr val="tx1"/>
              </a:solidFill>
              <a:latin typeface="Calibri" panose="020F0502020204030204" pitchFamily="34" charset="0"/>
            </a:endParaRPr>
          </a:p>
        </p:txBody>
      </p:sp>
      <p:sp>
        <p:nvSpPr>
          <p:cNvPr id="7" name="Marcador de contenido 2">
            <a:extLst>
              <a:ext uri="{FF2B5EF4-FFF2-40B4-BE49-F238E27FC236}">
                <a16:creationId xmlns:a16="http://schemas.microsoft.com/office/drawing/2014/main" id="{759D6E64-9000-05E4-D340-AA2CBA32F19D}"/>
              </a:ext>
            </a:extLst>
          </p:cNvPr>
          <p:cNvSpPr txBox="1">
            <a:spLocks/>
          </p:cNvSpPr>
          <p:nvPr/>
        </p:nvSpPr>
        <p:spPr>
          <a:xfrm>
            <a:off x="1241571" y="2835828"/>
            <a:ext cx="10033232" cy="39089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endParaRPr lang="es-ES" sz="1400" i="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23388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41571" y="685800"/>
            <a:ext cx="9731229" cy="746620"/>
          </a:xfrm>
        </p:spPr>
        <p:txBody>
          <a:bodyPr>
            <a:normAutofit fontScale="90000"/>
          </a:bodyPr>
          <a:lstStyle/>
          <a:p>
            <a:pPr algn="ctr"/>
            <a:r>
              <a:rPr lang="es-ES" sz="2900" b="1" dirty="0">
                <a:solidFill>
                  <a:srgbClr val="7030A0"/>
                </a:solidFill>
              </a:rPr>
              <a:t>ÁMBITO DE LAS MEDIDAS RECOGIDAS EN LAS RECOMENDACIONES</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917197" y="1231085"/>
            <a:ext cx="10206604" cy="5626915"/>
          </a:xfrm>
          <a:prstGeom prst="rect">
            <a:avLst/>
          </a:prstGeom>
          <a:ln>
            <a:solidFill>
              <a:srgbClr val="7030A0"/>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50215">
              <a:lnSpc>
                <a:spcPct val="100000"/>
              </a:lnSpc>
              <a:spcBef>
                <a:spcPts val="1200"/>
              </a:spcBef>
              <a:spcAft>
                <a:spcPts val="800"/>
              </a:spcAft>
              <a:buFont typeface="+mj-lt"/>
              <a:buAutoNum type="arabicPeriod"/>
            </a:pPr>
            <a:r>
              <a:rPr lang="es-ES" sz="1600" dirty="0">
                <a:effectLst/>
                <a:latin typeface="Calibri" panose="020F0502020204030204" pitchFamily="34" charset="0"/>
                <a:ea typeface="Calibri" panose="020F0502020204030204" pitchFamily="34" charset="0"/>
                <a:cs typeface="Times New Roman" panose="02020603050405020304" pitchFamily="18" charset="0"/>
              </a:rPr>
              <a:t>RECOMENDACIONES EN </a:t>
            </a: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PROCEDIMIENTOS DE PERSONAL.</a:t>
            </a:r>
          </a:p>
          <a:p>
            <a:pPr marL="450215">
              <a:lnSpc>
                <a:spcPct val="100000"/>
              </a:lnSpc>
              <a:spcBef>
                <a:spcPts val="1200"/>
              </a:spcBef>
              <a:spcAft>
                <a:spcPts val="800"/>
              </a:spcAft>
              <a:buFont typeface="+mj-lt"/>
              <a:buAutoNum type="arabicPeriod"/>
            </a:pPr>
            <a:r>
              <a:rPr lang="es-ES" sz="1600" dirty="0">
                <a:effectLst/>
                <a:latin typeface="Calibri" panose="020F0502020204030204" pitchFamily="34" charset="0"/>
                <a:ea typeface="Calibri" panose="020F0502020204030204" pitchFamily="34" charset="0"/>
                <a:cs typeface="Times New Roman" panose="02020603050405020304" pitchFamily="18" charset="0"/>
              </a:rPr>
              <a:t>RECOMENDACIONES EN MATERIA DE </a:t>
            </a: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AYUDAS Y SUBVENCIONES.</a:t>
            </a:r>
            <a:endParaRPr lang="es-E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0215">
              <a:lnSpc>
                <a:spcPct val="100000"/>
              </a:lnSpc>
              <a:spcBef>
                <a:spcPts val="1200"/>
              </a:spcBef>
              <a:spcAft>
                <a:spcPts val="800"/>
              </a:spcAft>
              <a:buFont typeface="+mj-lt"/>
              <a:buAutoNum type="arabicPeriod"/>
            </a:pPr>
            <a:r>
              <a:rPr lang="es-ES" sz="1600" dirty="0">
                <a:effectLst/>
                <a:latin typeface="Calibri" panose="020F0502020204030204" pitchFamily="34" charset="0"/>
                <a:ea typeface="Calibri" panose="020F0502020204030204" pitchFamily="34" charset="0"/>
                <a:cs typeface="Times New Roman" panose="02020603050405020304" pitchFamily="18" charset="0"/>
              </a:rPr>
              <a:t>RECOMENDACIONES EN MATERIA DE </a:t>
            </a: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TRANSPARENCIA</a:t>
            </a:r>
            <a:r>
              <a:rPr lang="es-ES" sz="1600" dirty="0">
                <a:effectLst/>
                <a:latin typeface="Calibri" panose="020F0502020204030204" pitchFamily="34" charset="0"/>
                <a:ea typeface="Calibri" panose="020F0502020204030204" pitchFamily="34" charset="0"/>
                <a:cs typeface="Times New Roman" panose="02020603050405020304" pitchFamily="18" charset="0"/>
              </a:rPr>
              <a:t> Y DATOS DE LAS MUJERES VÍCTIMAS.</a:t>
            </a:r>
          </a:p>
          <a:p>
            <a:pPr marL="980567" lvl="1">
              <a:lnSpc>
                <a:spcPct val="100000"/>
              </a:lnSpc>
              <a:spcBef>
                <a:spcPts val="1200"/>
              </a:spcBef>
              <a:spcAft>
                <a:spcPts val="800"/>
              </a:spcAft>
            </a:pPr>
            <a:r>
              <a:rPr lang="es-ES" sz="1600" i="0" dirty="0">
                <a:effectLst/>
                <a:latin typeface="Calibri" panose="020F0502020204030204" pitchFamily="34" charset="0"/>
                <a:ea typeface="Calibri" panose="020F0502020204030204" pitchFamily="34" charset="0"/>
                <a:cs typeface="Times New Roman" panose="02020603050405020304" pitchFamily="18" charset="0"/>
              </a:rPr>
              <a:t>Guía Prop.</a:t>
            </a:r>
          </a:p>
          <a:p>
            <a:pPr marL="980567" lvl="1">
              <a:lnSpc>
                <a:spcPct val="100000"/>
              </a:lnSpc>
              <a:spcBef>
                <a:spcPts val="1200"/>
              </a:spcBef>
              <a:spcAft>
                <a:spcPts val="800"/>
              </a:spcAft>
            </a:pPr>
            <a:r>
              <a:rPr lang="es-ES" sz="1600" i="0" dirty="0">
                <a:effectLst/>
                <a:latin typeface="Calibri" panose="020F0502020204030204" pitchFamily="34" charset="0"/>
                <a:ea typeface="Calibri" panose="020F0502020204030204" pitchFamily="34" charset="0"/>
                <a:cs typeface="Times New Roman" panose="02020603050405020304" pitchFamily="18" charset="0"/>
              </a:rPr>
              <a:t>Acceso a la información pública</a:t>
            </a:r>
            <a:r>
              <a:rPr lang="es-ES" sz="1600" i="0" dirty="0">
                <a:latin typeface="Calibri" panose="020F0502020204030204" pitchFamily="34" charset="0"/>
                <a:ea typeface="Calibri" panose="020F0502020204030204" pitchFamily="34" charset="0"/>
                <a:cs typeface="Times New Roman" panose="02020603050405020304" pitchFamily="18" charset="0"/>
              </a:rPr>
              <a:t>.</a:t>
            </a:r>
          </a:p>
          <a:p>
            <a:pPr marL="980567" lvl="1">
              <a:lnSpc>
                <a:spcPct val="100000"/>
              </a:lnSpc>
              <a:spcBef>
                <a:spcPts val="1200"/>
              </a:spcBef>
              <a:spcAft>
                <a:spcPts val="800"/>
              </a:spcAft>
            </a:pPr>
            <a:r>
              <a:rPr lang="es-ES" sz="1600" i="0" dirty="0">
                <a:effectLst/>
                <a:latin typeface="Calibri" panose="020F0502020204030204" pitchFamily="34" charset="0"/>
                <a:ea typeface="Calibri" panose="020F0502020204030204" pitchFamily="34" charset="0"/>
                <a:cs typeface="Times New Roman" panose="02020603050405020304" pitchFamily="18" charset="0"/>
              </a:rPr>
              <a:t>Acceso al expediente por parte del interesado</a:t>
            </a:r>
            <a:r>
              <a:rPr lang="es-ES" sz="1600" dirty="0">
                <a:effectLst/>
                <a:latin typeface="Calibri" panose="020F0502020204030204" pitchFamily="34" charset="0"/>
                <a:ea typeface="Calibri" panose="020F0502020204030204" pitchFamily="34" charset="0"/>
                <a:cs typeface="Times New Roman" panose="02020603050405020304" pitchFamily="18" charset="0"/>
              </a:rPr>
              <a:t>.</a:t>
            </a:r>
          </a:p>
          <a:p>
            <a:pPr marL="450215">
              <a:lnSpc>
                <a:spcPct val="100000"/>
              </a:lnSpc>
              <a:spcBef>
                <a:spcPts val="1200"/>
              </a:spcBef>
              <a:spcAft>
                <a:spcPts val="800"/>
              </a:spcAft>
              <a:buFont typeface="+mj-lt"/>
              <a:buAutoNum type="arabicPeriod"/>
            </a:pP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DERECHOS</a:t>
            </a:r>
            <a:r>
              <a:rPr lang="es-ES" sz="1600" dirty="0">
                <a:effectLst/>
                <a:latin typeface="Calibri" panose="020F0502020204030204" pitchFamily="34" charset="0"/>
                <a:ea typeface="Calibri" panose="020F0502020204030204" pitchFamily="34" charset="0"/>
                <a:cs typeface="Times New Roman" panose="02020603050405020304" pitchFamily="18" charset="0"/>
              </a:rPr>
              <a:t> EN MATERIA DE PROTECCIÓN DE DATOS Y PRESENTACIÓN DE </a:t>
            </a: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RECLAMACIONES.</a:t>
            </a:r>
          </a:p>
          <a:p>
            <a:pPr marL="450215">
              <a:lnSpc>
                <a:spcPct val="100000"/>
              </a:lnSpc>
              <a:spcBef>
                <a:spcPts val="1200"/>
              </a:spcBef>
              <a:spcAft>
                <a:spcPts val="800"/>
              </a:spcAft>
              <a:buFont typeface="+mj-lt"/>
              <a:buAutoNum type="arabicPeriod"/>
            </a:pPr>
            <a:r>
              <a:rPr lang="es-ES" sz="1600" dirty="0">
                <a:effectLst/>
                <a:latin typeface="Calibri" panose="020F0502020204030204" pitchFamily="34" charset="0"/>
                <a:ea typeface="Calibri" panose="020F0502020204030204" pitchFamily="34" charset="0"/>
                <a:cs typeface="Times New Roman" panose="02020603050405020304" pitchFamily="18" charset="0"/>
              </a:rPr>
              <a:t>ACCESO A </a:t>
            </a: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EDIFICIOS.</a:t>
            </a:r>
          </a:p>
          <a:p>
            <a:pPr marL="450215">
              <a:lnSpc>
                <a:spcPct val="100000"/>
              </a:lnSpc>
              <a:spcBef>
                <a:spcPts val="1200"/>
              </a:spcBef>
              <a:spcAft>
                <a:spcPts val="800"/>
              </a:spcAft>
              <a:buFont typeface="+mj-lt"/>
              <a:buAutoNum type="arabicPeriod"/>
            </a:pP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CERTIFICADO CON SEUDÓNIMO.</a:t>
            </a:r>
          </a:p>
          <a:p>
            <a:pPr marL="450215">
              <a:lnSpc>
                <a:spcPct val="100000"/>
              </a:lnSpc>
              <a:spcBef>
                <a:spcPts val="1200"/>
              </a:spcBef>
              <a:spcAft>
                <a:spcPts val="800"/>
              </a:spcAft>
              <a:buFont typeface="+mj-lt"/>
              <a:buAutoNum type="arabicPeriod"/>
            </a:pP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MEDIDAS TÉCNICAS Y ORGANIZATIVAS.</a:t>
            </a:r>
            <a:endParaRPr lang="es-E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0215">
              <a:lnSpc>
                <a:spcPct val="100000"/>
              </a:lnSpc>
              <a:spcBef>
                <a:spcPts val="1200"/>
              </a:spcBef>
              <a:spcAft>
                <a:spcPts val="800"/>
              </a:spcAft>
              <a:buFont typeface="+mj-lt"/>
              <a:buAutoNum type="arabicPeriod"/>
            </a:pPr>
            <a:r>
              <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APLICACIONES INFORMÁTICAS.</a:t>
            </a:r>
          </a:p>
          <a:p>
            <a:pPr lvl="1"/>
            <a:endParaRPr lang="es-ES" sz="1100" i="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94128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EED2602E-8863-5682-5B5E-DFFA8BB5DC4F}"/>
              </a:ext>
            </a:extLst>
          </p:cNvPr>
          <p:cNvPicPr>
            <a:picLocks noGrp="1" noChangeAspect="1"/>
          </p:cNvPicPr>
          <p:nvPr>
            <p:ph idx="1"/>
          </p:nvPr>
        </p:nvPicPr>
        <p:blipFill rotWithShape="1">
          <a:blip r:embed="rId2"/>
          <a:srcRect l="24236" t="15676" r="9388"/>
          <a:stretch/>
        </p:blipFill>
        <p:spPr>
          <a:xfrm>
            <a:off x="685800" y="0"/>
            <a:ext cx="11472283" cy="6858000"/>
          </a:xfrm>
        </p:spPr>
      </p:pic>
    </p:spTree>
    <p:extLst>
      <p:ext uri="{BB962C8B-B14F-4D97-AF65-F5344CB8AC3E}">
        <p14:creationId xmlns:p14="http://schemas.microsoft.com/office/powerpoint/2010/main" val="169933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41571" y="685800"/>
            <a:ext cx="9731229" cy="538993"/>
          </a:xfrm>
        </p:spPr>
        <p:txBody>
          <a:bodyPr>
            <a:normAutofit/>
          </a:bodyPr>
          <a:lstStyle/>
          <a:p>
            <a:pPr algn="ctr"/>
            <a:r>
              <a:rPr lang="es-ES" sz="2900" b="1" dirty="0">
                <a:solidFill>
                  <a:srgbClr val="7030A0"/>
                </a:solidFill>
              </a:rPr>
              <a:t>1. MEDIDAS EN MATERIA DE PERSONAL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124123" y="2234265"/>
            <a:ext cx="10033232" cy="3842159"/>
          </a:xfrm>
          <a:prstGeom prst="rect">
            <a:avLst/>
          </a:prstGeom>
          <a:ln>
            <a:solidFill>
              <a:srgbClr val="7030A0"/>
            </a:solidFill>
          </a:ln>
        </p:spPr>
        <p:txBody>
          <a:bodyPr vert="horz" lIns="91440" tIns="45720" rIns="91440" bIns="45720" rtlCol="0">
            <a:normAutofit fontScale="2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lnSpc>
                <a:spcPct val="170000"/>
              </a:lnSpc>
              <a:buNone/>
            </a:pPr>
            <a:endParaRPr lang="es-ES" sz="4400" b="1" i="0" dirty="0">
              <a:solidFill>
                <a:srgbClr val="000000"/>
              </a:solidFill>
              <a:effectLst/>
              <a:latin typeface="Calibri" panose="020F0502020204030204" pitchFamily="34" charset="0"/>
              <a:cs typeface="Calibri" panose="020F0502020204030204" pitchFamily="34" charset="0"/>
            </a:endParaRPr>
          </a:p>
          <a:p>
            <a:pPr marL="0" indent="0" algn="just">
              <a:lnSpc>
                <a:spcPct val="170000"/>
              </a:lnSpc>
              <a:buNone/>
            </a:pPr>
            <a:r>
              <a:rPr lang="es-ES" sz="4400" b="1" i="0" dirty="0">
                <a:solidFill>
                  <a:srgbClr val="000000"/>
                </a:solidFill>
                <a:effectLst/>
                <a:latin typeface="Calibri" panose="020F0502020204030204" pitchFamily="34" charset="0"/>
                <a:cs typeface="Calibri" panose="020F0502020204030204" pitchFamily="34" charset="0"/>
              </a:rPr>
              <a:t>Por Ley 8/2022, de 29 de diciembre, se introduce un apartado 2  en la disposición adicional undécima-Violencia de </a:t>
            </a:r>
            <a:r>
              <a:rPr lang="es-ES" sz="4400" b="1" dirty="0">
                <a:solidFill>
                  <a:srgbClr val="000000"/>
                </a:solidFill>
                <a:latin typeface="Calibri" panose="020F0502020204030204" pitchFamily="34" charset="0"/>
                <a:cs typeface="Calibri" panose="020F0502020204030204" pitchFamily="34" charset="0"/>
              </a:rPr>
              <a:t>Género </a:t>
            </a:r>
            <a:r>
              <a:rPr lang="es-ES" sz="4400" b="1" i="0" dirty="0">
                <a:solidFill>
                  <a:srgbClr val="000000"/>
                </a:solidFill>
                <a:effectLst/>
                <a:latin typeface="Calibri" panose="020F0502020204030204" pitchFamily="34" charset="0"/>
                <a:cs typeface="Calibri" panose="020F0502020204030204" pitchFamily="34" charset="0"/>
              </a:rPr>
              <a:t>de la Ley 4/2021, de 16 de abril, de la Función Pública Valenciana:</a:t>
            </a:r>
          </a:p>
          <a:p>
            <a:pPr marL="0" indent="0" algn="just">
              <a:lnSpc>
                <a:spcPct val="170000"/>
              </a:lnSpc>
              <a:buNone/>
            </a:pPr>
            <a:r>
              <a:rPr lang="es-ES" sz="4400" b="0" i="0" dirty="0">
                <a:solidFill>
                  <a:srgbClr val="000000"/>
                </a:solidFill>
                <a:effectLst/>
                <a:latin typeface="Calibri" panose="020F0502020204030204" pitchFamily="34" charset="0"/>
                <a:cs typeface="Calibri" panose="020F0502020204030204" pitchFamily="34" charset="0"/>
              </a:rPr>
              <a:t>“2. Los datos personales de las mujeres víctimas de violencia, por su especial vulnerabilidad, tienen que ser tratados con especial cautela para garantizar la seguridad de las mujeres y la protección de sus derechos fundamentales.</a:t>
            </a:r>
          </a:p>
          <a:p>
            <a:pPr marL="0" indent="0" algn="just">
              <a:lnSpc>
                <a:spcPct val="170000"/>
              </a:lnSpc>
              <a:buNone/>
            </a:pPr>
            <a:r>
              <a:rPr lang="es-ES" sz="4400" b="0" i="0" dirty="0">
                <a:solidFill>
                  <a:srgbClr val="000000"/>
                </a:solidFill>
                <a:effectLst/>
                <a:latin typeface="Calibri" panose="020F0502020204030204" pitchFamily="34" charset="0"/>
                <a:cs typeface="Calibri" panose="020F0502020204030204" pitchFamily="34" charset="0"/>
              </a:rPr>
              <a:t>A tal fin, en los procedimientos administrativos en materia de personal regulados en esta ley se </a:t>
            </a:r>
            <a:r>
              <a:rPr lang="es-ES" sz="4800" b="1" i="0" dirty="0">
                <a:solidFill>
                  <a:srgbClr val="7030A0"/>
                </a:solidFill>
                <a:effectLst/>
                <a:latin typeface="Calibri" panose="020F0502020204030204" pitchFamily="34" charset="0"/>
                <a:cs typeface="Calibri" panose="020F0502020204030204" pitchFamily="34" charset="0"/>
              </a:rPr>
              <a:t>establecerán mecanismos para evitar la localización de las mujeres víctimas </a:t>
            </a:r>
            <a:r>
              <a:rPr lang="es-ES" sz="4400" b="0" i="0" dirty="0">
                <a:solidFill>
                  <a:srgbClr val="000000"/>
                </a:solidFill>
                <a:effectLst/>
                <a:latin typeface="Calibri" panose="020F0502020204030204" pitchFamily="34" charset="0"/>
                <a:cs typeface="Calibri" panose="020F0502020204030204" pitchFamily="34" charset="0"/>
              </a:rPr>
              <a:t>de violencia durante el desarrollo de estos y </a:t>
            </a:r>
            <a:r>
              <a:rPr lang="es-ES" sz="4800" b="1" i="0" dirty="0">
                <a:solidFill>
                  <a:srgbClr val="7030A0"/>
                </a:solidFill>
                <a:effectLst/>
                <a:latin typeface="Calibri" panose="020F0502020204030204" pitchFamily="34" charset="0"/>
                <a:cs typeface="Calibri" panose="020F0502020204030204" pitchFamily="34" charset="0"/>
              </a:rPr>
              <a:t>se les facilitará la posibilidad de formular el derecho de oposición en la publicación de sus datos personales.</a:t>
            </a:r>
          </a:p>
          <a:p>
            <a:pPr marL="0" indent="0" algn="just">
              <a:lnSpc>
                <a:spcPct val="170000"/>
              </a:lnSpc>
              <a:buNone/>
            </a:pPr>
            <a:r>
              <a:rPr lang="es-ES" sz="4400" b="0" i="0" dirty="0">
                <a:solidFill>
                  <a:srgbClr val="000000"/>
                </a:solidFill>
                <a:effectLst/>
                <a:latin typeface="Calibri" panose="020F0502020204030204" pitchFamily="34" charset="0"/>
                <a:cs typeface="Calibri" panose="020F0502020204030204" pitchFamily="34" charset="0"/>
              </a:rPr>
              <a:t>Así mismo, dado el carácter sensible de los datos personales de las mujeres víctimas de violencia, </a:t>
            </a:r>
            <a:r>
              <a:rPr lang="es-ES" sz="4400" b="1" i="0" dirty="0">
                <a:solidFill>
                  <a:srgbClr val="7030A0"/>
                </a:solidFill>
                <a:effectLst/>
                <a:latin typeface="Calibri" panose="020F0502020204030204" pitchFamily="34" charset="0"/>
                <a:cs typeface="Calibri" panose="020F0502020204030204" pitchFamily="34" charset="0"/>
              </a:rPr>
              <a:t>la Conselleria competente en materia de función pública incluirá en sus políticas de protección de datos medidas técnicas y organizativas dirigidas a garantizar un nivel de seguridad adecuado a los mayores riesgos que supone el tratamiento de este tipo de datos</a:t>
            </a:r>
            <a:r>
              <a:rPr lang="es-ES" sz="4400" b="0" i="0" dirty="0">
                <a:solidFill>
                  <a:srgbClr val="000000"/>
                </a:solidFill>
                <a:effectLst/>
                <a:latin typeface="Calibri" panose="020F0502020204030204" pitchFamily="34" charset="0"/>
                <a:cs typeface="Calibri" panose="020F0502020204030204" pitchFamily="34" charset="0"/>
              </a:rPr>
              <a:t>”.</a:t>
            </a:r>
          </a:p>
          <a:p>
            <a:pPr marL="530352" lvl="1" indent="0">
              <a:buNone/>
            </a:pPr>
            <a:endParaRPr lang="es-ES" sz="1800" b="1" i="0" u="sng" dirty="0">
              <a:solidFill>
                <a:schemeClr val="tx1"/>
              </a:solidFill>
              <a:latin typeface="Calibri" panose="020F0502020204030204" pitchFamily="34" charset="0"/>
            </a:endParaRPr>
          </a:p>
          <a:p>
            <a:pPr lvl="1"/>
            <a:endParaRPr lang="es-ES" sz="1400" i="0" dirty="0">
              <a:solidFill>
                <a:schemeClr val="tx1"/>
              </a:solidFill>
              <a:latin typeface="Calibri" panose="020F0502020204030204" pitchFamily="34" charset="0"/>
            </a:endParaRPr>
          </a:p>
        </p:txBody>
      </p:sp>
      <p:sp>
        <p:nvSpPr>
          <p:cNvPr id="7" name="Marcador de contenido 2">
            <a:extLst>
              <a:ext uri="{FF2B5EF4-FFF2-40B4-BE49-F238E27FC236}">
                <a16:creationId xmlns:a16="http://schemas.microsoft.com/office/drawing/2014/main" id="{759D6E64-9000-05E4-D340-AA2CBA32F19D}"/>
              </a:ext>
            </a:extLst>
          </p:cNvPr>
          <p:cNvSpPr txBox="1">
            <a:spLocks/>
          </p:cNvSpPr>
          <p:nvPr/>
        </p:nvSpPr>
        <p:spPr>
          <a:xfrm>
            <a:off x="1241571" y="2835828"/>
            <a:ext cx="10033232" cy="39089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endParaRPr lang="es-ES" sz="1400" i="0" dirty="0">
              <a:solidFill>
                <a:schemeClr val="tx1"/>
              </a:solidFill>
              <a:latin typeface="Calibri" panose="020F0502020204030204" pitchFamily="34" charset="0"/>
            </a:endParaRPr>
          </a:p>
        </p:txBody>
      </p:sp>
      <p:sp>
        <p:nvSpPr>
          <p:cNvPr id="6" name="Marcador de contenido 2">
            <a:extLst>
              <a:ext uri="{FF2B5EF4-FFF2-40B4-BE49-F238E27FC236}">
                <a16:creationId xmlns:a16="http://schemas.microsoft.com/office/drawing/2014/main" id="{7C75ADCF-1B9C-9953-EFFA-9586A39FDCD7}"/>
              </a:ext>
            </a:extLst>
          </p:cNvPr>
          <p:cNvSpPr txBox="1">
            <a:spLocks/>
          </p:cNvSpPr>
          <p:nvPr/>
        </p:nvSpPr>
        <p:spPr>
          <a:xfrm>
            <a:off x="2835479" y="1432420"/>
            <a:ext cx="6308521" cy="538993"/>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s-ES" sz="1400" i="0" dirty="0">
                <a:solidFill>
                  <a:srgbClr val="7030A0"/>
                </a:solidFill>
                <a:latin typeface="Calibri" panose="020F0502020204030204" pitchFamily="34" charset="0"/>
              </a:rPr>
              <a:t>EXISTE UN MANDATO LEGAL A ADOPTAR MEDIDAS EN ESTE ÁMBITO. LAS RECOMENDACIONES SON UN MECANISMO PARA HACERLAS EFECTIVAS. </a:t>
            </a:r>
          </a:p>
        </p:txBody>
      </p:sp>
      <p:pic>
        <p:nvPicPr>
          <p:cNvPr id="11" name="Gráfico 10">
            <a:extLst>
              <a:ext uri="{FF2B5EF4-FFF2-40B4-BE49-F238E27FC236}">
                <a16:creationId xmlns:a16="http://schemas.microsoft.com/office/drawing/2014/main" id="{4CABA045-8B95-01D9-A5A7-B2BC7D27D1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9686373" y="1202473"/>
            <a:ext cx="1264056" cy="1247765"/>
          </a:xfrm>
          <a:prstGeom prst="rect">
            <a:avLst/>
          </a:prstGeom>
        </p:spPr>
      </p:pic>
    </p:spTree>
    <p:extLst>
      <p:ext uri="{BB962C8B-B14F-4D97-AF65-F5344CB8AC3E}">
        <p14:creationId xmlns:p14="http://schemas.microsoft.com/office/powerpoint/2010/main" val="26622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350628" y="173026"/>
            <a:ext cx="9731229" cy="538993"/>
          </a:xfrm>
        </p:spPr>
        <p:txBody>
          <a:bodyPr>
            <a:normAutofit/>
          </a:bodyPr>
          <a:lstStyle/>
          <a:p>
            <a:pPr algn="ctr"/>
            <a:r>
              <a:rPr lang="es-ES" sz="2900" b="1" dirty="0">
                <a:solidFill>
                  <a:srgbClr val="7030A0"/>
                </a:solidFill>
              </a:rPr>
              <a:t>1. MEDIDAS EN MATERIA DE PERSONAL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826317" y="931178"/>
            <a:ext cx="4228050" cy="5145245"/>
          </a:xfrm>
          <a:prstGeom prst="rect">
            <a:avLst/>
          </a:prstGeom>
          <a:ln>
            <a:solidFill>
              <a:srgbClr val="7030A0"/>
            </a:solidFill>
          </a:ln>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lnSpc>
                <a:spcPct val="170000"/>
              </a:lnSpc>
              <a:buNone/>
            </a:pPr>
            <a:endParaRPr lang="es-ES" sz="1200" b="1" i="0" dirty="0">
              <a:solidFill>
                <a:srgbClr val="000000"/>
              </a:solidFill>
              <a:effectLst/>
              <a:latin typeface="Calibri" panose="020F0502020204030204" pitchFamily="34" charset="0"/>
              <a:cs typeface="Calibri" panose="020F0502020204030204" pitchFamily="34" charset="0"/>
            </a:endParaRPr>
          </a:p>
          <a:p>
            <a:pPr marL="342900" lvl="0" indent="-342900">
              <a:lnSpc>
                <a:spcPct val="150000"/>
              </a:lnSpc>
              <a:spcBef>
                <a:spcPts val="1200"/>
              </a:spcBef>
              <a:buFont typeface="Calibri" panose="020F0502020204030204" pitchFamily="34" charset="0"/>
              <a:buChar char="-"/>
            </a:pP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Procesos selectivos de </a:t>
            </a:r>
            <a:r>
              <a:rPr lang="es-ES" sz="18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acceso</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 a la función pública y de </a:t>
            </a:r>
            <a:r>
              <a:rPr lang="es-ES" sz="18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promoción interna.</a:t>
            </a:r>
            <a:endParaRPr lang="es-E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1200"/>
              </a:spcBef>
              <a:buFont typeface="Calibri" panose="020F0502020204030204" pitchFamily="34" charset="0"/>
              <a:buChar char="-"/>
            </a:pPr>
            <a:r>
              <a:rPr lang="es-ES" sz="18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Bolsas de trabajo </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para la selección de personal interino y laboral temporal, así como el </a:t>
            </a:r>
            <a:r>
              <a:rPr lang="es-ES" sz="18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nombramiento provisional por mejora de empleo</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1200"/>
              </a:spcBef>
              <a:spcAft>
                <a:spcPts val="800"/>
              </a:spcAft>
              <a:buFont typeface="Calibri" panose="020F0502020204030204" pitchFamily="34" charset="0"/>
              <a:buChar char="-"/>
            </a:pPr>
            <a:r>
              <a:rPr lang="es-ES" sz="18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Sistemas de provisión</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 concurso general ordinario, concurso específico y libre designación.</a:t>
            </a:r>
          </a:p>
          <a:p>
            <a:pPr marL="342900" lvl="0" indent="-342900">
              <a:lnSpc>
                <a:spcPct val="150000"/>
              </a:lnSpc>
              <a:spcBef>
                <a:spcPts val="1200"/>
              </a:spcBef>
              <a:spcAft>
                <a:spcPts val="800"/>
              </a:spcAft>
              <a:buFont typeface="Calibri" panose="020F0502020204030204" pitchFamily="34" charset="0"/>
              <a:buChar char="-"/>
            </a:pPr>
            <a:r>
              <a:rPr lang="es-ES" sz="1800" kern="100" dirty="0">
                <a:effectLst/>
                <a:latin typeface="Calibri" panose="020F0502020204030204" pitchFamily="34" charset="0"/>
                <a:ea typeface="Times New Roman" panose="02020603050405020304" pitchFamily="18" charset="0"/>
              </a:rPr>
              <a:t>Otras medidas en materia de función pública para proteger los derechos de las mujeres víctimas de violencia</a:t>
            </a:r>
            <a:endParaRPr lang="es-ES" sz="1200" b="1" i="0" dirty="0">
              <a:solidFill>
                <a:srgbClr val="000000"/>
              </a:solidFill>
              <a:effectLst/>
              <a:latin typeface="Calibri" panose="020F0502020204030204" pitchFamily="34" charset="0"/>
              <a:cs typeface="Calibri" panose="020F0502020204030204" pitchFamily="34" charset="0"/>
            </a:endParaRPr>
          </a:p>
          <a:p>
            <a:pPr marL="530352" lvl="1" indent="0">
              <a:buNone/>
            </a:pPr>
            <a:endParaRPr lang="es-ES" sz="1800" b="1" i="0" u="sng" dirty="0">
              <a:solidFill>
                <a:schemeClr val="tx1"/>
              </a:solidFill>
              <a:latin typeface="Calibri" panose="020F0502020204030204" pitchFamily="34" charset="0"/>
            </a:endParaRPr>
          </a:p>
          <a:p>
            <a:pPr lvl="1"/>
            <a:endParaRPr lang="es-ES" sz="1400" i="0" dirty="0">
              <a:solidFill>
                <a:schemeClr val="tx1"/>
              </a:solidFill>
              <a:latin typeface="Calibri" panose="020F0502020204030204" pitchFamily="34" charset="0"/>
            </a:endParaRPr>
          </a:p>
        </p:txBody>
      </p:sp>
      <p:sp>
        <p:nvSpPr>
          <p:cNvPr id="7" name="Marcador de contenido 2">
            <a:extLst>
              <a:ext uri="{FF2B5EF4-FFF2-40B4-BE49-F238E27FC236}">
                <a16:creationId xmlns:a16="http://schemas.microsoft.com/office/drawing/2014/main" id="{759D6E64-9000-05E4-D340-AA2CBA32F19D}"/>
              </a:ext>
            </a:extLst>
          </p:cNvPr>
          <p:cNvSpPr txBox="1">
            <a:spLocks/>
          </p:cNvSpPr>
          <p:nvPr/>
        </p:nvSpPr>
        <p:spPr>
          <a:xfrm>
            <a:off x="6291743" y="1400960"/>
            <a:ext cx="5209564" cy="467546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endParaRPr lang="es-ES" sz="1400" i="0" dirty="0">
              <a:solidFill>
                <a:schemeClr val="tx1"/>
              </a:solidFill>
              <a:latin typeface="Calibri" panose="020F0502020204030204" pitchFamily="34" charset="0"/>
            </a:endParaRPr>
          </a:p>
        </p:txBody>
      </p:sp>
      <p:sp>
        <p:nvSpPr>
          <p:cNvPr id="3" name="Flecha: a la derecha 2">
            <a:extLst>
              <a:ext uri="{FF2B5EF4-FFF2-40B4-BE49-F238E27FC236}">
                <a16:creationId xmlns:a16="http://schemas.microsoft.com/office/drawing/2014/main" id="{2B063A8A-E20F-D7A6-6B27-EA75A5C5782F}"/>
              </a:ext>
            </a:extLst>
          </p:cNvPr>
          <p:cNvSpPr/>
          <p:nvPr/>
        </p:nvSpPr>
        <p:spPr>
          <a:xfrm>
            <a:off x="5139307" y="2310119"/>
            <a:ext cx="761300" cy="35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contenido 2">
            <a:extLst>
              <a:ext uri="{FF2B5EF4-FFF2-40B4-BE49-F238E27FC236}">
                <a16:creationId xmlns:a16="http://schemas.microsoft.com/office/drawing/2014/main" id="{E245C166-8024-C8AE-3B88-6F1A113C38A6}"/>
              </a:ext>
            </a:extLst>
          </p:cNvPr>
          <p:cNvSpPr txBox="1">
            <a:spLocks/>
          </p:cNvSpPr>
          <p:nvPr/>
        </p:nvSpPr>
        <p:spPr>
          <a:xfrm>
            <a:off x="6017703" y="781577"/>
            <a:ext cx="4597170" cy="1989588"/>
          </a:xfrm>
          <a:prstGeom prst="rect">
            <a:avLst/>
          </a:prstGeom>
          <a:ln>
            <a:solidFill>
              <a:srgbClr val="7030A0"/>
            </a:solidFill>
          </a:ln>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lvl="0" indent="-342900">
              <a:lnSpc>
                <a:spcPct val="150000"/>
              </a:lnSpc>
              <a:spcBef>
                <a:spcPts val="1200"/>
              </a:spcBef>
              <a:buAutoNum type="arabicPeriod"/>
            </a:pPr>
            <a:r>
              <a:rPr lang="es-ES" sz="1400" b="1" i="0" kern="100" dirty="0">
                <a:solidFill>
                  <a:srgbClr val="000000"/>
                </a:solidFill>
                <a:latin typeface="Calibri" panose="020F0502020204030204" pitchFamily="34" charset="0"/>
                <a:cs typeface="Calibri" panose="020F0502020204030204" pitchFamily="34" charset="0"/>
              </a:rPr>
              <a:t>CONTENIDO DE LA </a:t>
            </a:r>
            <a:r>
              <a:rPr lang="es-ES" sz="1400" b="1" i="0" kern="100" dirty="0">
                <a:solidFill>
                  <a:srgbClr val="FF0000"/>
                </a:solidFill>
                <a:latin typeface="Calibri" panose="020F0502020204030204" pitchFamily="34" charset="0"/>
                <a:cs typeface="Calibri" panose="020F0502020204030204" pitchFamily="34" charset="0"/>
              </a:rPr>
              <a:t>CONVOCATORIA </a:t>
            </a:r>
            <a:r>
              <a:rPr lang="es-ES" sz="1400" b="1" i="0" kern="100" dirty="0">
                <a:solidFill>
                  <a:srgbClr val="000000"/>
                </a:solidFill>
                <a:latin typeface="Calibri" panose="020F0502020204030204" pitchFamily="34" charset="0"/>
                <a:cs typeface="Calibri" panose="020F0502020204030204" pitchFamily="34" charset="0"/>
              </a:rPr>
              <a:t>ESPECÍFICO POR PROCEDIMIENTO.</a:t>
            </a:r>
          </a:p>
          <a:p>
            <a:pPr marL="342900" lvl="0" indent="-342900">
              <a:lnSpc>
                <a:spcPct val="150000"/>
              </a:lnSpc>
              <a:spcBef>
                <a:spcPts val="1200"/>
              </a:spcBef>
              <a:buAutoNum type="arabicPeriod"/>
            </a:pPr>
            <a:r>
              <a:rPr lang="es-ES" sz="1400" b="1" dirty="0">
                <a:solidFill>
                  <a:srgbClr val="000000"/>
                </a:solidFill>
                <a:latin typeface="Calibri" panose="020F0502020204030204" pitchFamily="34" charset="0"/>
                <a:cs typeface="Calibri" panose="020F0502020204030204" pitchFamily="34" charset="0"/>
              </a:rPr>
              <a:t>CONTENIDO DE LOS </a:t>
            </a:r>
            <a:r>
              <a:rPr lang="es-ES" sz="1400" b="1" dirty="0">
                <a:solidFill>
                  <a:srgbClr val="FF0000"/>
                </a:solidFill>
                <a:latin typeface="Calibri" panose="020F0502020204030204" pitchFamily="34" charset="0"/>
                <a:cs typeface="Calibri" panose="020F0502020204030204" pitchFamily="34" charset="0"/>
              </a:rPr>
              <a:t>FORMULARIOS.</a:t>
            </a:r>
          </a:p>
          <a:p>
            <a:pPr marL="342900" lvl="0" indent="-342900">
              <a:lnSpc>
                <a:spcPct val="150000"/>
              </a:lnSpc>
              <a:spcBef>
                <a:spcPts val="1200"/>
              </a:spcBef>
              <a:buAutoNum type="arabicPeriod"/>
            </a:pPr>
            <a:r>
              <a:rPr lang="es-ES" sz="1400" b="1" i="0" dirty="0">
                <a:solidFill>
                  <a:srgbClr val="FF0000"/>
                </a:solidFill>
                <a:effectLst/>
                <a:latin typeface="Calibri" panose="020F0502020204030204" pitchFamily="34" charset="0"/>
                <a:cs typeface="Calibri" panose="020F0502020204030204" pitchFamily="34" charset="0"/>
              </a:rPr>
              <a:t>MEDIDAS TÉCNICAS Y ORGANIZ</a:t>
            </a:r>
            <a:r>
              <a:rPr lang="es-ES" sz="1400" b="1" dirty="0">
                <a:solidFill>
                  <a:srgbClr val="FF0000"/>
                </a:solidFill>
                <a:latin typeface="Calibri" panose="020F0502020204030204" pitchFamily="34" charset="0"/>
                <a:cs typeface="Calibri" panose="020F0502020204030204" pitchFamily="34" charset="0"/>
              </a:rPr>
              <a:t>ATIVAS </a:t>
            </a:r>
            <a:r>
              <a:rPr lang="es-ES" sz="1400" b="1" dirty="0">
                <a:solidFill>
                  <a:srgbClr val="000000"/>
                </a:solidFill>
                <a:latin typeface="Calibri" panose="020F0502020204030204" pitchFamily="34" charset="0"/>
                <a:cs typeface="Calibri" panose="020F0502020204030204" pitchFamily="34" charset="0"/>
              </a:rPr>
              <a:t>A ADOPTAR A LO LARGO DEL PROCEDIMIENTO .</a:t>
            </a:r>
            <a:endParaRPr lang="es-ES" sz="1400" b="1" i="0" dirty="0">
              <a:solidFill>
                <a:srgbClr val="000000"/>
              </a:solidFill>
              <a:effectLst/>
              <a:latin typeface="Calibri" panose="020F0502020204030204" pitchFamily="34" charset="0"/>
              <a:cs typeface="Calibri" panose="020F0502020204030204" pitchFamily="34" charset="0"/>
            </a:endParaRPr>
          </a:p>
          <a:p>
            <a:pPr marL="530352" lvl="1" indent="0">
              <a:buNone/>
            </a:pPr>
            <a:endParaRPr lang="es-ES" sz="1400" b="1" i="0" u="sng" dirty="0">
              <a:solidFill>
                <a:schemeClr val="tx1"/>
              </a:solidFill>
              <a:latin typeface="Calibri" panose="020F0502020204030204" pitchFamily="34" charset="0"/>
            </a:endParaRPr>
          </a:p>
          <a:p>
            <a:pPr lvl="1"/>
            <a:endParaRPr lang="es-ES" sz="1400" i="0" dirty="0">
              <a:solidFill>
                <a:schemeClr val="tx1"/>
              </a:solidFill>
              <a:latin typeface="Calibri" panose="020F0502020204030204" pitchFamily="34" charset="0"/>
            </a:endParaRPr>
          </a:p>
        </p:txBody>
      </p:sp>
      <p:sp>
        <p:nvSpPr>
          <p:cNvPr id="9" name="Flecha: hacia abajo 8">
            <a:extLst>
              <a:ext uri="{FF2B5EF4-FFF2-40B4-BE49-F238E27FC236}">
                <a16:creationId xmlns:a16="http://schemas.microsoft.com/office/drawing/2014/main" id="{60DE646D-A909-3A36-8624-63EA8F9FCE69}"/>
              </a:ext>
            </a:extLst>
          </p:cNvPr>
          <p:cNvSpPr/>
          <p:nvPr/>
        </p:nvSpPr>
        <p:spPr>
          <a:xfrm>
            <a:off x="8040851" y="2892452"/>
            <a:ext cx="383095" cy="931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contenido 2">
            <a:extLst>
              <a:ext uri="{FF2B5EF4-FFF2-40B4-BE49-F238E27FC236}">
                <a16:creationId xmlns:a16="http://schemas.microsoft.com/office/drawing/2014/main" id="{56B83EE7-96E3-551D-641A-B2369536D1D5}"/>
              </a:ext>
            </a:extLst>
          </p:cNvPr>
          <p:cNvSpPr txBox="1">
            <a:spLocks/>
          </p:cNvSpPr>
          <p:nvPr/>
        </p:nvSpPr>
        <p:spPr>
          <a:xfrm>
            <a:off x="5489196" y="3894931"/>
            <a:ext cx="6702804" cy="1989588"/>
          </a:xfrm>
          <a:prstGeom prst="rect">
            <a:avLst/>
          </a:prstGeom>
          <a:ln>
            <a:solidFill>
              <a:srgbClr val="7030A0"/>
            </a:solidFill>
          </a:ln>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lvl="0" indent="-342900">
              <a:lnSpc>
                <a:spcPct val="120000"/>
              </a:lnSpc>
              <a:spcAft>
                <a:spcPts val="1415"/>
              </a:spcAft>
              <a:buFont typeface="+mj-lt"/>
              <a:buAutoNum type="alphaLcParenR"/>
            </a:pPr>
            <a:r>
              <a:rPr lang="es-ES" sz="2300" kern="100" dirty="0">
                <a:effectLst/>
                <a:latin typeface="Calibri" panose="020F0502020204030204" pitchFamily="34" charset="0"/>
                <a:ea typeface="Times New Roman" panose="02020603050405020304" pitchFamily="18" charset="0"/>
                <a:cs typeface="Calibri" panose="020F0502020204030204" pitchFamily="34" charset="0"/>
              </a:rPr>
              <a:t>Medidas destinadas a </a:t>
            </a:r>
            <a:r>
              <a:rPr lang="es-ES" sz="23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evitar la localización de la víctima</a:t>
            </a:r>
            <a:r>
              <a:rPr lang="es-ES" sz="2300" b="1" kern="100" dirty="0">
                <a:effectLst/>
                <a:latin typeface="Calibri" panose="020F0502020204030204" pitchFamily="34" charset="0"/>
                <a:ea typeface="Times New Roman" panose="02020603050405020304" pitchFamily="18" charset="0"/>
                <a:cs typeface="Calibri" panose="020F0502020204030204" pitchFamily="34" charset="0"/>
              </a:rPr>
              <a:t> </a:t>
            </a:r>
            <a:r>
              <a:rPr lang="es-ES" sz="2300" kern="100" dirty="0">
                <a:effectLst/>
                <a:latin typeface="Calibri" panose="020F0502020204030204" pitchFamily="34" charset="0"/>
                <a:ea typeface="Times New Roman" panose="02020603050405020304" pitchFamily="18" charset="0"/>
                <a:cs typeface="Calibri" panose="020F0502020204030204" pitchFamily="34" charset="0"/>
              </a:rPr>
              <a:t>en la realización de pruebas, elección de destinos y toma de posesión.</a:t>
            </a:r>
          </a:p>
          <a:p>
            <a:pPr marL="342900" lvl="0" indent="-342900">
              <a:lnSpc>
                <a:spcPct val="120000"/>
              </a:lnSpc>
              <a:spcAft>
                <a:spcPts val="1415"/>
              </a:spcAft>
              <a:buFont typeface="+mj-lt"/>
              <a:buAutoNum type="alphaLcParenR"/>
            </a:pPr>
            <a:r>
              <a:rPr lang="es-ES" sz="2300" kern="100" dirty="0">
                <a:effectLst/>
                <a:latin typeface="Calibri" panose="020F0502020204030204" pitchFamily="34" charset="0"/>
                <a:ea typeface="Times New Roman" panose="02020603050405020304" pitchFamily="18" charset="0"/>
                <a:cs typeface="Calibri" panose="020F0502020204030204" pitchFamily="34" charset="0"/>
              </a:rPr>
              <a:t>Medidas destinadas a </a:t>
            </a:r>
            <a:r>
              <a:rPr lang="es-ES" sz="23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evitar la publicidad </a:t>
            </a:r>
            <a:r>
              <a:rPr lang="es-ES" sz="2300" kern="100" dirty="0">
                <a:effectLst/>
                <a:latin typeface="Calibri" panose="020F0502020204030204" pitchFamily="34" charset="0"/>
                <a:ea typeface="Times New Roman" panose="02020603050405020304" pitchFamily="18" charset="0"/>
                <a:cs typeface="Calibri" panose="020F0502020204030204" pitchFamily="34" charset="0"/>
              </a:rPr>
              <a:t>de los datos de la víctima.  </a:t>
            </a:r>
          </a:p>
          <a:p>
            <a:pPr marL="342900" lvl="0" indent="-342900">
              <a:lnSpc>
                <a:spcPct val="120000"/>
              </a:lnSpc>
              <a:spcAft>
                <a:spcPts val="1415"/>
              </a:spcAft>
              <a:buFont typeface="+mj-lt"/>
              <a:buAutoNum type="alphaLcParenR"/>
            </a:pPr>
            <a:r>
              <a:rPr lang="es-ES" sz="2300" kern="100" dirty="0">
                <a:latin typeface="Calibri" panose="020F0502020204030204" pitchFamily="34" charset="0"/>
                <a:ea typeface="Times New Roman" panose="02020603050405020304" pitchFamily="18" charset="0"/>
                <a:cs typeface="Calibri" panose="020F0502020204030204" pitchFamily="34" charset="0"/>
              </a:rPr>
              <a:t>Medidas técnicas y organizativas.</a:t>
            </a:r>
            <a:r>
              <a:rPr lang="es-ES" sz="2300" kern="100" dirty="0">
                <a:effectLst/>
                <a:latin typeface="Calibri" panose="020F0502020204030204" pitchFamily="34" charset="0"/>
                <a:ea typeface="Times New Roman" panose="02020603050405020304" pitchFamily="18" charset="0"/>
                <a:cs typeface="Calibri" panose="020F0502020204030204" pitchFamily="34" charset="0"/>
              </a:rPr>
              <a:t> </a:t>
            </a:r>
          </a:p>
          <a:p>
            <a:pPr marL="530352" lvl="1" indent="0">
              <a:lnSpc>
                <a:spcPct val="120000"/>
              </a:lnSpc>
              <a:buNone/>
            </a:pPr>
            <a:endParaRPr lang="es-ES" sz="1400" b="1" i="0" u="sng" dirty="0">
              <a:solidFill>
                <a:schemeClr val="tx1"/>
              </a:solidFill>
              <a:latin typeface="Calibri" panose="020F0502020204030204" pitchFamily="34" charset="0"/>
            </a:endParaRPr>
          </a:p>
          <a:p>
            <a:pPr lvl="1"/>
            <a:endParaRPr lang="es-ES" sz="1400" i="0" dirty="0">
              <a:solidFill>
                <a:schemeClr val="tx1"/>
              </a:solidFill>
              <a:latin typeface="Calibri" panose="020F0502020204030204" pitchFamily="34" charset="0"/>
            </a:endParaRPr>
          </a:p>
        </p:txBody>
      </p:sp>
      <p:pic>
        <p:nvPicPr>
          <p:cNvPr id="8" name="Imagen 7">
            <a:extLst>
              <a:ext uri="{FF2B5EF4-FFF2-40B4-BE49-F238E27FC236}">
                <a16:creationId xmlns:a16="http://schemas.microsoft.com/office/drawing/2014/main" id="{08F01912-6DDA-30FC-E802-D81C81BEBDC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58881" y="51039"/>
            <a:ext cx="1286312" cy="908458"/>
          </a:xfrm>
          <a:prstGeom prst="rect">
            <a:avLst/>
          </a:prstGeom>
        </p:spPr>
      </p:pic>
    </p:spTree>
    <p:extLst>
      <p:ext uri="{BB962C8B-B14F-4D97-AF65-F5344CB8AC3E}">
        <p14:creationId xmlns:p14="http://schemas.microsoft.com/office/powerpoint/2010/main" val="392837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30385" y="264650"/>
            <a:ext cx="9731229" cy="538993"/>
          </a:xfrm>
        </p:spPr>
        <p:txBody>
          <a:bodyPr>
            <a:normAutofit/>
          </a:bodyPr>
          <a:lstStyle/>
          <a:p>
            <a:pPr algn="ctr"/>
            <a:r>
              <a:rPr lang="es-ES" sz="2900" b="1" dirty="0">
                <a:solidFill>
                  <a:srgbClr val="7030A0"/>
                </a:solidFill>
              </a:rPr>
              <a:t>1. MEDIDAS EN MATERIA DE PERSONAL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135252" y="988550"/>
            <a:ext cx="10382889" cy="5756199"/>
          </a:xfrm>
          <a:prstGeom prst="rect">
            <a:avLst/>
          </a:prstGeom>
          <a:ln>
            <a:solidFill>
              <a:srgbClr val="7030A0"/>
            </a:solidFill>
          </a:ln>
        </p:spPr>
        <p:txBody>
          <a:bodyPr vert="horz" lIns="91440" tIns="45720" rIns="91440" bIns="45720" rtlCol="0">
            <a:normAutofit fontScale="2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0" indent="0">
              <a:lnSpc>
                <a:spcPct val="120000"/>
              </a:lnSpc>
              <a:spcAft>
                <a:spcPts val="1415"/>
              </a:spcAft>
              <a:buNone/>
            </a:pPr>
            <a:r>
              <a:rPr lang="es-ES" sz="8000" b="1" kern="100" dirty="0">
                <a:effectLst/>
                <a:latin typeface="Calibri" panose="020F0502020204030204" pitchFamily="34" charset="0"/>
                <a:ea typeface="Times New Roman" panose="02020603050405020304" pitchFamily="18" charset="0"/>
                <a:cs typeface="Calibri" panose="020F0502020204030204" pitchFamily="34" charset="0"/>
              </a:rPr>
              <a:t>1. Medidas destinadas a </a:t>
            </a:r>
            <a:r>
              <a:rPr lang="es-ES" sz="8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evitar la localización de la víctima</a:t>
            </a:r>
            <a:r>
              <a:rPr lang="es-ES" sz="8000" b="1" kern="100" dirty="0">
                <a:effectLst/>
                <a:latin typeface="Calibri" panose="020F0502020204030204" pitchFamily="34" charset="0"/>
                <a:ea typeface="Times New Roman" panose="02020603050405020304" pitchFamily="18" charset="0"/>
                <a:cs typeface="Calibri" panose="020F0502020204030204" pitchFamily="34" charset="0"/>
              </a:rPr>
              <a:t> </a:t>
            </a:r>
          </a:p>
          <a:p>
            <a:pPr marL="0" lvl="0" indent="0">
              <a:lnSpc>
                <a:spcPct val="120000"/>
              </a:lnSpc>
              <a:spcAft>
                <a:spcPts val="1415"/>
              </a:spcAft>
              <a:buNone/>
            </a:pPr>
            <a:r>
              <a:rPr lang="es-ES" sz="6400" b="1" kern="100" dirty="0">
                <a:solidFill>
                  <a:srgbClr val="7030A0"/>
                </a:solidFill>
                <a:latin typeface="Calibri" panose="020F0502020204030204" pitchFamily="34" charset="0"/>
                <a:ea typeface="Times New Roman" panose="02020603050405020304" pitchFamily="18" charset="0"/>
                <a:cs typeface="Calibri" panose="020F0502020204030204" pitchFamily="34" charset="0"/>
              </a:rPr>
              <a:t>- </a:t>
            </a:r>
            <a:r>
              <a:rPr lang="es-ES" sz="6400" kern="1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Realización de las pruebas:</a:t>
            </a:r>
            <a:endParaRPr lang="es-ES" sz="6400" kern="100" dirty="0">
              <a:solidFill>
                <a:srgbClr val="7030A0"/>
              </a:solidFill>
              <a:effectLst/>
              <a:latin typeface="Roboto" panose="02000000000000000000" pitchFamily="2" charset="0"/>
              <a:ea typeface="Times New Roman" panose="02020603050405020304" pitchFamily="18" charset="0"/>
              <a:cs typeface="Times New Roman" panose="02020603050405020304" pitchFamily="18" charset="0"/>
            </a:endParaRPr>
          </a:p>
          <a:p>
            <a:pPr marL="1143000" lvl="2" indent="-228600">
              <a:lnSpc>
                <a:spcPct val="150000"/>
              </a:lnSpc>
              <a:spcAft>
                <a:spcPts val="1415"/>
              </a:spcAft>
              <a:buFont typeface="Calibri" panose="020F0502020204030204" pitchFamily="34" charset="0"/>
              <a:buChar char="-"/>
            </a:pPr>
            <a:r>
              <a:rPr lang="es-ES" sz="6400" kern="100" dirty="0">
                <a:effectLst/>
                <a:latin typeface="Calibri" panose="020F0502020204030204" pitchFamily="34" charset="0"/>
                <a:ea typeface="Calibri" panose="020F0502020204030204" pitchFamily="34" charset="0"/>
                <a:cs typeface="Times New Roman" panose="02020603050405020304" pitchFamily="18" charset="0"/>
              </a:rPr>
              <a:t>La fecha y la hora de las pruebas comunes deberían ser las mismas que para el resto de las personas aspirantes, variando el lugar de realización.</a:t>
            </a:r>
            <a:endParaRPr lang="es-ES" sz="6400" kern="100" dirty="0">
              <a:effectLst/>
              <a:latin typeface="Roboto" panose="02000000000000000000" pitchFamily="2" charset="0"/>
              <a:ea typeface="Calibri" panose="020F0502020204030204" pitchFamily="34" charset="0"/>
              <a:cs typeface="Times New Roman" panose="02020603050405020304" pitchFamily="18" charset="0"/>
            </a:endParaRPr>
          </a:p>
          <a:p>
            <a:pPr marL="1143000" lvl="2" indent="-228600">
              <a:lnSpc>
                <a:spcPct val="150000"/>
              </a:lnSpc>
              <a:spcAft>
                <a:spcPts val="1415"/>
              </a:spcAft>
              <a:buFont typeface="Calibri" panose="020F0502020204030204" pitchFamily="34" charset="0"/>
              <a:buChar char="-"/>
            </a:pPr>
            <a:r>
              <a:rPr lang="es-ES" sz="6400" kern="100" dirty="0">
                <a:effectLst/>
                <a:latin typeface="Calibri" panose="020F0502020204030204" pitchFamily="34" charset="0"/>
                <a:ea typeface="Calibri" panose="020F0502020204030204" pitchFamily="34" charset="0"/>
                <a:cs typeface="Times New Roman" panose="02020603050405020304" pitchFamily="18" charset="0"/>
              </a:rPr>
              <a:t>En las pruebas orales o las que incluyan lectura pública, el órgano técnico de selección/comisión de valoración/seguimiento debería establecer el lugar, fecha y hora que, a su juicio, ofrezca mayor protección a la aspirante/funcionaria víctima de violencia. </a:t>
            </a:r>
          </a:p>
          <a:p>
            <a:pPr marL="0" indent="0">
              <a:lnSpc>
                <a:spcPct val="150000"/>
              </a:lnSpc>
              <a:spcAft>
                <a:spcPts val="1415"/>
              </a:spcAft>
              <a:buNone/>
            </a:pPr>
            <a:r>
              <a:rPr lang="es-ES" sz="6400" kern="100" dirty="0">
                <a:solidFill>
                  <a:srgbClr val="7030A0"/>
                </a:solidFill>
                <a:latin typeface="Calibri" panose="020F0502020204030204" pitchFamily="34" charset="0"/>
                <a:cs typeface="Times New Roman" panose="02020603050405020304" pitchFamily="18" charset="0"/>
              </a:rPr>
              <a:t>- Elección de destino</a:t>
            </a:r>
            <a:r>
              <a:rPr lang="es-ES" sz="6400" i="0" kern="100" dirty="0">
                <a:effectLst/>
                <a:latin typeface="Calibri" panose="020F0502020204030204" pitchFamily="34" charset="0"/>
                <a:ea typeface="Times New Roman" panose="02020603050405020304" pitchFamily="18" charset="0"/>
                <a:cs typeface="Times New Roman" panose="02020603050405020304" pitchFamily="18" charset="0"/>
              </a:rPr>
              <a:t>: Se debería ofrecer la posibilidad de asistencia telemática al acto de elección de destino.</a:t>
            </a:r>
          </a:p>
          <a:p>
            <a:pPr marL="0" indent="0">
              <a:lnSpc>
                <a:spcPct val="150000"/>
              </a:lnSpc>
              <a:spcAft>
                <a:spcPts val="1415"/>
              </a:spcAft>
              <a:buNone/>
            </a:pPr>
            <a:r>
              <a:rPr lang="es-ES" sz="6400" kern="100" dirty="0">
                <a:solidFill>
                  <a:srgbClr val="7030A0"/>
                </a:solidFill>
                <a:latin typeface="Calibri" panose="020F0502020204030204" pitchFamily="34" charset="0"/>
                <a:cs typeface="Times New Roman" panose="02020603050405020304" pitchFamily="18" charset="0"/>
              </a:rPr>
              <a:t>- Toma de posesión: </a:t>
            </a:r>
            <a:r>
              <a:rPr lang="es-ES" sz="6400" i="0" kern="100" dirty="0">
                <a:effectLst/>
                <a:latin typeface="Calibri" panose="020F0502020204030204" pitchFamily="34" charset="0"/>
                <a:ea typeface="Times New Roman" panose="02020603050405020304" pitchFamily="18" charset="0"/>
                <a:cs typeface="Times New Roman" panose="02020603050405020304" pitchFamily="18" charset="0"/>
              </a:rPr>
              <a:t>Se debería ofrecer un lugar, fecha y hora alternativo al acto de toma de posesión presencial.</a:t>
            </a:r>
            <a:endParaRPr lang="es-ES" sz="6400" i="0" kern="100" dirty="0">
              <a:effectLst/>
              <a:latin typeface="Roboto" panose="02000000000000000000" pitchFamily="2" charset="0"/>
              <a:ea typeface="Times New Roman" panose="02020603050405020304" pitchFamily="18" charset="0"/>
              <a:cs typeface="Times New Roman" panose="02020603050405020304" pitchFamily="18" charset="0"/>
            </a:endParaRPr>
          </a:p>
          <a:p>
            <a:pPr marL="530352" indent="0">
              <a:lnSpc>
                <a:spcPct val="150000"/>
              </a:lnSpc>
              <a:spcAft>
                <a:spcPts val="1415"/>
              </a:spcAft>
              <a:buNone/>
            </a:pPr>
            <a:endParaRPr lang="es-ES" sz="2300" b="1" kern="1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endParaRPr>
          </a:p>
          <a:p>
            <a:pPr marL="530352" indent="0">
              <a:lnSpc>
                <a:spcPct val="150000"/>
              </a:lnSpc>
              <a:spcAft>
                <a:spcPts val="1415"/>
              </a:spcAft>
              <a:buNone/>
            </a:pPr>
            <a:r>
              <a:rPr lang="es-ES" sz="5600" b="1" kern="1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Todas estas medidas y circunstancias serán notificadas individualmente a las mujeres víctimas indicando el lugar o modalidad de acceso y la fecha y hora de celebración. En ningún caso deberán ser objeto de publicidad.</a:t>
            </a:r>
          </a:p>
          <a:p>
            <a:pPr marL="530352" lvl="1" indent="0">
              <a:buNone/>
            </a:pPr>
            <a:endParaRPr lang="es-ES" sz="1700" b="1" i="0" u="sng" dirty="0">
              <a:solidFill>
                <a:schemeClr val="tx1"/>
              </a:solidFill>
              <a:latin typeface="Calibri" panose="020F0502020204030204" pitchFamily="34" charset="0"/>
            </a:endParaRPr>
          </a:p>
          <a:p>
            <a:pPr lvl="1"/>
            <a:endParaRPr lang="es-ES" sz="1400" i="0" dirty="0">
              <a:solidFill>
                <a:schemeClr val="tx1"/>
              </a:solidFill>
              <a:latin typeface="Calibri" panose="020F0502020204030204" pitchFamily="34" charset="0"/>
            </a:endParaRPr>
          </a:p>
        </p:txBody>
      </p:sp>
      <p:sp>
        <p:nvSpPr>
          <p:cNvPr id="7" name="Marcador de contenido 2">
            <a:extLst>
              <a:ext uri="{FF2B5EF4-FFF2-40B4-BE49-F238E27FC236}">
                <a16:creationId xmlns:a16="http://schemas.microsoft.com/office/drawing/2014/main" id="{759D6E64-9000-05E4-D340-AA2CBA32F19D}"/>
              </a:ext>
            </a:extLst>
          </p:cNvPr>
          <p:cNvSpPr txBox="1">
            <a:spLocks/>
          </p:cNvSpPr>
          <p:nvPr/>
        </p:nvSpPr>
        <p:spPr>
          <a:xfrm>
            <a:off x="1241571" y="2835828"/>
            <a:ext cx="10033232" cy="39089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endParaRPr lang="es-ES" sz="1400" i="0" dirty="0">
              <a:solidFill>
                <a:schemeClr val="tx1"/>
              </a:solidFill>
              <a:latin typeface="Calibri" panose="020F0502020204030204" pitchFamily="34" charset="0"/>
            </a:endParaRPr>
          </a:p>
        </p:txBody>
      </p:sp>
      <p:pic>
        <p:nvPicPr>
          <p:cNvPr id="4" name="Imagen 3" descr="Icono&#10;&#10;Descripción generada automáticamente">
            <a:extLst>
              <a:ext uri="{FF2B5EF4-FFF2-40B4-BE49-F238E27FC236}">
                <a16:creationId xmlns:a16="http://schemas.microsoft.com/office/drawing/2014/main" id="{33EB4C20-2EF3-A5A2-4254-EEC6471D700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47759" y="603316"/>
            <a:ext cx="1213855" cy="1104900"/>
          </a:xfrm>
          <a:prstGeom prst="rect">
            <a:avLst/>
          </a:prstGeom>
        </p:spPr>
      </p:pic>
      <p:sp>
        <p:nvSpPr>
          <p:cNvPr id="9" name="Cerrar llave 8">
            <a:extLst>
              <a:ext uri="{FF2B5EF4-FFF2-40B4-BE49-F238E27FC236}">
                <a16:creationId xmlns:a16="http://schemas.microsoft.com/office/drawing/2014/main" id="{DD35A125-3E90-971D-F44A-E9D77E8582EC}"/>
              </a:ext>
            </a:extLst>
          </p:cNvPr>
          <p:cNvSpPr/>
          <p:nvPr/>
        </p:nvSpPr>
        <p:spPr>
          <a:xfrm rot="5400000">
            <a:off x="5793994" y="961890"/>
            <a:ext cx="604008" cy="921111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12398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30385" y="264650"/>
            <a:ext cx="9731229" cy="538993"/>
          </a:xfrm>
        </p:spPr>
        <p:txBody>
          <a:bodyPr>
            <a:normAutofit/>
          </a:bodyPr>
          <a:lstStyle/>
          <a:p>
            <a:pPr algn="ctr"/>
            <a:r>
              <a:rPr lang="es-ES" sz="2900" b="1" dirty="0">
                <a:solidFill>
                  <a:srgbClr val="7030A0"/>
                </a:solidFill>
              </a:rPr>
              <a:t>1. MEDIDAS EN MATERIA DE PERSONAL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230385" y="988551"/>
            <a:ext cx="10287756" cy="5303192"/>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spcAft>
                <a:spcPts val="1415"/>
              </a:spcAft>
              <a:buNone/>
            </a:pPr>
            <a:r>
              <a:rPr lang="es-ES" b="1" kern="100" dirty="0">
                <a:effectLst/>
                <a:latin typeface="Calibri" panose="020F0502020204030204" pitchFamily="34" charset="0"/>
                <a:ea typeface="Times New Roman" panose="02020603050405020304" pitchFamily="18" charset="0"/>
                <a:cs typeface="Calibri" panose="020F0502020204030204" pitchFamily="34" charset="0"/>
              </a:rPr>
              <a:t>2. </a:t>
            </a:r>
            <a:r>
              <a:rPr lang="es-ES" sz="2000" b="1" kern="100" dirty="0">
                <a:effectLst/>
                <a:latin typeface="Calibri" panose="020F0502020204030204" pitchFamily="34" charset="0"/>
                <a:ea typeface="Times New Roman" panose="02020603050405020304" pitchFamily="18" charset="0"/>
                <a:cs typeface="Calibri" panose="020F0502020204030204" pitchFamily="34" charset="0"/>
              </a:rPr>
              <a:t>Medidas destinadas a </a:t>
            </a:r>
            <a:r>
              <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evitar la publicidad </a:t>
            </a:r>
            <a:r>
              <a:rPr lang="es-ES" sz="2000" b="1" kern="100" dirty="0">
                <a:effectLst/>
                <a:latin typeface="Calibri" panose="020F0502020204030204" pitchFamily="34" charset="0"/>
                <a:ea typeface="Times New Roman" panose="02020603050405020304" pitchFamily="18" charset="0"/>
                <a:cs typeface="Calibri" panose="020F0502020204030204" pitchFamily="34" charset="0"/>
              </a:rPr>
              <a:t>de los datos de la víctima.  </a:t>
            </a:r>
          </a:p>
          <a:p>
            <a:pPr lvl="1">
              <a:buFontTx/>
              <a:buChar char="-"/>
            </a:pPr>
            <a:r>
              <a:rPr lang="es-ES" sz="1800" i="0" dirty="0">
                <a:effectLst/>
                <a:latin typeface="Calibri" panose="020F0502020204030204" pitchFamily="34" charset="0"/>
                <a:ea typeface="Calibri" panose="020F0502020204030204" pitchFamily="34" charset="0"/>
              </a:rPr>
              <a:t>Con carácter general, los listados que se publiquen a lo largo del proceso selectivo incluirán los datos de las personas que concurran al mismo, incluidos los de las mujeres víctimas de violencia.</a:t>
            </a:r>
          </a:p>
          <a:p>
            <a:pPr marL="530352" lvl="1" indent="0">
              <a:buNone/>
            </a:pPr>
            <a:endParaRPr lang="es-ES" sz="1400" i="0" dirty="0">
              <a:solidFill>
                <a:schemeClr val="tx1"/>
              </a:solidFill>
              <a:latin typeface="Calibri" panose="020F0502020204030204" pitchFamily="34" charset="0"/>
            </a:endParaRPr>
          </a:p>
          <a:p>
            <a:pPr lvl="1"/>
            <a:r>
              <a:rPr lang="es-ES" sz="1800" i="0" dirty="0">
                <a:effectLst/>
                <a:latin typeface="Calibri" panose="020F0502020204030204" pitchFamily="34" charset="0"/>
                <a:ea typeface="Calibri" panose="020F0502020204030204" pitchFamily="34" charset="0"/>
              </a:rPr>
              <a:t>La víctima podrá ejercer el </a:t>
            </a:r>
            <a:r>
              <a:rPr lang="es-ES" sz="1800" b="1" i="0" dirty="0">
                <a:solidFill>
                  <a:srgbClr val="FF0000"/>
                </a:solidFill>
                <a:effectLst/>
                <a:latin typeface="Calibri" panose="020F0502020204030204" pitchFamily="34" charset="0"/>
                <a:ea typeface="Calibri" panose="020F0502020204030204" pitchFamily="34" charset="0"/>
              </a:rPr>
              <a:t>derecho de oposición a la publicación de sus datos</a:t>
            </a:r>
            <a:r>
              <a:rPr lang="es-ES" sz="1800" i="0" dirty="0">
                <a:effectLst/>
                <a:latin typeface="Calibri" panose="020F0502020204030204" pitchFamily="34" charset="0"/>
                <a:ea typeface="Calibri" panose="020F0502020204030204" pitchFamily="34" charset="0"/>
              </a:rPr>
              <a:t>. En estos casos se podrá sustituir su identidad durante el proceso selectivo por un código de identificación personal.</a:t>
            </a:r>
          </a:p>
          <a:p>
            <a:pPr lvl="2"/>
            <a:r>
              <a:rPr lang="es-ES" sz="1800" dirty="0">
                <a:effectLst/>
                <a:latin typeface="Calibri" panose="020F0502020204030204" pitchFamily="34" charset="0"/>
                <a:ea typeface="Calibri" panose="020F0502020204030204" pitchFamily="34" charset="0"/>
              </a:rPr>
              <a:t>Se pondrá en conocimiento de la solicitante las consecuencias de la utilización de un código de identificación (identificador).</a:t>
            </a:r>
          </a:p>
          <a:p>
            <a:pPr lvl="2"/>
            <a:r>
              <a:rPr lang="es-ES" sz="1800" dirty="0">
                <a:effectLst/>
                <a:latin typeface="Calibri" panose="020F0502020204030204" pitchFamily="34" charset="0"/>
                <a:ea typeface="Calibri" panose="020F0502020204030204" pitchFamily="34" charset="0"/>
              </a:rPr>
              <a:t>El plazo de conservación de dicho identificador debería ser toda la vida laboral, siempre que la aspirante adquiera la condición de empleada pública.</a:t>
            </a:r>
          </a:p>
          <a:p>
            <a:pPr lvl="2"/>
            <a:r>
              <a:rPr lang="es-ES" dirty="0">
                <a:latin typeface="Calibri" panose="020F0502020204030204" pitchFamily="34" charset="0"/>
                <a:ea typeface="Calibri" panose="020F0502020204030204" pitchFamily="34" charset="0"/>
              </a:rPr>
              <a:t>Se prevén medidas propias para cada procedimiento (ej. En la LD si se estima el derecho de oposición a la publicación de datos, se debería valorar la procedencia de llevar a cabo una notificación individual de la resolución de nombramiento o la aplicación del artículo 46 de la Ley 39/2015). </a:t>
            </a:r>
            <a:endParaRPr lang="es-ES" sz="1800" dirty="0">
              <a:effectLst/>
              <a:latin typeface="Calibri" panose="020F0502020204030204" pitchFamily="34" charset="0"/>
              <a:ea typeface="Calibri" panose="020F0502020204030204" pitchFamily="34" charset="0"/>
            </a:endParaRPr>
          </a:p>
        </p:txBody>
      </p:sp>
      <p:pic>
        <p:nvPicPr>
          <p:cNvPr id="6" name="Imagen 5" descr="Logotipo&#10;&#10;Descripción generada automáticamente">
            <a:extLst>
              <a:ext uri="{FF2B5EF4-FFF2-40B4-BE49-F238E27FC236}">
                <a16:creationId xmlns:a16="http://schemas.microsoft.com/office/drawing/2014/main" id="{1F0BD702-AFFC-2733-BE5C-166C9F74C63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71014" y="444854"/>
            <a:ext cx="990600" cy="990600"/>
          </a:xfrm>
          <a:prstGeom prst="rect">
            <a:avLst/>
          </a:prstGeom>
        </p:spPr>
      </p:pic>
    </p:spTree>
    <p:extLst>
      <p:ext uri="{BB962C8B-B14F-4D97-AF65-F5344CB8AC3E}">
        <p14:creationId xmlns:p14="http://schemas.microsoft.com/office/powerpoint/2010/main" val="341283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30385" y="264650"/>
            <a:ext cx="9731229" cy="538993"/>
          </a:xfrm>
        </p:spPr>
        <p:txBody>
          <a:bodyPr>
            <a:normAutofit/>
          </a:bodyPr>
          <a:lstStyle/>
          <a:p>
            <a:pPr algn="ctr"/>
            <a:r>
              <a:rPr lang="es-ES" sz="2900" b="1" dirty="0">
                <a:solidFill>
                  <a:srgbClr val="7030A0"/>
                </a:solidFill>
              </a:rPr>
              <a:t>1. MEDIDAS EN MATERIA DE PERSONAL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230385" y="988551"/>
            <a:ext cx="10287756" cy="5303192"/>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0" indent="0">
              <a:lnSpc>
                <a:spcPct val="120000"/>
              </a:lnSpc>
              <a:spcAft>
                <a:spcPts val="1415"/>
              </a:spcAft>
              <a:buNone/>
            </a:pPr>
            <a:endParaRPr lang="es-ES" sz="150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Aft>
                <a:spcPts val="1415"/>
              </a:spcAft>
              <a:buNone/>
            </a:pPr>
            <a:r>
              <a:rPr lang="es-ES" sz="2000" b="1" kern="100" dirty="0">
                <a:latin typeface="Calibri" panose="020F0502020204030204" pitchFamily="34" charset="0"/>
                <a:ea typeface="Times New Roman" panose="02020603050405020304" pitchFamily="18" charset="0"/>
                <a:cs typeface="Calibri" panose="020F0502020204030204" pitchFamily="34" charset="0"/>
              </a:rPr>
              <a:t>3. </a:t>
            </a:r>
            <a:r>
              <a:rPr lang="es-ES" sz="2000" b="1" kern="100" dirty="0">
                <a:effectLst/>
                <a:latin typeface="Calibri" panose="020F0502020204030204" pitchFamily="34" charset="0"/>
                <a:ea typeface="Times New Roman" panose="02020603050405020304" pitchFamily="18" charset="0"/>
                <a:cs typeface="Calibri" panose="020F0502020204030204" pitchFamily="34" charset="0"/>
              </a:rPr>
              <a:t>Medidas </a:t>
            </a:r>
            <a:r>
              <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técnicas y organizativas.</a:t>
            </a:r>
          </a:p>
          <a:p>
            <a:pPr marL="342900" lvl="0" indent="-342900">
              <a:lnSpc>
                <a:spcPct val="150000"/>
              </a:lnSpc>
              <a:spcAft>
                <a:spcPts val="600"/>
              </a:spcAft>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Las personas que formen parte de los órganos de selección/comisiones de seguimiento/valoración deberían recibir FORMACIÓN en materia de protección de datos.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415"/>
              </a:spcAft>
              <a:buFontTx/>
              <a:buChar char="-"/>
            </a:pPr>
            <a:r>
              <a:rPr lang="es-ES" sz="1800" kern="100" dirty="0">
                <a:effectLst/>
                <a:latin typeface="Calibri" panose="020F0502020204030204" pitchFamily="34" charset="0"/>
                <a:ea typeface="Times New Roman" panose="02020603050405020304" pitchFamily="18" charset="0"/>
              </a:rPr>
              <a:t>Cuando se acredite que al menos una de las participantes sea una mujer víctima de violencia se </a:t>
            </a:r>
            <a:r>
              <a:rPr lang="es-ES" sz="1800" u="sng" kern="100" dirty="0">
                <a:effectLst/>
                <a:latin typeface="Calibri" panose="020F0502020204030204" pitchFamily="34" charset="0"/>
                <a:ea typeface="Times New Roman" panose="02020603050405020304" pitchFamily="18" charset="0"/>
              </a:rPr>
              <a:t>utilizarán herramientas para su NO INDEXACIÓN en los buscadores de internet</a:t>
            </a:r>
            <a:r>
              <a:rPr lang="es-ES" sz="1800" kern="100" dirty="0">
                <a:effectLst/>
                <a:latin typeface="Calibri" panose="020F0502020204030204" pitchFamily="34" charset="0"/>
                <a:ea typeface="Times New Roman" panose="02020603050405020304" pitchFamily="18" charset="0"/>
              </a:rPr>
              <a:t>. ** Se informará de este extremo a las aspirantes víctimas de violencia, sin que deba quedar constancia de éstas en el texto de la convocatoria</a:t>
            </a:r>
            <a:r>
              <a:rPr lang="es-ES" sz="1800" i="0" kern="10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20000"/>
              </a:lnSpc>
              <a:spcAft>
                <a:spcPts val="1415"/>
              </a:spcAft>
              <a:buFontTx/>
              <a:buChar char="-"/>
            </a:pPr>
            <a:r>
              <a:rPr lang="es-ES" sz="1800" kern="100">
                <a:latin typeface="Calibri" panose="020F0502020204030204" pitchFamily="34" charset="0"/>
                <a:ea typeface="Times New Roman" panose="02020603050405020304" pitchFamily="18" charset="0"/>
                <a:cs typeface="Calibri" panose="020F0502020204030204" pitchFamily="34" charset="0"/>
              </a:rPr>
              <a:t>C</a:t>
            </a:r>
            <a:r>
              <a:rPr lang="es-ES" sz="1800" kern="100">
                <a:effectLst/>
                <a:latin typeface="Calibri" panose="020F0502020204030204" pitchFamily="34" charset="0"/>
                <a:ea typeface="Times New Roman" panose="02020603050405020304" pitchFamily="18" charset="0"/>
                <a:cs typeface="Calibri" panose="020F0502020204030204" pitchFamily="34" charset="0"/>
              </a:rPr>
              <a:t>uando </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hayan transcurrido los plazos de posibles impugnaciones, deberían retirarse de la Guía PROP los documentos publicados.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Aft>
                <a:spcPts val="1415"/>
              </a:spcAft>
              <a:buFontTx/>
              <a:buChar char="-"/>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n 3" descr="Imagen que contiene Logotipo&#10;&#10;Descripción generada automáticamente">
            <a:extLst>
              <a:ext uri="{FF2B5EF4-FFF2-40B4-BE49-F238E27FC236}">
                <a16:creationId xmlns:a16="http://schemas.microsoft.com/office/drawing/2014/main" id="{B2950DD2-B9EE-EE10-ACA2-9140A7C411F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9209346" y="636931"/>
            <a:ext cx="1968050" cy="1107028"/>
          </a:xfrm>
          <a:prstGeom prst="rect">
            <a:avLst/>
          </a:prstGeom>
        </p:spPr>
      </p:pic>
    </p:spTree>
    <p:extLst>
      <p:ext uri="{BB962C8B-B14F-4D97-AF65-F5344CB8AC3E}">
        <p14:creationId xmlns:p14="http://schemas.microsoft.com/office/powerpoint/2010/main" val="335366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30385" y="264650"/>
            <a:ext cx="9731229" cy="538993"/>
          </a:xfrm>
        </p:spPr>
        <p:txBody>
          <a:bodyPr>
            <a:normAutofit/>
          </a:bodyPr>
          <a:lstStyle/>
          <a:p>
            <a:pPr algn="ctr"/>
            <a:r>
              <a:rPr lang="es-ES" sz="2900" b="1" dirty="0">
                <a:solidFill>
                  <a:srgbClr val="7030A0"/>
                </a:solidFill>
              </a:rPr>
              <a:t>1. MEDIDAS EN MATERIA DE PERSONAL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230385" y="988551"/>
            <a:ext cx="10287756" cy="5303192"/>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0" indent="0">
              <a:lnSpc>
                <a:spcPct val="120000"/>
              </a:lnSpc>
              <a:spcAft>
                <a:spcPts val="1415"/>
              </a:spcAft>
              <a:buNone/>
            </a:pPr>
            <a:endParaRPr lang="es-ES" sz="150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Aft>
                <a:spcPts val="1415"/>
              </a:spcAft>
              <a:buNone/>
            </a:pPr>
            <a:r>
              <a:rPr lang="es-ES" sz="2000" b="1" kern="100" dirty="0">
                <a:latin typeface="Calibri" panose="020F0502020204030204" pitchFamily="34" charset="0"/>
                <a:ea typeface="Times New Roman" panose="02020603050405020304" pitchFamily="18" charset="0"/>
                <a:cs typeface="Calibri" panose="020F0502020204030204" pitchFamily="34" charset="0"/>
              </a:rPr>
              <a:t>	ESCENARIO AL QUE HAY QUE TENDER PARA CUMPLIR CON LOS CRITERIOS DE LA AEPD</a:t>
            </a:r>
            <a:endPar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50000"/>
              </a:lnSpc>
              <a:spcAft>
                <a:spcPts val="305"/>
              </a:spcAft>
              <a:buNone/>
            </a:pPr>
            <a:r>
              <a:rPr lang="es-ES" sz="1800" kern="100" dirty="0">
                <a:solidFill>
                  <a:srgbClr val="000000"/>
                </a:solidFill>
                <a:effectLst/>
                <a:latin typeface="Calibri" panose="020F0502020204030204" pitchFamily="34" charset="0"/>
                <a:ea typeface="Times New Roman" panose="02020603050405020304" pitchFamily="18" charset="0"/>
                <a:cs typeface="Source Sans Pro" panose="020B0503030403020204" pitchFamily="34" charset="0"/>
              </a:rPr>
              <a:t>La publicación debe realizarse de manera que NO suponga un acceso indiscriminado a la información. La transparencia del procedimiento administrativo AFECTA EXCLUSIVAMENTE A LAS PERSONAS INTERESADAS. Lo contrario es desproporcionado </a:t>
            </a:r>
            <a:r>
              <a:rPr lang="es-ES" sz="1800" kern="100" dirty="0">
                <a:solidFill>
                  <a:srgbClr val="000000"/>
                </a:solidFill>
                <a:latin typeface="Calibri" panose="020F0502020204030204" pitchFamily="34" charset="0"/>
                <a:ea typeface="Times New Roman" panose="02020603050405020304" pitchFamily="18" charset="0"/>
                <a:cs typeface="Source Sans Pro" panose="020B0503030403020204" pitchFamily="34" charset="0"/>
              </a:rPr>
              <a:t>en relación con los fines de </a:t>
            </a:r>
            <a:r>
              <a:rPr lang="es-ES" sz="1800" kern="100" dirty="0">
                <a:solidFill>
                  <a:srgbClr val="000000"/>
                </a:solidFill>
                <a:effectLst/>
                <a:latin typeface="Calibri" panose="020F0502020204030204" pitchFamily="34" charset="0"/>
                <a:ea typeface="Times New Roman" panose="02020603050405020304" pitchFamily="18" charset="0"/>
                <a:cs typeface="Source Sans Pro" panose="020B0503030403020204" pitchFamily="34" charset="0"/>
              </a:rPr>
              <a:t>publicidad y transparencia y resulta invasivo y contrario al principio de minimización. </a:t>
            </a:r>
          </a:p>
          <a:p>
            <a:pPr marL="0" lvl="0" indent="0">
              <a:lnSpc>
                <a:spcPct val="150000"/>
              </a:lnSpc>
              <a:spcAft>
                <a:spcPts val="305"/>
              </a:spcAft>
              <a:buNone/>
            </a:pPr>
            <a:endParaRPr lang="es-ES" sz="1800" kern="100" dirty="0">
              <a:solidFill>
                <a:srgbClr val="000000"/>
              </a:solidFill>
              <a:latin typeface="Calibri" panose="020F0502020204030204" pitchFamily="34" charset="0"/>
              <a:ea typeface="Calibri" panose="020F0502020204030204" pitchFamily="34" charset="0"/>
              <a:cs typeface="Source Sans Pro" panose="020B0503030403020204" pitchFamily="34" charset="0"/>
            </a:endParaRPr>
          </a:p>
          <a:p>
            <a:pPr marL="0" lvl="0" indent="0">
              <a:lnSpc>
                <a:spcPct val="150000"/>
              </a:lnSpc>
              <a:spcAft>
                <a:spcPts val="305"/>
              </a:spcAft>
              <a:buNone/>
            </a:pPr>
            <a:r>
              <a:rPr lang="es-ES" sz="1800" u="sng" kern="100" dirty="0">
                <a:effectLst/>
                <a:latin typeface="Calibri" panose="020F0502020204030204" pitchFamily="34" charset="0"/>
                <a:ea typeface="Times New Roman" panose="02020603050405020304" pitchFamily="18" charset="0"/>
              </a:rPr>
              <a:t>Esta Delegación RECOMIENDA la puesta en marcha de una aplicación web con acceso restringido para los listados que deban ser publicados a lo largo de los procedimientos. </a:t>
            </a:r>
            <a:endParaRPr lang="es-ES" sz="1800"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lvl="1">
              <a:lnSpc>
                <a:spcPct val="120000"/>
              </a:lnSpc>
              <a:spcAft>
                <a:spcPts val="1415"/>
              </a:spcAft>
              <a:buFontTx/>
              <a:buChar char="-"/>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Imagen 5" descr="Una cortina de colores&#10;&#10;Descripción generada automáticamente">
            <a:extLst>
              <a:ext uri="{FF2B5EF4-FFF2-40B4-BE49-F238E27FC236}">
                <a16:creationId xmlns:a16="http://schemas.microsoft.com/office/drawing/2014/main" id="{6D985ABF-AFB3-69DB-32C6-14AF3426065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55181" y="362452"/>
            <a:ext cx="1612866" cy="1118903"/>
          </a:xfrm>
          <a:prstGeom prst="rect">
            <a:avLst/>
          </a:prstGeom>
        </p:spPr>
      </p:pic>
      <p:sp>
        <p:nvSpPr>
          <p:cNvPr id="7" name="CuadroTexto 6">
            <a:extLst>
              <a:ext uri="{FF2B5EF4-FFF2-40B4-BE49-F238E27FC236}">
                <a16:creationId xmlns:a16="http://schemas.microsoft.com/office/drawing/2014/main" id="{A6B17F55-482A-5EBD-ECC1-5F01E9788AAA}"/>
              </a:ext>
            </a:extLst>
          </p:cNvPr>
          <p:cNvSpPr txBox="1"/>
          <p:nvPr/>
        </p:nvSpPr>
        <p:spPr>
          <a:xfrm>
            <a:off x="10155181" y="1971632"/>
            <a:ext cx="1612866" cy="507831"/>
          </a:xfrm>
          <a:prstGeom prst="rect">
            <a:avLst/>
          </a:prstGeom>
          <a:noFill/>
        </p:spPr>
        <p:txBody>
          <a:bodyPr wrap="square" rtlCol="0">
            <a:spAutoFit/>
          </a:bodyPr>
          <a:lstStyle/>
          <a:p>
            <a:r>
              <a:rPr lang="es-ES" sz="900" dirty="0">
                <a:hlinkClick r:id="rId3" tooltip="https://loslibrosdedanae.blogspot.com/2015/02/el-papel-de-nuestras-vidas-sadie-jones.html"/>
              </a:rPr>
              <a:t>Esta foto</a:t>
            </a:r>
            <a:r>
              <a:rPr lang="es-ES" sz="900" dirty="0"/>
              <a:t> de Autor desconocido está bajo licencia </a:t>
            </a:r>
            <a:r>
              <a:rPr lang="es-ES" sz="900" dirty="0">
                <a:hlinkClick r:id="rId4" tooltip="https://creativecommons.org/licenses/by/3.0/"/>
              </a:rPr>
              <a:t>CC BY</a:t>
            </a:r>
            <a:endParaRPr lang="es-ES" sz="900" dirty="0"/>
          </a:p>
        </p:txBody>
      </p:sp>
      <p:sp>
        <p:nvSpPr>
          <p:cNvPr id="8" name="Rectángulo 7">
            <a:extLst>
              <a:ext uri="{FF2B5EF4-FFF2-40B4-BE49-F238E27FC236}">
                <a16:creationId xmlns:a16="http://schemas.microsoft.com/office/drawing/2014/main" id="{987BD076-5457-5CE1-9901-D4174CB646B8}"/>
              </a:ext>
            </a:extLst>
          </p:cNvPr>
          <p:cNvSpPr/>
          <p:nvPr/>
        </p:nvSpPr>
        <p:spPr>
          <a:xfrm>
            <a:off x="1315227" y="4464855"/>
            <a:ext cx="9959231" cy="14045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09932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230385" y="264650"/>
            <a:ext cx="9731229" cy="538993"/>
          </a:xfrm>
        </p:spPr>
        <p:txBody>
          <a:bodyPr>
            <a:normAutofit/>
          </a:bodyPr>
          <a:lstStyle/>
          <a:p>
            <a:pPr algn="ctr"/>
            <a:r>
              <a:rPr lang="es-ES" sz="2900" b="1" dirty="0">
                <a:solidFill>
                  <a:srgbClr val="7030A0"/>
                </a:solidFill>
              </a:rPr>
              <a:t>1. MEDIDAS EN MATERIA DE PERSONAL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230385" y="988551"/>
            <a:ext cx="10287756" cy="5303192"/>
          </a:xfrm>
          <a:prstGeom prst="rect">
            <a:avLst/>
          </a:prstGeom>
          <a:ln>
            <a:solidFill>
              <a:srgbClr val="7030A0"/>
            </a:solidFill>
          </a:ln>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spcAft>
                <a:spcPts val="1415"/>
              </a:spcAft>
              <a:buNone/>
            </a:pPr>
            <a:endParaRPr lang="es-ES" b="1" kern="100" dirty="0">
              <a:latin typeface="Calibri" panose="020F0502020204030204" pitchFamily="34" charset="0"/>
              <a:cs typeface="Calibri" panose="020F0502020204030204" pitchFamily="34" charset="0"/>
            </a:endParaRPr>
          </a:p>
          <a:p>
            <a:pPr marL="0" indent="0">
              <a:lnSpc>
                <a:spcPct val="120000"/>
              </a:lnSpc>
              <a:spcAft>
                <a:spcPts val="1415"/>
              </a:spcAft>
              <a:buNone/>
            </a:pPr>
            <a:r>
              <a:rPr lang="es-ES" b="1" kern="100" dirty="0">
                <a:latin typeface="Calibri" panose="020F0502020204030204" pitchFamily="34" charset="0"/>
                <a:cs typeface="Calibri" panose="020F0502020204030204" pitchFamily="34" charset="0"/>
              </a:rPr>
              <a:t>Medidas relacionadas con los órganos de representación del personal funcionario y laboral de la Generalitat.</a:t>
            </a:r>
          </a:p>
          <a:p>
            <a:pPr marL="0" lvl="0" indent="0">
              <a:lnSpc>
                <a:spcPct val="150000"/>
              </a:lnSpc>
              <a:spcAft>
                <a:spcPts val="305"/>
              </a:spcAft>
              <a:buNone/>
            </a:pPr>
            <a:r>
              <a:rPr lang="es-ES" sz="1900" kern="100" dirty="0">
                <a:solidFill>
                  <a:srgbClr val="000000"/>
                </a:solidFill>
                <a:effectLst/>
                <a:latin typeface="Calibri" panose="020F0502020204030204" pitchFamily="34" charset="0"/>
                <a:ea typeface="Times New Roman" panose="02020603050405020304" pitchFamily="18" charset="0"/>
                <a:cs typeface="Source Sans Pro" panose="020B0503030403020204" pitchFamily="34" charset="0"/>
              </a:rPr>
              <a:t>- Los órganos competentes para desarrollar los </a:t>
            </a:r>
            <a:r>
              <a:rPr lang="es-ES" sz="1900" kern="100" dirty="0">
                <a:solidFill>
                  <a:srgbClr val="FF0000"/>
                </a:solidFill>
                <a:effectLst/>
                <a:latin typeface="Calibri" panose="020F0502020204030204" pitchFamily="34" charset="0"/>
                <a:ea typeface="Times New Roman" panose="02020603050405020304" pitchFamily="18" charset="0"/>
                <a:cs typeface="Source Sans Pro" panose="020B0503030403020204" pitchFamily="34" charset="0"/>
              </a:rPr>
              <a:t>procesos de elección </a:t>
            </a:r>
            <a:r>
              <a:rPr lang="es-ES" sz="1900" kern="100" dirty="0">
                <a:solidFill>
                  <a:srgbClr val="000000"/>
                </a:solidFill>
                <a:effectLst/>
                <a:latin typeface="Calibri" panose="020F0502020204030204" pitchFamily="34" charset="0"/>
                <a:ea typeface="Times New Roman" panose="02020603050405020304" pitchFamily="18" charset="0"/>
                <a:cs typeface="Source Sans Pro" panose="020B0503030403020204" pitchFamily="34" charset="0"/>
              </a:rPr>
              <a:t>de los órganos de representación:</a:t>
            </a:r>
            <a:endParaRPr lang="es-ES" sz="1900"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873252" lvl="1" indent="-342900">
              <a:lnSpc>
                <a:spcPct val="150000"/>
              </a:lnSpc>
              <a:buFont typeface="Calibri" panose="020F0502020204030204" pitchFamily="34" charset="0"/>
              <a:buChar char="-"/>
            </a:pPr>
            <a:r>
              <a:rPr lang="es-ES" sz="1900" i="0" kern="100" dirty="0">
                <a:effectLst/>
                <a:latin typeface="Calibri" panose="020F0502020204030204" pitchFamily="34" charset="0"/>
                <a:ea typeface="Times New Roman" panose="02020603050405020304" pitchFamily="18" charset="0"/>
                <a:cs typeface="Calibri" panose="020F0502020204030204" pitchFamily="34" charset="0"/>
              </a:rPr>
              <a:t>La publicidad (tablones o en la intranet) de la lista de personas electoras se llevará cabo con los datos estrictamente necesarios al fin.</a:t>
            </a:r>
            <a:endParaRPr lang="es-ES" sz="1900" i="0" dirty="0">
              <a:effectLst/>
              <a:latin typeface="Calibri" panose="020F0502020204030204" pitchFamily="34" charset="0"/>
              <a:ea typeface="Calibri" panose="020F0502020204030204" pitchFamily="34" charset="0"/>
              <a:cs typeface="Times New Roman" panose="02020603050405020304" pitchFamily="18" charset="0"/>
            </a:endParaRPr>
          </a:p>
          <a:p>
            <a:pPr marL="873252" lvl="1" indent="-342900">
              <a:lnSpc>
                <a:spcPct val="150000"/>
              </a:lnSpc>
              <a:buFont typeface="Calibri" panose="020F0502020204030204" pitchFamily="34" charset="0"/>
              <a:buChar char="-"/>
            </a:pPr>
            <a:r>
              <a:rPr lang="es-ES" sz="1900" i="0" kern="100" dirty="0">
                <a:effectLst/>
                <a:latin typeface="Calibri" panose="020F0502020204030204" pitchFamily="34" charset="0"/>
                <a:ea typeface="Times New Roman" panose="02020603050405020304" pitchFamily="18" charset="0"/>
                <a:cs typeface="Calibri" panose="020F0502020204030204" pitchFamily="34" charset="0"/>
              </a:rPr>
              <a:t>De forma previa se debe posibilitar que las mujeres víctimas de violencia puedan oponerse a la publicidad de sus datos de carácter personal</a:t>
            </a:r>
            <a:endParaRPr lang="es-ES" sz="1900" i="0" dirty="0">
              <a:effectLst/>
              <a:latin typeface="Calibri" panose="020F0502020204030204" pitchFamily="34" charset="0"/>
              <a:ea typeface="Calibri" panose="020F0502020204030204" pitchFamily="34" charset="0"/>
              <a:cs typeface="Times New Roman" panose="02020603050405020304" pitchFamily="18" charset="0"/>
            </a:endParaRPr>
          </a:p>
          <a:p>
            <a:pPr marL="873252" lvl="1" indent="-342900">
              <a:lnSpc>
                <a:spcPct val="150000"/>
              </a:lnSpc>
              <a:buFont typeface="Calibri" panose="020F0502020204030204" pitchFamily="34" charset="0"/>
              <a:buChar char="-"/>
            </a:pPr>
            <a:r>
              <a:rPr lang="es-ES" sz="1900" i="0" kern="100" dirty="0">
                <a:effectLst/>
                <a:latin typeface="Calibri" panose="020F0502020204030204" pitchFamily="34" charset="0"/>
                <a:ea typeface="Times New Roman" panose="02020603050405020304" pitchFamily="18" charset="0"/>
                <a:cs typeface="Calibri" panose="020F0502020204030204" pitchFamily="34" charset="0"/>
              </a:rPr>
              <a:t>Las mesas únicamente tendrán los datos personales necesarios a efectos de poder desarrollar sus funciones</a:t>
            </a:r>
            <a:r>
              <a:rPr lang="es-ES" sz="1900" i="0" kern="100" dirty="0">
                <a:latin typeface="Calibri" panose="020F0502020204030204" pitchFamily="34" charset="0"/>
                <a:ea typeface="Times New Roman" panose="02020603050405020304" pitchFamily="18" charset="0"/>
                <a:cs typeface="Calibri" panose="020F0502020204030204" pitchFamily="34" charset="0"/>
              </a:rPr>
              <a:t>. (la mesa deberá disponer de sus datos para ejercer el derecho al voto).</a:t>
            </a:r>
            <a:endParaRPr lang="es-ES" sz="1900" i="0" kern="1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50000"/>
              </a:lnSpc>
              <a:buNone/>
            </a:pP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1200"/>
              </a:spcBef>
              <a:spcAft>
                <a:spcPts val="800"/>
              </a:spcAft>
              <a:buNone/>
            </a:pPr>
            <a:r>
              <a:rPr lang="es-ES" sz="1900" kern="100" dirty="0">
                <a:effectLst/>
                <a:latin typeface="Calibri" panose="020F0502020204030204" pitchFamily="34" charset="0"/>
                <a:ea typeface="Times New Roman" panose="02020603050405020304" pitchFamily="18" charset="0"/>
                <a:cs typeface="Calibri" panose="020F0502020204030204" pitchFamily="34" charset="0"/>
              </a:rPr>
              <a:t>- Los/as </a:t>
            </a:r>
            <a:r>
              <a:rPr lang="es-ES" sz="19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representantes de las personas empleadas públicas </a:t>
            </a:r>
            <a:r>
              <a:rPr lang="es-ES" sz="1900" kern="100" dirty="0">
                <a:effectLst/>
                <a:latin typeface="Calibri" panose="020F0502020204030204" pitchFamily="34" charset="0"/>
                <a:ea typeface="Times New Roman" panose="02020603050405020304" pitchFamily="18" charset="0"/>
                <a:cs typeface="Calibri" panose="020F0502020204030204" pitchFamily="34" charset="0"/>
              </a:rPr>
              <a:t>SOLO podrán conocer la identidad de las mujeres víctimas de violencia cuando sea ABSOLUTAMENTE imprescindible para el ejercicio de sus labores de representación.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n 3" descr="Un dibujo de un personaje animado&#10;&#10;Descripción generada automáticamente con confianza baja">
            <a:extLst>
              <a:ext uri="{FF2B5EF4-FFF2-40B4-BE49-F238E27FC236}">
                <a16:creationId xmlns:a16="http://schemas.microsoft.com/office/drawing/2014/main" id="{C501E4AA-23FD-5512-8AF3-8A37D8431D8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27926" y="335122"/>
            <a:ext cx="2056909" cy="1121950"/>
          </a:xfrm>
          <a:prstGeom prst="rect">
            <a:avLst/>
          </a:prstGeom>
        </p:spPr>
      </p:pic>
      <p:sp>
        <p:nvSpPr>
          <p:cNvPr id="9" name="CuadroTexto 8">
            <a:extLst>
              <a:ext uri="{FF2B5EF4-FFF2-40B4-BE49-F238E27FC236}">
                <a16:creationId xmlns:a16="http://schemas.microsoft.com/office/drawing/2014/main" id="{9456B862-4A16-3A4C-9726-39345BDCA890}"/>
              </a:ext>
            </a:extLst>
          </p:cNvPr>
          <p:cNvSpPr txBox="1"/>
          <p:nvPr/>
        </p:nvSpPr>
        <p:spPr>
          <a:xfrm>
            <a:off x="9622901" y="1342878"/>
            <a:ext cx="2056909" cy="369332"/>
          </a:xfrm>
          <a:prstGeom prst="rect">
            <a:avLst/>
          </a:prstGeom>
          <a:noFill/>
        </p:spPr>
        <p:txBody>
          <a:bodyPr wrap="square" rtlCol="0">
            <a:spAutoFit/>
          </a:bodyPr>
          <a:lstStyle/>
          <a:p>
            <a:r>
              <a:rPr lang="es-ES" sz="900" dirty="0">
                <a:hlinkClick r:id="rId3" tooltip="https://compartirpalabramaestra.org/recursos/infografias/que-es-el-gobierno-escolar-en-colombia"/>
              </a:rPr>
              <a:t>Esta foto</a:t>
            </a:r>
            <a:r>
              <a:rPr lang="es-ES" sz="900" dirty="0"/>
              <a:t> de Autor desconocido está bajo licencia </a:t>
            </a:r>
            <a:r>
              <a:rPr lang="es-ES" sz="900" dirty="0">
                <a:hlinkClick r:id="rId4" tooltip="https://creativecommons.org/licenses/by-sa/3.0/"/>
              </a:rPr>
              <a:t>CC BY-SA</a:t>
            </a:r>
            <a:endParaRPr lang="es-ES" sz="900" dirty="0"/>
          </a:p>
        </p:txBody>
      </p:sp>
    </p:spTree>
    <p:extLst>
      <p:ext uri="{BB962C8B-B14F-4D97-AF65-F5344CB8AC3E}">
        <p14:creationId xmlns:p14="http://schemas.microsoft.com/office/powerpoint/2010/main" val="255348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007177" y="385330"/>
            <a:ext cx="9731229" cy="538993"/>
          </a:xfrm>
        </p:spPr>
        <p:txBody>
          <a:bodyPr>
            <a:normAutofit/>
          </a:bodyPr>
          <a:lstStyle/>
          <a:p>
            <a:pPr algn="ctr"/>
            <a:r>
              <a:rPr lang="es-ES" sz="2900" b="1" dirty="0">
                <a:solidFill>
                  <a:srgbClr val="7030A0"/>
                </a:solidFill>
              </a:rPr>
              <a:t>2. MEDIDAS EN MATERIA DE AYUDAS Y SUBVENCIONES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007177" y="1055801"/>
            <a:ext cx="4309541" cy="5403609"/>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lvl="0" indent="-342900">
              <a:lnSpc>
                <a:spcPct val="150000"/>
              </a:lnSpc>
              <a:buAutoNum type="arabicPeriod"/>
            </a:pPr>
            <a:endParaRPr lang="es-ES"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buAutoNum type="arabicPeriod"/>
            </a:pP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Ayudas destinadas específicamente a mujeres víctimas de violencia.</a:t>
            </a:r>
          </a:p>
          <a:p>
            <a:pPr marL="342900" lvl="0" indent="-342900">
              <a:lnSpc>
                <a:spcPct val="150000"/>
              </a:lnSpc>
              <a:buAutoNum type="arabicPeriod"/>
            </a:pP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Ayudas generales en las que existe un baremo de puntuación específico para las mujeres víctimas de violencia, o bien, esta circunstancia sirve para resolver situaciones de empate en puntuaciones.</a:t>
            </a:r>
            <a:endParaRPr lang="es-ES"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AutoNum type="arabicPeriod"/>
            </a:pP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Ayudas generales en las que, entre las personas que se presentan, puede haber mujeres víctimas de violencia.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Imagen 5" descr="Personas sentadas en una mesa&#10;&#10;Descripción generada automáticamente con confianza media">
            <a:extLst>
              <a:ext uri="{FF2B5EF4-FFF2-40B4-BE49-F238E27FC236}">
                <a16:creationId xmlns:a16="http://schemas.microsoft.com/office/drawing/2014/main" id="{B60AF8BB-8567-E03D-E872-A5F43469251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15198" y="113711"/>
            <a:ext cx="1833916" cy="1203507"/>
          </a:xfrm>
          <a:prstGeom prst="rect">
            <a:avLst/>
          </a:prstGeom>
        </p:spPr>
      </p:pic>
      <p:sp>
        <p:nvSpPr>
          <p:cNvPr id="7" name="CuadroTexto 6">
            <a:extLst>
              <a:ext uri="{FF2B5EF4-FFF2-40B4-BE49-F238E27FC236}">
                <a16:creationId xmlns:a16="http://schemas.microsoft.com/office/drawing/2014/main" id="{913EA7E4-F780-B483-9CA1-709A9B33CB87}"/>
              </a:ext>
            </a:extLst>
          </p:cNvPr>
          <p:cNvSpPr txBox="1"/>
          <p:nvPr/>
        </p:nvSpPr>
        <p:spPr>
          <a:xfrm>
            <a:off x="10515198" y="1502330"/>
            <a:ext cx="1833916" cy="369332"/>
          </a:xfrm>
          <a:prstGeom prst="rect">
            <a:avLst/>
          </a:prstGeom>
          <a:noFill/>
        </p:spPr>
        <p:txBody>
          <a:bodyPr wrap="square" rtlCol="0">
            <a:spAutoFit/>
          </a:bodyPr>
          <a:lstStyle/>
          <a:p>
            <a:r>
              <a:rPr lang="es-ES" sz="900">
                <a:hlinkClick r:id="rId3" tooltip="https://consultae.es/empresas-que-gestionan-subvenciones/"/>
              </a:rPr>
              <a:t>Esta foto</a:t>
            </a:r>
            <a:r>
              <a:rPr lang="es-ES" sz="900"/>
              <a:t> de Autor desconocido está bajo licencia </a:t>
            </a:r>
            <a:r>
              <a:rPr lang="es-ES" sz="900">
                <a:hlinkClick r:id="rId4" tooltip="https://creativecommons.org/licenses/by-nc-nd/3.0/"/>
              </a:rPr>
              <a:t>CC BY-NC-ND</a:t>
            </a:r>
            <a:endParaRPr lang="es-ES" sz="900"/>
          </a:p>
        </p:txBody>
      </p:sp>
      <p:sp>
        <p:nvSpPr>
          <p:cNvPr id="8" name="Flecha: a la derecha 7">
            <a:extLst>
              <a:ext uri="{FF2B5EF4-FFF2-40B4-BE49-F238E27FC236}">
                <a16:creationId xmlns:a16="http://schemas.microsoft.com/office/drawing/2014/main" id="{DB490364-AA0B-D607-F4A1-4377D8324E82}"/>
              </a:ext>
            </a:extLst>
          </p:cNvPr>
          <p:cNvSpPr/>
          <p:nvPr/>
        </p:nvSpPr>
        <p:spPr>
          <a:xfrm>
            <a:off x="5422111" y="3580911"/>
            <a:ext cx="761300" cy="35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contenido 2">
            <a:extLst>
              <a:ext uri="{FF2B5EF4-FFF2-40B4-BE49-F238E27FC236}">
                <a16:creationId xmlns:a16="http://schemas.microsoft.com/office/drawing/2014/main" id="{F928FCBE-69C4-D0FA-C2EA-D75C6D6B13BF}"/>
              </a:ext>
            </a:extLst>
          </p:cNvPr>
          <p:cNvSpPr txBox="1">
            <a:spLocks/>
          </p:cNvSpPr>
          <p:nvPr/>
        </p:nvSpPr>
        <p:spPr>
          <a:xfrm>
            <a:off x="6428865" y="1064789"/>
            <a:ext cx="5590310" cy="5403609"/>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lvl="0" indent="-342900">
              <a:lnSpc>
                <a:spcPct val="150000"/>
              </a:lnSpc>
              <a:buAutoNum type="arabicPeriod"/>
            </a:pPr>
            <a:endParaRPr lang="es-ES"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50000"/>
              </a:lnSpc>
              <a:spcBef>
                <a:spcPts val="1200"/>
              </a:spcBef>
              <a:buNone/>
            </a:pPr>
            <a:endParaRPr lang="es-ES" sz="1800" b="1" i="0" kern="100" dirty="0">
              <a:solidFill>
                <a:srgbClr val="000000"/>
              </a:solidFill>
              <a:latin typeface="Calibri" panose="020F0502020204030204" pitchFamily="34" charset="0"/>
              <a:cs typeface="Calibri" panose="020F0502020204030204" pitchFamily="34" charset="0"/>
            </a:endParaRPr>
          </a:p>
          <a:p>
            <a:pPr lvl="0">
              <a:lnSpc>
                <a:spcPct val="150000"/>
              </a:lnSpc>
              <a:spcBef>
                <a:spcPts val="1200"/>
              </a:spcBef>
              <a:buFontTx/>
              <a:buChar char="-"/>
            </a:pPr>
            <a:r>
              <a:rPr lang="es-ES" sz="1800" i="0" kern="100" dirty="0">
                <a:solidFill>
                  <a:srgbClr val="000000"/>
                </a:solidFill>
                <a:latin typeface="Calibri" panose="020F0502020204030204" pitchFamily="34" charset="0"/>
                <a:cs typeface="Calibri" panose="020F0502020204030204" pitchFamily="34" charset="0"/>
              </a:rPr>
              <a:t>CONTENIDO DE LA </a:t>
            </a:r>
            <a:r>
              <a:rPr lang="es-ES" sz="1800" i="0" kern="100" dirty="0">
                <a:solidFill>
                  <a:srgbClr val="FF0000"/>
                </a:solidFill>
                <a:latin typeface="Calibri" panose="020F0502020204030204" pitchFamily="34" charset="0"/>
                <a:cs typeface="Calibri" panose="020F0502020204030204" pitchFamily="34" charset="0"/>
              </a:rPr>
              <a:t>CONVOCATORIA </a:t>
            </a:r>
            <a:r>
              <a:rPr lang="es-ES" sz="1800" i="0" kern="100" dirty="0">
                <a:solidFill>
                  <a:srgbClr val="000000"/>
                </a:solidFill>
                <a:latin typeface="Calibri" panose="020F0502020204030204" pitchFamily="34" charset="0"/>
                <a:cs typeface="Calibri" panose="020F0502020204030204" pitchFamily="34" charset="0"/>
              </a:rPr>
              <a:t>ESPECÍFICO POR TIPO DE AYUDA.</a:t>
            </a:r>
          </a:p>
          <a:p>
            <a:pPr lvl="0">
              <a:lnSpc>
                <a:spcPct val="150000"/>
              </a:lnSpc>
              <a:buFontTx/>
              <a:buChar char="-"/>
            </a:pPr>
            <a:r>
              <a:rPr lang="es-ES" sz="1800" kern="100" dirty="0">
                <a:latin typeface="Calibri" panose="020F0502020204030204" pitchFamily="34" charset="0"/>
                <a:ea typeface="Times New Roman" panose="02020603050405020304" pitchFamily="18" charset="0"/>
                <a:cs typeface="Calibri" panose="020F0502020204030204" pitchFamily="34" charset="0"/>
              </a:rPr>
              <a:t>COMPLEMENTA A:</a:t>
            </a:r>
          </a:p>
          <a:p>
            <a:pPr lvl="1">
              <a:lnSpc>
                <a:spcPct val="150000"/>
              </a:lnSpc>
              <a:buFontTx/>
              <a:buChar char="-"/>
            </a:pPr>
            <a:r>
              <a:rPr lang="es-ES" sz="1600" i="0" dirty="0">
                <a:effectLst/>
                <a:latin typeface="Calibri" panose="020F0502020204030204" pitchFamily="34" charset="0"/>
                <a:ea typeface="Calibri" panose="020F0502020204030204" pitchFamily="34" charset="0"/>
              </a:rPr>
              <a:t>Recomendación de ayudas y subvenciones</a:t>
            </a:r>
            <a:r>
              <a:rPr lang="es-ES" sz="1600" i="0" kern="100" dirty="0">
                <a:effectLst/>
                <a:latin typeface="Calibri" panose="020F0502020204030204" pitchFamily="34" charset="0"/>
                <a:ea typeface="Calibri" panose="020F0502020204030204" pitchFamily="34" charset="0"/>
                <a:cs typeface="Calibri" panose="020F0502020204030204" pitchFamily="34" charset="0"/>
              </a:rPr>
              <a:t>.</a:t>
            </a:r>
          </a:p>
          <a:p>
            <a:pPr lvl="1">
              <a:lnSpc>
                <a:spcPct val="150000"/>
              </a:lnSpc>
              <a:buFontTx/>
              <a:buChar char="-"/>
            </a:pPr>
            <a:r>
              <a:rPr lang="es-ES" sz="1600" i="0" kern="100" dirty="0">
                <a:effectLst/>
                <a:latin typeface="Calibri" panose="020F0502020204030204" pitchFamily="34" charset="0"/>
                <a:ea typeface="Times New Roman" panose="02020603050405020304" pitchFamily="18" charset="0"/>
              </a:rPr>
              <a:t>Guía para la protección de datos personales en las notificaciones y publicaciones de actos administrativos.</a:t>
            </a:r>
            <a:endParaRPr lang="es-ES" sz="16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3090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007177" y="385330"/>
            <a:ext cx="9731229" cy="538993"/>
          </a:xfrm>
        </p:spPr>
        <p:txBody>
          <a:bodyPr>
            <a:normAutofit/>
          </a:bodyPr>
          <a:lstStyle/>
          <a:p>
            <a:pPr algn="ctr"/>
            <a:r>
              <a:rPr lang="es-ES" sz="2900" b="1" dirty="0">
                <a:solidFill>
                  <a:srgbClr val="7030A0"/>
                </a:solidFill>
              </a:rPr>
              <a:t>2. MEDIDAS EN MATERIA DE AYUDAS Y SUBVENCIONES </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007177" y="924323"/>
            <a:ext cx="10861169" cy="5862976"/>
          </a:xfrm>
          <a:prstGeom prst="rect">
            <a:avLst/>
          </a:prstGeom>
          <a:ln>
            <a:solidFill>
              <a:srgbClr val="7030A0"/>
            </a:solidFill>
          </a:ln>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lvl="0" indent="-342900">
              <a:lnSpc>
                <a:spcPct val="150000"/>
              </a:lnSpc>
              <a:buAutoNum type="arabicPeriod"/>
            </a:pPr>
            <a:r>
              <a:rPr lang="es-ES" sz="1800" b="1" kern="100" dirty="0">
                <a:effectLst/>
                <a:latin typeface="Calibri" panose="020F0502020204030204" pitchFamily="34" charset="0"/>
                <a:ea typeface="Times New Roman" panose="02020603050405020304" pitchFamily="18" charset="0"/>
                <a:cs typeface="Calibri" panose="020F0502020204030204" pitchFamily="34" charset="0"/>
              </a:rPr>
              <a:t>Ayudas destinadas específicamente a mujeres víctimas de violencia.</a:t>
            </a:r>
          </a:p>
          <a:p>
            <a:pPr lvl="1">
              <a:lnSpc>
                <a:spcPct val="150000"/>
              </a:lnSpc>
              <a:buFontTx/>
              <a:buChar char="-"/>
            </a:pPr>
            <a:r>
              <a:rPr lang="es-ES" sz="1800" i="0" kern="100" dirty="0">
                <a:latin typeface="Calibri" panose="020F0502020204030204" pitchFamily="34" charset="0"/>
                <a:ea typeface="Times New Roman" panose="02020603050405020304" pitchFamily="18" charset="0"/>
                <a:cs typeface="Calibri" panose="020F0502020204030204" pitchFamily="34" charset="0"/>
              </a:rPr>
              <a:t>Se establece un contenido propio y específico para este tipo de convocatorias. </a:t>
            </a:r>
          </a:p>
          <a:p>
            <a:pPr lvl="1">
              <a:lnSpc>
                <a:spcPct val="150000"/>
              </a:lnSpc>
              <a:buFontTx/>
              <a:buChar char="-"/>
            </a:pPr>
            <a:r>
              <a:rPr lang="es-ES" sz="1800" i="0" kern="100" dirty="0">
                <a:effectLst/>
                <a:latin typeface="Calibri" panose="020F0502020204030204" pitchFamily="34" charset="0"/>
                <a:ea typeface="Times New Roman" panose="02020603050405020304" pitchFamily="18" charset="0"/>
                <a:cs typeface="Calibri" panose="020F0502020204030204" pitchFamily="34" charset="0"/>
              </a:rPr>
              <a:t>No se publicarán la resolución de concesión. </a:t>
            </a:r>
          </a:p>
          <a:p>
            <a:pPr lvl="2">
              <a:lnSpc>
                <a:spcPct val="150000"/>
              </a:lnSpc>
              <a:buFontTx/>
              <a:buChar char="-"/>
            </a:pPr>
            <a:r>
              <a:rPr lang="es-ES" sz="1600" kern="100" dirty="0">
                <a:latin typeface="Calibri" panose="020F0502020204030204" pitchFamily="34" charset="0"/>
                <a:ea typeface="Times New Roman" panose="02020603050405020304" pitchFamily="18" charset="0"/>
                <a:cs typeface="Calibri" panose="020F0502020204030204" pitchFamily="34" charset="0"/>
              </a:rPr>
              <a:t>Si no hay concurrencia competitiva                notificación.</a:t>
            </a:r>
          </a:p>
          <a:p>
            <a:pPr lvl="2">
              <a:lnSpc>
                <a:spcPct val="150000"/>
              </a:lnSpc>
              <a:buFontTx/>
              <a:buChar char="-"/>
            </a:pPr>
            <a:r>
              <a:rPr lang="es-ES" sz="1600" kern="100" dirty="0">
                <a:latin typeface="Calibri" panose="020F0502020204030204" pitchFamily="34" charset="0"/>
                <a:ea typeface="Times New Roman" panose="02020603050405020304" pitchFamily="18" charset="0"/>
                <a:cs typeface="Calibri" panose="020F0502020204030204" pitchFamily="34" charset="0"/>
              </a:rPr>
              <a:t>Si la   hay concurrencia competitiva               aplicación del artículo 46 de la Ley 39/2015. </a:t>
            </a:r>
            <a:endParaRPr lang="es-ES" sz="1600" i="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buAutoNum type="arabicPeriod"/>
            </a:pPr>
            <a:r>
              <a:rPr lang="es-ES" sz="1800" b="1" kern="100" dirty="0">
                <a:effectLst/>
                <a:latin typeface="Calibri" panose="020F0502020204030204" pitchFamily="34" charset="0"/>
                <a:ea typeface="Times New Roman" panose="02020603050405020304" pitchFamily="18" charset="0"/>
                <a:cs typeface="Calibri" panose="020F0502020204030204" pitchFamily="34" charset="0"/>
              </a:rPr>
              <a:t>Ayudas generales en las que existe un baremo de puntuación específico para las mujeres víctimas de violencia, o bien, esta circunstancia sirve para resolver situaciones de empate en puntuaciones.</a:t>
            </a:r>
          </a:p>
          <a:p>
            <a:pPr lvl="1">
              <a:lnSpc>
                <a:spcPct val="150000"/>
              </a:lnSpc>
              <a:spcBef>
                <a:spcPts val="1200"/>
              </a:spcBef>
              <a:spcAft>
                <a:spcPts val="1200"/>
              </a:spcAft>
            </a:pPr>
            <a:r>
              <a:rPr lang="es-ES" sz="1800" i="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Cuando la situación de víctima de violencia se puntúe en el baremo. </a:t>
            </a:r>
            <a:r>
              <a:rPr lang="es-ES" sz="1800" i="0" kern="100" dirty="0">
                <a:effectLst/>
                <a:latin typeface="Calibri" panose="020F0502020204030204" pitchFamily="34" charset="0"/>
                <a:ea typeface="Times New Roman" panose="02020603050405020304" pitchFamily="18" charset="0"/>
                <a:cs typeface="Calibri" panose="020F0502020204030204" pitchFamily="34" charset="0"/>
              </a:rPr>
              <a:t>La puntuación se publicará </a:t>
            </a:r>
            <a:r>
              <a:rPr lang="es-ES" sz="1800" i="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 forma agregada con otras puntuaciones, de manera que no pueda revelarse su condición de víctima de violencia.</a:t>
            </a:r>
            <a:endParaRPr lang="es-ES" sz="1800" i="0" kern="100" dirty="0">
              <a:effectLst/>
              <a:latin typeface="Calibri" panose="020F0502020204030204" pitchFamily="34" charset="0"/>
              <a:ea typeface="Times New Roman" panose="02020603050405020304" pitchFamily="18" charset="0"/>
              <a:cs typeface="Arial" panose="020B0604020202020204" pitchFamily="34" charset="0"/>
            </a:endParaRPr>
          </a:p>
          <a:p>
            <a:pPr lvl="1">
              <a:lnSpc>
                <a:spcPct val="150000"/>
              </a:lnSpc>
              <a:spcBef>
                <a:spcPts val="1200"/>
              </a:spcBef>
              <a:spcAft>
                <a:spcPts val="1200"/>
              </a:spcAft>
            </a:pPr>
            <a:r>
              <a:rPr lang="es-ES" sz="1800" i="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Cuando la situación de víctima de violencia sea condición de desempate. </a:t>
            </a:r>
            <a:r>
              <a:rPr lang="es-ES" sz="1800" i="0" kern="100" dirty="0">
                <a:effectLst/>
                <a:latin typeface="Calibri" panose="020F0502020204030204" pitchFamily="34" charset="0"/>
                <a:ea typeface="Times New Roman" panose="02020603050405020304" pitchFamily="18" charset="0"/>
                <a:cs typeface="Calibri" panose="020F0502020204030204" pitchFamily="34" charset="0"/>
              </a:rPr>
              <a:t>La situación de víctima como condición de desempate </a:t>
            </a:r>
            <a:r>
              <a:rPr lang="es-ES" sz="1800" i="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 puntuará y publicará de tal manera que no quede revelada su particular situación.</a:t>
            </a:r>
          </a:p>
          <a:p>
            <a:pPr lvl="1">
              <a:lnSpc>
                <a:spcPct val="150000"/>
              </a:lnSpc>
              <a:spcBef>
                <a:spcPts val="1200"/>
              </a:spcBef>
              <a:spcAft>
                <a:spcPts val="1200"/>
              </a:spcAft>
            </a:pPr>
            <a:r>
              <a:rPr lang="es-ES" sz="1800" i="0" kern="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Posibilidad de ejercicio del derecho de oposición y utilización </a:t>
            </a:r>
            <a:r>
              <a:rPr lang="es-ES" sz="1800" i="0" kern="1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de un código de identificación personal. </a:t>
            </a:r>
          </a:p>
          <a:p>
            <a:pPr marL="0" lvl="0" indent="0">
              <a:lnSpc>
                <a:spcPct val="150000"/>
              </a:lnSpc>
              <a:buNone/>
            </a:pPr>
            <a:r>
              <a:rPr lang="es-ES" sz="1800" b="1" kern="100" dirty="0">
                <a:effectLst/>
                <a:latin typeface="Calibri" panose="020F0502020204030204" pitchFamily="34" charset="0"/>
                <a:ea typeface="Times New Roman" panose="02020603050405020304" pitchFamily="18" charset="0"/>
                <a:cs typeface="Calibri" panose="020F0502020204030204" pitchFamily="34" charset="0"/>
              </a:rPr>
              <a:t>3. Ayudas generales en las que, entre las personas que se presentan, puede haber mujeres víctimas de violencia               </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Recomendación ayudas/subvenciones.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lecha: a la derecha 3">
            <a:extLst>
              <a:ext uri="{FF2B5EF4-FFF2-40B4-BE49-F238E27FC236}">
                <a16:creationId xmlns:a16="http://schemas.microsoft.com/office/drawing/2014/main" id="{13C5BFB7-9B64-CAD2-A987-8F8FC454B90C}"/>
              </a:ext>
            </a:extLst>
          </p:cNvPr>
          <p:cNvSpPr/>
          <p:nvPr/>
        </p:nvSpPr>
        <p:spPr>
          <a:xfrm>
            <a:off x="5071620" y="2326981"/>
            <a:ext cx="543612" cy="14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02B1309F-B496-8717-55E8-C10DCF1FE4BA}"/>
              </a:ext>
            </a:extLst>
          </p:cNvPr>
          <p:cNvSpPr/>
          <p:nvPr/>
        </p:nvSpPr>
        <p:spPr>
          <a:xfrm>
            <a:off x="5071620" y="2694539"/>
            <a:ext cx="543612" cy="14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5D9D560-A3E0-7D8D-24A4-48E290A207C4}"/>
              </a:ext>
            </a:extLst>
          </p:cNvPr>
          <p:cNvSpPr/>
          <p:nvPr/>
        </p:nvSpPr>
        <p:spPr>
          <a:xfrm>
            <a:off x="9946849" y="6180439"/>
            <a:ext cx="543612" cy="14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Personas sentadas en una mesa&#10;&#10;Descripción generada automáticamente con confianza media">
            <a:extLst>
              <a:ext uri="{FF2B5EF4-FFF2-40B4-BE49-F238E27FC236}">
                <a16:creationId xmlns:a16="http://schemas.microsoft.com/office/drawing/2014/main" id="{59BB9790-08F7-6004-4E80-9BDB6FFCF16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74813" y="203297"/>
            <a:ext cx="1420020" cy="931888"/>
          </a:xfrm>
          <a:prstGeom prst="rect">
            <a:avLst/>
          </a:prstGeom>
        </p:spPr>
      </p:pic>
      <p:sp>
        <p:nvSpPr>
          <p:cNvPr id="6" name="CuadroTexto 5">
            <a:extLst>
              <a:ext uri="{FF2B5EF4-FFF2-40B4-BE49-F238E27FC236}">
                <a16:creationId xmlns:a16="http://schemas.microsoft.com/office/drawing/2014/main" id="{A835CD23-7E87-49C6-E8C3-F7427DE72615}"/>
              </a:ext>
            </a:extLst>
          </p:cNvPr>
          <p:cNvSpPr txBox="1"/>
          <p:nvPr/>
        </p:nvSpPr>
        <p:spPr>
          <a:xfrm>
            <a:off x="10474813" y="1403651"/>
            <a:ext cx="767995" cy="923330"/>
          </a:xfrm>
          <a:prstGeom prst="rect">
            <a:avLst/>
          </a:prstGeom>
          <a:noFill/>
        </p:spPr>
        <p:txBody>
          <a:bodyPr wrap="square" rtlCol="0">
            <a:spAutoFit/>
          </a:bodyPr>
          <a:lstStyle/>
          <a:p>
            <a:r>
              <a:rPr lang="es-ES" sz="900">
                <a:hlinkClick r:id="rId3" tooltip="https://consultae.es/empresas-que-gestionan-subvenciones/"/>
              </a:rPr>
              <a:t>Esta foto</a:t>
            </a:r>
            <a:r>
              <a:rPr lang="es-ES" sz="900"/>
              <a:t> de Autor desconocido está bajo licencia </a:t>
            </a:r>
            <a:r>
              <a:rPr lang="es-ES" sz="900">
                <a:hlinkClick r:id="rId4" tooltip="https://creativecommons.org/licenses/by-nc-nd/3.0/"/>
              </a:rPr>
              <a:t>CC BY-NC-ND</a:t>
            </a:r>
            <a:endParaRPr lang="es-ES" sz="900"/>
          </a:p>
        </p:txBody>
      </p:sp>
    </p:spTree>
    <p:extLst>
      <p:ext uri="{BB962C8B-B14F-4D97-AF65-F5344CB8AC3E}">
        <p14:creationId xmlns:p14="http://schemas.microsoft.com/office/powerpoint/2010/main" val="334600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007177" y="385330"/>
            <a:ext cx="9731229" cy="538993"/>
          </a:xfrm>
        </p:spPr>
        <p:txBody>
          <a:bodyPr>
            <a:normAutofit/>
          </a:bodyPr>
          <a:lstStyle/>
          <a:p>
            <a:pPr algn="ctr"/>
            <a:r>
              <a:rPr lang="es-ES" sz="2900" b="1" dirty="0">
                <a:solidFill>
                  <a:srgbClr val="7030A0"/>
                </a:solidFill>
              </a:rPr>
              <a:t>3. MEDIDAS EN MATERIA DE TRANSPARENCIA</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007177" y="924323"/>
            <a:ext cx="10861169" cy="5862976"/>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269748" indent="-342900">
              <a:lnSpc>
                <a:spcPct val="107000"/>
              </a:lnSpc>
              <a:spcBef>
                <a:spcPts val="200"/>
              </a:spcBef>
              <a:buAutoNum type="arabicPeriod"/>
            </a:pPr>
            <a:r>
              <a:rPr lang="es-ES" sz="1800" b="1" i="0" kern="100" dirty="0">
                <a:latin typeface="Calibri" panose="020F0502020204030204" pitchFamily="34" charset="0"/>
                <a:cs typeface="Calibri" panose="020F0502020204030204" pitchFamily="34" charset="0"/>
              </a:rPr>
              <a:t>Guía Prop</a:t>
            </a:r>
          </a:p>
          <a:p>
            <a:pPr marL="0" indent="0">
              <a:lnSpc>
                <a:spcPct val="107000"/>
              </a:lnSpc>
              <a:spcBef>
                <a:spcPts val="200"/>
              </a:spcBef>
              <a:buNone/>
            </a:pPr>
            <a:r>
              <a:rPr lang="es-ES" sz="1800" i="0" kern="100" dirty="0">
                <a:effectLst/>
                <a:latin typeface="Calibri" panose="020F0502020204030204" pitchFamily="34" charset="0"/>
                <a:ea typeface="Times New Roman" panose="02020603050405020304" pitchFamily="18" charset="0"/>
              </a:rPr>
              <a:t>Cuando una empleada pública víctima de violencia se oponga a que sus datos sean públicos, se comunicará tal circunstancia a la persona responsable de la unidad de personal que, salvo imposibilidad, se encargará personalmente de atender esta petición y de informar a las personas responsables de la Guía PROP.</a:t>
            </a:r>
          </a:p>
          <a:p>
            <a:pPr marL="0" indent="0">
              <a:lnSpc>
                <a:spcPct val="107000"/>
              </a:lnSpc>
              <a:spcBef>
                <a:spcPts val="200"/>
              </a:spcBef>
              <a:buNone/>
            </a:pPr>
            <a:r>
              <a:rPr lang="es-ES" sz="1800" b="1" kern="100" dirty="0">
                <a:latin typeface="Calibri" panose="020F0502020204030204" pitchFamily="34" charset="0"/>
                <a:cs typeface="Calibri" panose="020F0502020204030204" pitchFamily="34" charset="0"/>
              </a:rPr>
              <a:t>2. Acceso a la información pública             Guía de acceso a la información pública</a:t>
            </a:r>
          </a:p>
          <a:p>
            <a:pPr>
              <a:lnSpc>
                <a:spcPct val="150000"/>
              </a:lnSpc>
              <a:spcBef>
                <a:spcPts val="780"/>
              </a:spcBef>
              <a:spcAft>
                <a:spcPts val="780"/>
              </a:spcAft>
            </a:pPr>
            <a:r>
              <a:rPr lang="es-ES" sz="1800" u="sng" kern="100" dirty="0">
                <a:effectLst/>
                <a:latin typeface="Calibri" panose="020F0502020204030204" pitchFamily="34" charset="0"/>
                <a:ea typeface="Times New Roman" panose="02020603050405020304" pitchFamily="18" charset="0"/>
                <a:cs typeface="Calibri" panose="020F0502020204030204" pitchFamily="34" charset="0"/>
              </a:rPr>
              <a:t>Caso A:</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 Si la información solicitada se refiere a </a:t>
            </a:r>
            <a:r>
              <a:rPr lang="es-ES" sz="1800" u="sng" kern="100" dirty="0">
                <a:effectLst/>
                <a:latin typeface="Calibri" panose="020F0502020204030204" pitchFamily="34" charset="0"/>
                <a:ea typeface="Times New Roman" panose="02020603050405020304" pitchFamily="18" charset="0"/>
                <a:cs typeface="Calibri" panose="020F0502020204030204" pitchFamily="34" charset="0"/>
              </a:rPr>
              <a:t>procedimientos administrativos dirigidos específicamente a mujeres víctimas de violencia</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 con carácter general se desestimará la solicitud por prevalecer el derecho a la protección de datos, salvo que mediase autorización expresa de la víctima.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780"/>
              </a:spcBef>
              <a:spcAft>
                <a:spcPts val="780"/>
              </a:spcAft>
              <a:buNone/>
            </a:pP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**Si existiera un interés público en el acceso, únicamente se podrán ofrecer datos estadísticos (sin referencia alguna a datos de carácter personal), siempre que, por la particularidad de la información no se revelasen, implícitamente, situaciones o circunstancias personales que deban ser protegidas.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Flecha: a la derecha 10">
            <a:extLst>
              <a:ext uri="{FF2B5EF4-FFF2-40B4-BE49-F238E27FC236}">
                <a16:creationId xmlns:a16="http://schemas.microsoft.com/office/drawing/2014/main" id="{F5D9D560-A3E0-7D8D-24A4-48E290A207C4}"/>
              </a:ext>
            </a:extLst>
          </p:cNvPr>
          <p:cNvSpPr/>
          <p:nvPr/>
        </p:nvSpPr>
        <p:spPr>
          <a:xfrm>
            <a:off x="4409162" y="2336723"/>
            <a:ext cx="543612" cy="14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B52CE4AA-2FE7-DF05-613F-DC02EC2AF1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86905" y="70701"/>
            <a:ext cx="1273911" cy="1268249"/>
          </a:xfrm>
          <a:prstGeom prst="rect">
            <a:avLst/>
          </a:prstGeom>
        </p:spPr>
      </p:pic>
      <p:sp>
        <p:nvSpPr>
          <p:cNvPr id="4" name="CuadroTexto 3">
            <a:extLst>
              <a:ext uri="{FF2B5EF4-FFF2-40B4-BE49-F238E27FC236}">
                <a16:creationId xmlns:a16="http://schemas.microsoft.com/office/drawing/2014/main" id="{9ABA9755-38CA-5A52-06E9-7D7CFCF2897B}"/>
              </a:ext>
            </a:extLst>
          </p:cNvPr>
          <p:cNvSpPr txBox="1"/>
          <p:nvPr/>
        </p:nvSpPr>
        <p:spPr>
          <a:xfrm>
            <a:off x="10567482" y="1794884"/>
            <a:ext cx="956983" cy="784830"/>
          </a:xfrm>
          <a:prstGeom prst="rect">
            <a:avLst/>
          </a:prstGeom>
          <a:noFill/>
        </p:spPr>
        <p:txBody>
          <a:bodyPr wrap="square" rtlCol="0">
            <a:spAutoFit/>
          </a:bodyPr>
          <a:lstStyle/>
          <a:p>
            <a:r>
              <a:rPr lang="es-ES" sz="900">
                <a:hlinkClick r:id="rId3" tooltip="https://paradigmamedia.org/derecho-a-la-transparencia-exigencia-democratica/"/>
              </a:rPr>
              <a:t>Esta foto</a:t>
            </a:r>
            <a:r>
              <a:rPr lang="es-ES" sz="900"/>
              <a:t> de Autor desconocido está bajo licencia </a:t>
            </a:r>
            <a:r>
              <a:rPr lang="es-ES" sz="900">
                <a:hlinkClick r:id="rId4" tooltip="https://creativecommons.org/licenses/by/3.0/"/>
              </a:rPr>
              <a:t>CC BY</a:t>
            </a:r>
            <a:endParaRPr lang="es-ES" sz="900"/>
          </a:p>
        </p:txBody>
      </p:sp>
    </p:spTree>
    <p:extLst>
      <p:ext uri="{BB962C8B-B14F-4D97-AF65-F5344CB8AC3E}">
        <p14:creationId xmlns:p14="http://schemas.microsoft.com/office/powerpoint/2010/main" val="233488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E99BE-9855-4391-A5FF-825ABFEEAF03}"/>
              </a:ext>
            </a:extLst>
          </p:cNvPr>
          <p:cNvSpPr>
            <a:spLocks noGrp="1"/>
          </p:cNvSpPr>
          <p:nvPr>
            <p:ph type="title"/>
          </p:nvPr>
        </p:nvSpPr>
        <p:spPr>
          <a:xfrm>
            <a:off x="1527142" y="685800"/>
            <a:ext cx="9445658" cy="605672"/>
          </a:xfrm>
        </p:spPr>
        <p:txBody>
          <a:bodyPr/>
          <a:lstStyle/>
          <a:p>
            <a:pPr algn="ctr"/>
            <a:r>
              <a:rPr lang="es-ES" sz="2900" b="1" dirty="0">
                <a:solidFill>
                  <a:srgbClr val="7030A0"/>
                </a:solidFill>
              </a:rPr>
              <a:t>MARCO JURÍDICO</a:t>
            </a:r>
          </a:p>
        </p:txBody>
      </p:sp>
      <p:sp>
        <p:nvSpPr>
          <p:cNvPr id="3" name="Marcador de contenido 2">
            <a:extLst>
              <a:ext uri="{FF2B5EF4-FFF2-40B4-BE49-F238E27FC236}">
                <a16:creationId xmlns:a16="http://schemas.microsoft.com/office/drawing/2014/main" id="{01677302-049F-46F7-B658-229C54AA5DDF}"/>
              </a:ext>
            </a:extLst>
          </p:cNvPr>
          <p:cNvSpPr>
            <a:spLocks noGrp="1"/>
          </p:cNvSpPr>
          <p:nvPr>
            <p:ph idx="1"/>
          </p:nvPr>
        </p:nvSpPr>
        <p:spPr>
          <a:xfrm>
            <a:off x="1325460" y="1547769"/>
            <a:ext cx="9571139" cy="4492304"/>
          </a:xfrm>
        </p:spPr>
        <p:txBody>
          <a:bodyPr>
            <a:normAutofit fontScale="92500" lnSpcReduction="10000"/>
          </a:bodyPr>
          <a:lstStyle/>
          <a:p>
            <a:r>
              <a:rPr lang="es-ES" b="1" dirty="0">
                <a:solidFill>
                  <a:srgbClr val="7030A0"/>
                </a:solidFill>
              </a:rPr>
              <a:t>REGLAMENTO (UE) 2016/679</a:t>
            </a:r>
            <a:r>
              <a:rPr lang="es-ES" dirty="0">
                <a:solidFill>
                  <a:srgbClr val="7030A0"/>
                </a:solidFill>
              </a:rPr>
              <a:t> </a:t>
            </a:r>
            <a:r>
              <a:rPr lang="es-ES" dirty="0"/>
              <a:t>DEL PARLAMENTO EUROPEO Y DEL CONSEJO de 27 de abril de 2016 relativo a la protección de las personas físicas en lo que respecta al tratamiento de datos personales y a la libre circulación de estos datos y por el que se deroga la Directiva 95/46/CE (Reglamento general de protección de datos).</a:t>
            </a:r>
          </a:p>
          <a:p>
            <a:pPr marL="0" indent="0">
              <a:buNone/>
            </a:pPr>
            <a:endParaRPr lang="es-ES" dirty="0"/>
          </a:p>
          <a:p>
            <a:r>
              <a:rPr lang="es-ES" b="1" dirty="0">
                <a:solidFill>
                  <a:srgbClr val="7030A0"/>
                </a:solidFill>
              </a:rPr>
              <a:t>LEY ORGÁNICA 3/2018, de 5 de diciembre</a:t>
            </a:r>
            <a:r>
              <a:rPr lang="es-ES" dirty="0">
                <a:solidFill>
                  <a:srgbClr val="7030A0"/>
                </a:solidFill>
              </a:rPr>
              <a:t>, </a:t>
            </a:r>
            <a:r>
              <a:rPr lang="es-ES" dirty="0"/>
              <a:t>de Protección de Datos Personales y garantía de los derechos digitales.</a:t>
            </a:r>
          </a:p>
          <a:p>
            <a:endParaRPr lang="es-ES" dirty="0"/>
          </a:p>
          <a:p>
            <a:r>
              <a:rPr lang="es-ES" sz="2100" dirty="0">
                <a:solidFill>
                  <a:srgbClr val="7030A0"/>
                </a:solidFill>
              </a:rPr>
              <a:t>DECRETO 130/2012, de 24 de agosto</a:t>
            </a:r>
            <a:r>
              <a:rPr lang="es-ES" sz="2100" dirty="0"/>
              <a:t>, del Consell, por el que se establece la organización de la seguridad de la información de la Generalitat.</a:t>
            </a:r>
          </a:p>
          <a:p>
            <a:pPr marL="0" indent="0">
              <a:buNone/>
            </a:pPr>
            <a:endParaRPr lang="es-ES" dirty="0"/>
          </a:p>
          <a:p>
            <a:pPr algn="just"/>
            <a:r>
              <a:rPr lang="es-ES" sz="2100" dirty="0">
                <a:solidFill>
                  <a:srgbClr val="7030A0"/>
                </a:solidFill>
              </a:rPr>
              <a:t>Ley Orgánica 7/2021, de 26 de mayo, </a:t>
            </a:r>
            <a:r>
              <a:rPr lang="es-ES" sz="2100" dirty="0"/>
              <a:t>de protección de datos personales tratados para fines de prevención, detección, investigación y enjuiciamiento de infracciones penales y de ejecución de sanciones penales.</a:t>
            </a:r>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419404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007177" y="385330"/>
            <a:ext cx="9731229" cy="538993"/>
          </a:xfrm>
        </p:spPr>
        <p:txBody>
          <a:bodyPr>
            <a:normAutofit/>
          </a:bodyPr>
          <a:lstStyle/>
          <a:p>
            <a:pPr algn="ctr"/>
            <a:r>
              <a:rPr lang="es-ES" sz="2900" b="1" dirty="0">
                <a:solidFill>
                  <a:srgbClr val="7030A0"/>
                </a:solidFill>
              </a:rPr>
              <a:t>3. MEDIDAS EN MATERIA DE TRANSPARENCIA</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007177" y="924323"/>
            <a:ext cx="10861169" cy="5862976"/>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50000"/>
              </a:lnSpc>
              <a:spcBef>
                <a:spcPts val="1200"/>
              </a:spcBef>
              <a:spcAft>
                <a:spcPts val="1200"/>
              </a:spcAft>
              <a:buNone/>
            </a:pPr>
            <a:r>
              <a:rPr lang="es-ES" sz="1800" b="1" kern="100" dirty="0">
                <a:latin typeface="Calibri" panose="020F0502020204030204" pitchFamily="34" charset="0"/>
                <a:cs typeface="Calibri" panose="020F0502020204030204" pitchFamily="34" charset="0"/>
              </a:rPr>
              <a:t>2. Acceso a la información pública             Guía de acceso a la información pública</a:t>
            </a:r>
          </a:p>
          <a:p>
            <a:pPr>
              <a:lnSpc>
                <a:spcPct val="150000"/>
              </a:lnSpc>
              <a:spcBef>
                <a:spcPts val="780"/>
              </a:spcBef>
              <a:spcAft>
                <a:spcPts val="780"/>
              </a:spcAft>
            </a:pPr>
            <a:r>
              <a:rPr lang="es-ES" sz="1800" u="sng" kern="100" dirty="0">
                <a:effectLst/>
                <a:latin typeface="Calibri" panose="020F0502020204030204" pitchFamily="34" charset="0"/>
                <a:ea typeface="Times New Roman" panose="02020603050405020304" pitchFamily="18" charset="0"/>
                <a:cs typeface="Calibri" panose="020F0502020204030204" pitchFamily="34" charset="0"/>
              </a:rPr>
              <a:t>Caso </a:t>
            </a:r>
            <a:r>
              <a:rPr lang="es-ES" sz="1800" u="sng" kern="100" dirty="0">
                <a:latin typeface="Calibri" panose="020F0502020204030204" pitchFamily="34" charset="0"/>
                <a:ea typeface="Times New Roman" panose="02020603050405020304" pitchFamily="18" charset="0"/>
                <a:cs typeface="Calibri" panose="020F0502020204030204" pitchFamily="34" charset="0"/>
              </a:rPr>
              <a:t>B</a:t>
            </a:r>
            <a:r>
              <a:rPr lang="es-ES" sz="1800" u="sng" kern="100" dirty="0">
                <a:effectLst/>
                <a:latin typeface="Calibri" panose="020F0502020204030204" pitchFamily="34" charset="0"/>
                <a:ea typeface="Times New Roman" panose="02020603050405020304" pitchFamily="18" charset="0"/>
                <a:cs typeface="Calibri" panose="020F0502020204030204" pitchFamily="34" charset="0"/>
              </a:rPr>
              <a:t>:</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 En caso de procedimientos administrativos generales donde la circunstancia de ser víctima de violencia constituya criterio de puntuación:</a:t>
            </a:r>
          </a:p>
          <a:p>
            <a:pPr marL="228600" indent="-228600">
              <a:lnSpc>
                <a:spcPct val="150000"/>
              </a:lnSpc>
              <a:spcBef>
                <a:spcPts val="780"/>
              </a:spcBef>
              <a:spcAft>
                <a:spcPts val="780"/>
              </a:spcAft>
              <a:buFont typeface="+mj-lt"/>
              <a:buAutoNum type="arabicPeriod"/>
            </a:pPr>
            <a:r>
              <a:rPr lang="es-ES" sz="16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Si tras la ponderación resulta favorable o preponderante la existencia de un interés público </a:t>
            </a:r>
            <a:r>
              <a:rPr lang="es-ES" sz="1600" kern="100" dirty="0">
                <a:effectLst/>
                <a:latin typeface="Calibri" panose="020F0502020204030204" pitchFamily="34" charset="0"/>
                <a:ea typeface="Times New Roman" panose="02020603050405020304" pitchFamily="18" charset="0"/>
                <a:cs typeface="Calibri" panose="020F0502020204030204" pitchFamily="34" charset="0"/>
              </a:rPr>
              <a:t>al acceso a la información pública, los datos se </a:t>
            </a:r>
            <a:r>
              <a:rPr lang="es-ES" sz="16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disociarán </a:t>
            </a:r>
            <a:r>
              <a:rPr lang="es-ES" sz="1600" kern="100" dirty="0">
                <a:effectLst/>
                <a:latin typeface="Calibri" panose="020F0502020204030204" pitchFamily="34" charset="0"/>
                <a:ea typeface="Times New Roman" panose="02020603050405020304" pitchFamily="18" charset="0"/>
                <a:cs typeface="Calibri" panose="020F0502020204030204" pitchFamily="34" charset="0"/>
              </a:rPr>
              <a:t>de alguna de las siguientes maneras: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Bef>
                <a:spcPts val="780"/>
              </a:spcBef>
              <a:spcAft>
                <a:spcPts val="780"/>
              </a:spcAft>
              <a:buFont typeface="Courier New" panose="02070309020205020404" pitchFamily="49" charset="0"/>
              <a:buChar char="o"/>
            </a:pPr>
            <a:r>
              <a:rPr lang="es-ES" sz="1600" i="0" kern="100" dirty="0">
                <a:effectLst/>
                <a:latin typeface="Calibri" panose="020F0502020204030204" pitchFamily="34" charset="0"/>
                <a:ea typeface="Times New Roman" panose="02020603050405020304" pitchFamily="18" charset="0"/>
                <a:cs typeface="Calibri" panose="020F0502020204030204" pitchFamily="34" charset="0"/>
              </a:rPr>
              <a:t>La información no estará vinculada con la identidad de la persona a quien pertenezca.</a:t>
            </a:r>
          </a:p>
          <a:p>
            <a:pPr marL="742950" lvl="1" indent="-285750">
              <a:lnSpc>
                <a:spcPct val="150000"/>
              </a:lnSpc>
              <a:spcBef>
                <a:spcPts val="780"/>
              </a:spcBef>
              <a:spcAft>
                <a:spcPts val="780"/>
              </a:spcAft>
              <a:buFont typeface="Courier New" panose="02070309020205020404" pitchFamily="49" charset="0"/>
              <a:buChar char="o"/>
            </a:pPr>
            <a:r>
              <a:rPr lang="es-ES" sz="1600" i="0" kern="100" dirty="0">
                <a:effectLst/>
                <a:latin typeface="Calibri" panose="020F0502020204030204" pitchFamily="34" charset="0"/>
                <a:ea typeface="Times New Roman" panose="02020603050405020304" pitchFamily="18" charset="0"/>
                <a:cs typeface="Calibri" panose="020F0502020204030204" pitchFamily="34" charset="0"/>
              </a:rPr>
              <a:t>Los datos o puntuación asociada a la condición de víctima se ofrezcan de forma agregada con otros datos o puntuaciones.</a:t>
            </a:r>
            <a:endParaRPr lang="es-E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Bef>
                <a:spcPts val="780"/>
              </a:spcBef>
              <a:spcAft>
                <a:spcPts val="780"/>
              </a:spcAft>
              <a:buFont typeface="Courier New" panose="02070309020205020404" pitchFamily="49" charset="0"/>
              <a:buChar char="o"/>
            </a:pPr>
            <a:r>
              <a:rPr lang="es-ES" sz="1600" i="0" kern="100" dirty="0">
                <a:effectLst/>
                <a:latin typeface="Calibri" panose="020F0502020204030204" pitchFamily="34" charset="0"/>
                <a:ea typeface="Times New Roman" panose="02020603050405020304" pitchFamily="18" charset="0"/>
                <a:cs typeface="Calibri" panose="020F0502020204030204" pitchFamily="34" charset="0"/>
              </a:rPr>
              <a:t>Los datos de las mujeres víctimas se ofrezcan agregados junto a los de otras personas.</a:t>
            </a:r>
            <a:endParaRPr lang="es-ES" sz="1600" i="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50000"/>
              </a:lnSpc>
              <a:spcBef>
                <a:spcPts val="780"/>
              </a:spcBef>
              <a:spcAft>
                <a:spcPts val="780"/>
              </a:spcAft>
              <a:buFont typeface="+mj-lt"/>
              <a:buAutoNum type="arabicPeriod"/>
            </a:pPr>
            <a:r>
              <a:rPr lang="es-ES" sz="1600" kern="100" dirty="0">
                <a:effectLst/>
                <a:latin typeface="Calibri" panose="020F0502020204030204" pitchFamily="34" charset="0"/>
                <a:ea typeface="Times New Roman" panose="02020603050405020304" pitchFamily="18" charset="0"/>
                <a:cs typeface="Calibri" panose="020F0502020204030204" pitchFamily="34" charset="0"/>
              </a:rPr>
              <a:t>En caso de que manifieste un </a:t>
            </a:r>
            <a:r>
              <a:rPr lang="es-ES" sz="16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interés público en un dato concreto </a:t>
            </a:r>
            <a:r>
              <a:rPr lang="es-ES" sz="1600" kern="100" dirty="0">
                <a:effectLst/>
                <a:latin typeface="Calibri" panose="020F0502020204030204" pitchFamily="34" charset="0"/>
                <a:ea typeface="Times New Roman" panose="02020603050405020304" pitchFamily="18" charset="0"/>
                <a:cs typeface="Calibri" panose="020F0502020204030204" pitchFamily="34" charset="0"/>
              </a:rPr>
              <a:t>que pudiera revelar la situación particular de alguna mujer víctima de violencia, se requerirá el </a:t>
            </a:r>
            <a:r>
              <a:rPr lang="es-ES" sz="1600"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consentimiento</a:t>
            </a:r>
            <a:r>
              <a:rPr lang="es-ES" sz="1600" kern="100" dirty="0">
                <a:effectLst/>
                <a:latin typeface="Calibri" panose="020F0502020204030204" pitchFamily="34" charset="0"/>
                <a:ea typeface="Times New Roman" panose="02020603050405020304" pitchFamily="18" charset="0"/>
                <a:cs typeface="Calibri" panose="020F0502020204030204" pitchFamily="34" charset="0"/>
              </a:rPr>
              <a:t> expreso de ésta.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20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Flecha: a la derecha 10">
            <a:extLst>
              <a:ext uri="{FF2B5EF4-FFF2-40B4-BE49-F238E27FC236}">
                <a16:creationId xmlns:a16="http://schemas.microsoft.com/office/drawing/2014/main" id="{F5D9D560-A3E0-7D8D-24A4-48E290A207C4}"/>
              </a:ext>
            </a:extLst>
          </p:cNvPr>
          <p:cNvSpPr/>
          <p:nvPr/>
        </p:nvSpPr>
        <p:spPr>
          <a:xfrm>
            <a:off x="4356753" y="1184232"/>
            <a:ext cx="543612" cy="14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01FE9D5E-A426-FC26-841F-3182D04326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75277" y="251333"/>
            <a:ext cx="1351988" cy="1345979"/>
          </a:xfrm>
          <a:prstGeom prst="rect">
            <a:avLst/>
          </a:prstGeom>
        </p:spPr>
      </p:pic>
      <p:sp>
        <p:nvSpPr>
          <p:cNvPr id="4" name="CuadroTexto 3">
            <a:extLst>
              <a:ext uri="{FF2B5EF4-FFF2-40B4-BE49-F238E27FC236}">
                <a16:creationId xmlns:a16="http://schemas.microsoft.com/office/drawing/2014/main" id="{30E1A8B1-7432-DE5A-A98E-5944B5A0760F}"/>
              </a:ext>
            </a:extLst>
          </p:cNvPr>
          <p:cNvSpPr txBox="1"/>
          <p:nvPr/>
        </p:nvSpPr>
        <p:spPr>
          <a:xfrm>
            <a:off x="10175278" y="1975516"/>
            <a:ext cx="1015636" cy="784830"/>
          </a:xfrm>
          <a:prstGeom prst="rect">
            <a:avLst/>
          </a:prstGeom>
          <a:noFill/>
        </p:spPr>
        <p:txBody>
          <a:bodyPr wrap="square" rtlCol="0">
            <a:spAutoFit/>
          </a:bodyPr>
          <a:lstStyle/>
          <a:p>
            <a:r>
              <a:rPr lang="es-ES" sz="900">
                <a:hlinkClick r:id="rId3" tooltip="https://paradigmamedia.org/derecho-a-la-transparencia-exigencia-democratica/"/>
              </a:rPr>
              <a:t>Esta foto</a:t>
            </a:r>
            <a:r>
              <a:rPr lang="es-ES" sz="900"/>
              <a:t> de Autor desconocido está bajo licencia </a:t>
            </a:r>
            <a:r>
              <a:rPr lang="es-ES" sz="900">
                <a:hlinkClick r:id="rId4" tooltip="https://creativecommons.org/licenses/by/3.0/"/>
              </a:rPr>
              <a:t>CC BY</a:t>
            </a:r>
            <a:endParaRPr lang="es-ES" sz="900"/>
          </a:p>
        </p:txBody>
      </p:sp>
    </p:spTree>
    <p:extLst>
      <p:ext uri="{BB962C8B-B14F-4D97-AF65-F5344CB8AC3E}">
        <p14:creationId xmlns:p14="http://schemas.microsoft.com/office/powerpoint/2010/main" val="4265115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007177" y="385330"/>
            <a:ext cx="9731229" cy="538993"/>
          </a:xfrm>
        </p:spPr>
        <p:txBody>
          <a:bodyPr>
            <a:normAutofit/>
          </a:bodyPr>
          <a:lstStyle/>
          <a:p>
            <a:pPr algn="ctr"/>
            <a:r>
              <a:rPr lang="es-ES" sz="2900" b="1" dirty="0">
                <a:solidFill>
                  <a:srgbClr val="7030A0"/>
                </a:solidFill>
              </a:rPr>
              <a:t>3. MEDIDAS EN MATERIA DE TRANSPARENCIA</a:t>
            </a: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007177" y="924323"/>
            <a:ext cx="10861169" cy="5862976"/>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50000"/>
              </a:lnSpc>
              <a:spcBef>
                <a:spcPts val="1200"/>
              </a:spcBef>
              <a:spcAft>
                <a:spcPts val="1200"/>
              </a:spcAft>
              <a:buNone/>
            </a:pPr>
            <a:r>
              <a:rPr lang="es-ES" sz="1800" b="1" kern="100" dirty="0">
                <a:latin typeface="Calibri" panose="020F0502020204030204" pitchFamily="34" charset="0"/>
                <a:cs typeface="Calibri" panose="020F0502020204030204" pitchFamily="34" charset="0"/>
              </a:rPr>
              <a:t>3. Acceso al expediente en condición de persona interesada.</a:t>
            </a:r>
          </a:p>
          <a:p>
            <a:pPr marL="342900" lvl="0" indent="-342900">
              <a:lnSpc>
                <a:spcPct val="150000"/>
              </a:lnSpc>
              <a:buFont typeface="Calibri" panose="020F0502020204030204" pitchFamily="34" charset="0"/>
              <a:buChar char="-"/>
            </a:pPr>
            <a:r>
              <a:rPr lang="es-ES" sz="1600" dirty="0">
                <a:effectLst/>
                <a:latin typeface="Calibri" panose="020F0502020204030204" pitchFamily="34" charset="0"/>
                <a:ea typeface="Calibri" panose="020F0502020204030204" pitchFamily="34" charset="0"/>
                <a:cs typeface="Calibri" panose="020F0502020204030204" pitchFamily="34" charset="0"/>
              </a:rPr>
              <a:t>Se facilitará la información que necesite la persona interesada para ejercer su derecho a la tutela judicial efectiva, </a:t>
            </a:r>
            <a:r>
              <a:rPr lang="es-E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pero en ningún caso se facilitarán: </a:t>
            </a:r>
            <a:endParaRPr lang="es-E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Courier New" panose="02070309020205020404" pitchFamily="49" charset="0"/>
              <a:buChar char="o"/>
            </a:pPr>
            <a:r>
              <a:rPr lang="es-ES" sz="1600" i="0" dirty="0">
                <a:effectLst/>
                <a:latin typeface="Calibri" panose="020F0502020204030204" pitchFamily="34" charset="0"/>
                <a:ea typeface="Calibri" panose="020F0502020204030204" pitchFamily="34" charset="0"/>
                <a:cs typeface="Calibri" panose="020F0502020204030204" pitchFamily="34" charset="0"/>
              </a:rPr>
              <a:t>Los documentos que acrediten la condición de víctima de la mujer.</a:t>
            </a:r>
            <a:endParaRPr lang="es-ES" sz="16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Courier New" panose="02070309020205020404" pitchFamily="49" charset="0"/>
              <a:buChar char="o"/>
            </a:pPr>
            <a:r>
              <a:rPr lang="es-ES" sz="1600" i="0" dirty="0">
                <a:effectLst/>
                <a:latin typeface="Calibri" panose="020F0502020204030204" pitchFamily="34" charset="0"/>
                <a:ea typeface="Calibri" panose="020F0502020204030204" pitchFamily="34" charset="0"/>
                <a:cs typeface="Calibri" panose="020F0502020204030204" pitchFamily="34" charset="0"/>
              </a:rPr>
              <a:t>Los formularios o aquella parte de estos donde se declare la condición de víctima a los efectos de exención de tasas, protección física, oposición a la publicación de sus datos o cualquier otra circunstancia.</a:t>
            </a:r>
          </a:p>
          <a:p>
            <a:pPr marL="742950" lvl="1" indent="-285750">
              <a:lnSpc>
                <a:spcPct val="150000"/>
              </a:lnSpc>
              <a:buFont typeface="Courier New" panose="02070309020205020404" pitchFamily="49" charset="0"/>
              <a:buChar char="o"/>
            </a:pPr>
            <a:r>
              <a:rPr lang="es-ES" sz="1600" i="0" dirty="0">
                <a:effectLst/>
                <a:latin typeface="Calibri" panose="020F0502020204030204" pitchFamily="34" charset="0"/>
                <a:ea typeface="Calibri" panose="020F0502020204030204" pitchFamily="34" charset="0"/>
                <a:cs typeface="Calibri" panose="020F0502020204030204" pitchFamily="34" charset="0"/>
              </a:rPr>
              <a:t>Cuando la condición de víctima fuera objeto de puntuación en algún baremo o condición de desempate, el órgano competente facilitará la información de manera que no quede revelada su situación particular de vulnerabilidad.</a:t>
            </a:r>
            <a:endParaRPr lang="es-ES" sz="16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r>
              <a:rPr lang="es-ES" sz="1600" dirty="0">
                <a:effectLst/>
                <a:latin typeface="Calibri" panose="020F0502020204030204" pitchFamily="34" charset="0"/>
                <a:ea typeface="Calibri" panose="020F0502020204030204" pitchFamily="34" charset="0"/>
                <a:cs typeface="Calibri" panose="020F0502020204030204" pitchFamily="34" charset="0"/>
              </a:rPr>
              <a:t>Si estas medidas no fueran suficientes para satisfacer los derechos de la persona interesada en la defensa a su tutela judicial efectiva, se requerirá </a:t>
            </a:r>
            <a:r>
              <a:rPr lang="es-E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informe a la Delegación de Protección de Datos de la Generalitat </a:t>
            </a:r>
            <a:r>
              <a:rPr lang="es-ES" sz="1600" dirty="0">
                <a:effectLst/>
                <a:latin typeface="Calibri" panose="020F0502020204030204" pitchFamily="34" charset="0"/>
                <a:ea typeface="Calibri" panose="020F0502020204030204" pitchFamily="34" charset="0"/>
                <a:cs typeface="Calibri" panose="020F0502020204030204" pitchFamily="34" charset="0"/>
              </a:rPr>
              <a:t>para la ponderación de los derechos afectados en el acceso por parte de la persona interesada al expediente. </a:t>
            </a:r>
          </a:p>
          <a:p>
            <a:pPr marL="0" indent="0">
              <a:lnSpc>
                <a:spcPct val="150000"/>
              </a:lnSpc>
              <a:spcAft>
                <a:spcPts val="800"/>
              </a:spcAft>
              <a:buNone/>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16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n 3">
            <a:extLst>
              <a:ext uri="{FF2B5EF4-FFF2-40B4-BE49-F238E27FC236}">
                <a16:creationId xmlns:a16="http://schemas.microsoft.com/office/drawing/2014/main" id="{3271BDB4-2BB4-D9BA-CFED-1CEE7078D6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48774" y="322730"/>
            <a:ext cx="1351988" cy="1345979"/>
          </a:xfrm>
          <a:prstGeom prst="rect">
            <a:avLst/>
          </a:prstGeom>
        </p:spPr>
      </p:pic>
      <p:sp>
        <p:nvSpPr>
          <p:cNvPr id="6" name="CuadroTexto 5">
            <a:extLst>
              <a:ext uri="{FF2B5EF4-FFF2-40B4-BE49-F238E27FC236}">
                <a16:creationId xmlns:a16="http://schemas.microsoft.com/office/drawing/2014/main" id="{59E98475-4602-0875-FC3E-82BB45F57DB6}"/>
              </a:ext>
            </a:extLst>
          </p:cNvPr>
          <p:cNvSpPr txBox="1"/>
          <p:nvPr/>
        </p:nvSpPr>
        <p:spPr>
          <a:xfrm>
            <a:off x="9948775" y="2046913"/>
            <a:ext cx="1015636" cy="784830"/>
          </a:xfrm>
          <a:prstGeom prst="rect">
            <a:avLst/>
          </a:prstGeom>
          <a:noFill/>
        </p:spPr>
        <p:txBody>
          <a:bodyPr wrap="square" rtlCol="0">
            <a:spAutoFit/>
          </a:bodyPr>
          <a:lstStyle/>
          <a:p>
            <a:r>
              <a:rPr lang="es-ES" sz="900">
                <a:hlinkClick r:id="rId3" tooltip="https://paradigmamedia.org/derecho-a-la-transparencia-exigencia-democratica/"/>
              </a:rPr>
              <a:t>Esta foto</a:t>
            </a:r>
            <a:r>
              <a:rPr lang="es-ES" sz="900"/>
              <a:t> de Autor desconocido está bajo licencia </a:t>
            </a:r>
            <a:r>
              <a:rPr lang="es-ES" sz="900">
                <a:hlinkClick r:id="rId4" tooltip="https://creativecommons.org/licenses/by/3.0/"/>
              </a:rPr>
              <a:t>CC BY</a:t>
            </a:r>
            <a:endParaRPr lang="es-ES" sz="900"/>
          </a:p>
        </p:txBody>
      </p:sp>
    </p:spTree>
    <p:extLst>
      <p:ext uri="{BB962C8B-B14F-4D97-AF65-F5344CB8AC3E}">
        <p14:creationId xmlns:p14="http://schemas.microsoft.com/office/powerpoint/2010/main" val="58820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1007177" y="282804"/>
            <a:ext cx="10861169" cy="707507"/>
          </a:xfrm>
        </p:spPr>
        <p:txBody>
          <a:bodyPr>
            <a:normAutofit fontScale="90000"/>
          </a:bodyPr>
          <a:lstStyle/>
          <a:p>
            <a:pPr algn="ctr"/>
            <a:r>
              <a:rPr lang="es-ES" sz="3200" b="1" dirty="0">
                <a:solidFill>
                  <a:srgbClr val="7030A0"/>
                </a:solidFill>
              </a:rPr>
              <a:t>4. </a:t>
            </a:r>
            <a:r>
              <a:rPr lang="es-ES" sz="2200" b="1" dirty="0">
                <a:solidFill>
                  <a:srgbClr val="7030A0"/>
                </a:solidFill>
              </a:rPr>
              <a:t>DERECHOS EN MATERIA DE PROTECCIÓN DE DATOS Y PRESENTACIÓN DE RECLAMACIONES</a:t>
            </a:r>
            <a:br>
              <a:rPr lang="es-E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s-ES" sz="29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1007177" y="990311"/>
            <a:ext cx="10861169" cy="5796988"/>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50000"/>
              </a:lnSpc>
              <a:spcBef>
                <a:spcPts val="1200"/>
              </a:spcBef>
              <a:spcAft>
                <a:spcPts val="1200"/>
              </a:spcAft>
              <a:buNone/>
            </a:pPr>
            <a:r>
              <a:rPr lang="es-ES" sz="1800" b="1" kern="100" dirty="0">
                <a:latin typeface="Calibri" panose="020F0502020204030204" pitchFamily="34" charset="0"/>
                <a:cs typeface="Calibri" panose="020F0502020204030204" pitchFamily="34" charset="0"/>
              </a:rPr>
              <a:t>- Ejercicio de derechos, con especial mención al derecho al olvido.</a:t>
            </a:r>
          </a:p>
          <a:p>
            <a:pPr marL="342900" lvl="0" indent="-342900">
              <a:lnSpc>
                <a:spcPct val="150000"/>
              </a:lnSpc>
              <a:buFont typeface="Calibri" panose="020F0502020204030204" pitchFamily="34" charset="0"/>
              <a:buChar char="-"/>
            </a:pPr>
            <a:r>
              <a:rPr lang="es-ES" sz="1800" kern="100" dirty="0">
                <a:effectLst/>
                <a:latin typeface="Calibri" panose="020F0502020204030204" pitchFamily="34" charset="0"/>
                <a:ea typeface="Times New Roman" panose="02020603050405020304" pitchFamily="18" charset="0"/>
              </a:rPr>
              <a:t>Se establece un procedimiento preferente y con reducción de  plazos cuando la persona interesada justifique que se encuentre en una situación de especial vulnerabilidad. Base normativa establecida en el proyecto de Decreto de organización y polític</a:t>
            </a:r>
            <a:r>
              <a:rPr lang="es-ES" sz="1800" kern="100" dirty="0">
                <a:latin typeface="Calibri" panose="020F0502020204030204" pitchFamily="34" charset="0"/>
                <a:ea typeface="Times New Roman" panose="02020603050405020304" pitchFamily="18" charset="0"/>
              </a:rPr>
              <a:t>a de la protección de datos de la GVA.</a:t>
            </a:r>
          </a:p>
          <a:p>
            <a:pPr marL="342900" lvl="0" indent="-342900">
              <a:lnSpc>
                <a:spcPct val="150000"/>
              </a:lnSpc>
              <a:buFont typeface="Calibri" panose="020F0502020204030204" pitchFamily="34" charset="0"/>
              <a:buChar char="-"/>
            </a:pPr>
            <a:r>
              <a:rPr lang="es-ES" sz="1800" kern="100" dirty="0">
                <a:effectLst/>
                <a:latin typeface="Calibri" panose="020F0502020204030204" pitchFamily="34" charset="0"/>
                <a:ea typeface="Times New Roman" panose="02020603050405020304" pitchFamily="18" charset="0"/>
              </a:rPr>
              <a:t>Derecho al olvido y su trascendencia en el ámbito de los datos de las mujeres víctimas de violencia             Guía para la protección de datos personales en las notificaciones y publicaciones de actos administrativos elaborada por la Delegación de Protección de Datos.</a:t>
            </a:r>
          </a:p>
          <a:p>
            <a:pPr marL="0" indent="0">
              <a:lnSpc>
                <a:spcPct val="150000"/>
              </a:lnSpc>
              <a:buNone/>
            </a:pPr>
            <a:r>
              <a:rPr lang="es-ES" sz="1800" b="1" kern="100" dirty="0">
                <a:latin typeface="Calibri" panose="020F0502020204030204" pitchFamily="34" charset="0"/>
                <a:cs typeface="Calibri" panose="020F0502020204030204" pitchFamily="34" charset="0"/>
              </a:rPr>
              <a:t>- Reclamaciones: </a:t>
            </a:r>
          </a:p>
          <a:p>
            <a:pPr marL="0" indent="0">
              <a:lnSpc>
                <a:spcPct val="150000"/>
              </a:lnSpc>
              <a:buNone/>
            </a:pPr>
            <a:r>
              <a:rPr lang="es-ES" sz="1800" kern="100" dirty="0">
                <a:effectLst/>
                <a:latin typeface="Calibri" panose="020F0502020204030204" pitchFamily="34" charset="0"/>
                <a:ea typeface="Times New Roman" panose="02020603050405020304" pitchFamily="18" charset="0"/>
              </a:rPr>
              <a:t>Se establece un procedimiento preferente y con reducción de  plazos cuando la persona interesada justifique que se encuentre en una situación de especial vulnerabilidad. Base normativa establecida en el proyecto de Decreto de organización y polític</a:t>
            </a:r>
            <a:r>
              <a:rPr lang="es-ES" sz="1800" kern="100" dirty="0">
                <a:latin typeface="Calibri" panose="020F0502020204030204" pitchFamily="34" charset="0"/>
                <a:ea typeface="Times New Roman" panose="02020603050405020304" pitchFamily="18" charset="0"/>
              </a:rPr>
              <a:t>a de la protección de datos de la GVA.</a:t>
            </a:r>
          </a:p>
          <a:p>
            <a:pPr marL="0" lvl="0" indent="0">
              <a:lnSpc>
                <a:spcPct val="150000"/>
              </a:lnSpc>
              <a:buNone/>
            </a:pPr>
            <a:endParaRPr lang="es-ES" sz="1800" kern="100" dirty="0">
              <a:latin typeface="Calibri" panose="020F0502020204030204" pitchFamily="34" charset="0"/>
              <a:ea typeface="Times New Roman" panose="02020603050405020304" pitchFamily="18" charset="0"/>
            </a:endParaRPr>
          </a:p>
          <a:p>
            <a:pPr marL="342900" lvl="0" indent="-342900">
              <a:lnSpc>
                <a:spcPct val="150000"/>
              </a:lnSpc>
              <a:buFont typeface="Calibri" panose="020F0502020204030204" pitchFamily="34" charset="0"/>
              <a:buChar char="-"/>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16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Flecha: a la derecha 2">
            <a:extLst>
              <a:ext uri="{FF2B5EF4-FFF2-40B4-BE49-F238E27FC236}">
                <a16:creationId xmlns:a16="http://schemas.microsoft.com/office/drawing/2014/main" id="{9FCD6F65-370A-62A9-B21C-139813AF8266}"/>
              </a:ext>
            </a:extLst>
          </p:cNvPr>
          <p:cNvSpPr/>
          <p:nvPr/>
        </p:nvSpPr>
        <p:spPr>
          <a:xfrm>
            <a:off x="10641211" y="3281001"/>
            <a:ext cx="543612" cy="14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Texto&#10;&#10;Descripción generada automáticamente">
            <a:extLst>
              <a:ext uri="{FF2B5EF4-FFF2-40B4-BE49-F238E27FC236}">
                <a16:creationId xmlns:a16="http://schemas.microsoft.com/office/drawing/2014/main" id="{DF321A63-7C41-E5DE-665F-9AC5122C547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91425" y="833775"/>
            <a:ext cx="1760553" cy="984663"/>
          </a:xfrm>
          <a:prstGeom prst="rect">
            <a:avLst/>
          </a:prstGeom>
        </p:spPr>
      </p:pic>
    </p:spTree>
    <p:extLst>
      <p:ext uri="{BB962C8B-B14F-4D97-AF65-F5344CB8AC3E}">
        <p14:creationId xmlns:p14="http://schemas.microsoft.com/office/powerpoint/2010/main" val="223009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969470" y="47632"/>
            <a:ext cx="10861169" cy="707507"/>
          </a:xfrm>
        </p:spPr>
        <p:txBody>
          <a:bodyPr>
            <a:normAutofit/>
          </a:bodyPr>
          <a:lstStyle/>
          <a:p>
            <a:pPr algn="ctr"/>
            <a:r>
              <a:rPr lang="es-ES" sz="2800" b="1" dirty="0">
                <a:solidFill>
                  <a:srgbClr val="7030A0"/>
                </a:solidFill>
              </a:rPr>
              <a:t>5. ACCESO A EDIFICIOS</a:t>
            </a:r>
            <a:endParaRPr lang="es-ES" sz="28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931763" y="542288"/>
            <a:ext cx="10861169" cy="6173811"/>
          </a:xfrm>
          <a:prstGeom prst="rect">
            <a:avLst/>
          </a:prstGeom>
          <a:ln>
            <a:solidFill>
              <a:srgbClr val="7030A0"/>
            </a:solidFill>
          </a:ln>
        </p:spPr>
        <p:txBody>
          <a:bodyPr vert="horz" lIns="91440" tIns="45720" rIns="91440" bIns="45720" rtlCol="0">
            <a:normAutofit fontScale="4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73152">
              <a:lnSpc>
                <a:spcPct val="107000"/>
              </a:lnSpc>
              <a:spcBef>
                <a:spcPts val="600"/>
              </a:spcBef>
              <a:spcAft>
                <a:spcPts val="0"/>
              </a:spcAft>
              <a:buNone/>
            </a:pPr>
            <a:r>
              <a:rPr lang="es-ES" sz="2900" b="1" kern="100" dirty="0">
                <a:latin typeface="Calibri" panose="020F0502020204030204" pitchFamily="34" charset="0"/>
                <a:cs typeface="Calibri" panose="020F0502020204030204" pitchFamily="34" charset="0"/>
              </a:rPr>
              <a:t>Medidas básicas</a:t>
            </a:r>
          </a:p>
          <a:p>
            <a:pPr marL="342900" lvl="0" indent="-342900" algn="l">
              <a:lnSpc>
                <a:spcPct val="150000"/>
              </a:lnSpc>
              <a:spcBef>
                <a:spcPts val="1200"/>
              </a:spcBef>
              <a:spcAft>
                <a:spcPts val="1200"/>
              </a:spcAft>
              <a:buFont typeface="Calibri" panose="020F0502020204030204" pitchFamily="34" charset="0"/>
              <a:buChar char="-"/>
            </a:pPr>
            <a:r>
              <a:rPr lang="es-ES" sz="2900" kern="100" dirty="0">
                <a:latin typeface="Calibri" panose="020F0502020204030204" pitchFamily="34" charset="0"/>
                <a:ea typeface="Calibri" panose="020F0502020204030204" pitchFamily="34" charset="0"/>
                <a:cs typeface="Calibri" panose="020F0502020204030204" pitchFamily="34" charset="0"/>
              </a:rPr>
              <a:t>L</a:t>
            </a:r>
            <a:r>
              <a:rPr lang="es-ES" sz="2900" kern="100" dirty="0">
                <a:effectLst/>
                <a:latin typeface="Calibri" panose="020F0502020204030204" pitchFamily="34" charset="0"/>
                <a:ea typeface="Calibri" panose="020F0502020204030204" pitchFamily="34" charset="0"/>
                <a:cs typeface="Calibri" panose="020F0502020204030204" pitchFamily="34" charset="0"/>
              </a:rPr>
              <a:t>as visitas deberán ser puestas en conocimiento del personal de seguridad y acceso a edificios con antelación.</a:t>
            </a:r>
          </a:p>
          <a:p>
            <a:pPr marL="342900" lvl="0" indent="-342900" algn="l">
              <a:lnSpc>
                <a:spcPct val="150000"/>
              </a:lnSpc>
              <a:spcBef>
                <a:spcPts val="1200"/>
              </a:spcBef>
              <a:spcAft>
                <a:spcPts val="1200"/>
              </a:spcAft>
              <a:buFont typeface="Calibri" panose="020F0502020204030204" pitchFamily="34" charset="0"/>
              <a:buChar char="-"/>
            </a:pPr>
            <a:r>
              <a:rPr lang="es-ES" sz="2900" kern="100" dirty="0">
                <a:effectLst/>
                <a:latin typeface="Calibri" panose="020F0502020204030204" pitchFamily="34" charset="0"/>
                <a:ea typeface="Calibri" panose="020F0502020204030204" pitchFamily="34" charset="0"/>
                <a:cs typeface="Calibri" panose="020F0502020204030204" pitchFamily="34" charset="0"/>
              </a:rPr>
              <a:t>Si alguna persona visitante no estuviese anunciada, deberá avisarse a la persona de contacto de la </a:t>
            </a:r>
            <a:r>
              <a:rPr lang="es-ES" sz="2900" kern="100" dirty="0" err="1">
                <a:effectLst/>
                <a:latin typeface="Calibri" panose="020F0502020204030204" pitchFamily="34" charset="0"/>
                <a:ea typeface="Calibri" panose="020F0502020204030204" pitchFamily="34" charset="0"/>
                <a:cs typeface="Calibri" panose="020F0502020204030204" pitchFamily="34" charset="0"/>
              </a:rPr>
              <a:t>conselleria</a:t>
            </a:r>
            <a:r>
              <a:rPr lang="es-ES" sz="2900" kern="100" dirty="0">
                <a:effectLst/>
                <a:latin typeface="Calibri" panose="020F0502020204030204" pitchFamily="34" charset="0"/>
                <a:ea typeface="Calibri" panose="020F0502020204030204" pitchFamily="34" charset="0"/>
                <a:cs typeface="Calibri" panose="020F0502020204030204" pitchFamily="34" charset="0"/>
              </a:rPr>
              <a:t>/entidad; sólo con el visto bueno de ésta se le dará acceso al edificio.</a:t>
            </a:r>
          </a:p>
          <a:p>
            <a:pPr marL="0" indent="0">
              <a:lnSpc>
                <a:spcPct val="150000"/>
              </a:lnSpc>
              <a:spcBef>
                <a:spcPts val="1200"/>
              </a:spcBef>
              <a:spcAft>
                <a:spcPts val="1200"/>
              </a:spcAft>
              <a:buNone/>
            </a:pPr>
            <a:r>
              <a:rPr lang="es-ES" sz="2900" b="1" kern="100" dirty="0">
                <a:latin typeface="Calibri" panose="020F0502020204030204" pitchFamily="34" charset="0"/>
                <a:cs typeface="Calibri" panose="020F0502020204030204" pitchFamily="34" charset="0"/>
              </a:rPr>
              <a:t>Medidas adicionales: </a:t>
            </a:r>
            <a:r>
              <a:rPr lang="es-ES" sz="3000" kern="100" dirty="0">
                <a:latin typeface="Calibri" panose="020F0502020204030204" pitchFamily="34" charset="0"/>
                <a:cs typeface="Calibri" panose="020F0502020204030204" pitchFamily="34" charset="0"/>
              </a:rPr>
              <a:t>La mujer víctima puede decidir que se avise al personal de seguridad de que en el edificio trabajan mujeres víctimas de violencia. </a:t>
            </a:r>
          </a:p>
          <a:p>
            <a:pPr marL="0" indent="0">
              <a:lnSpc>
                <a:spcPct val="150000"/>
              </a:lnSpc>
              <a:spcBef>
                <a:spcPts val="1200"/>
              </a:spcBef>
              <a:spcAft>
                <a:spcPts val="1200"/>
              </a:spcAft>
              <a:buNone/>
            </a:pPr>
            <a:r>
              <a:rPr lang="es-ES" sz="3000" kern="100" dirty="0">
                <a:latin typeface="Calibri" panose="020F0502020204030204" pitchFamily="34" charset="0"/>
                <a:cs typeface="Calibri" panose="020F0502020204030204" pitchFamily="34" charset="0"/>
              </a:rPr>
              <a:t>Cuando alguien, sin previo anuncio, pregunte por alguna empleada pública, el personal de seguridad tendría que recabar los datos de </a:t>
            </a:r>
            <a:r>
              <a:rPr lang="es-ES" sz="3000" u="sng" kern="100" dirty="0">
                <a:latin typeface="Calibri" panose="020F0502020204030204" pitchFamily="34" charset="0"/>
                <a:cs typeface="Calibri" panose="020F0502020204030204" pitchFamily="34" charset="0"/>
              </a:rPr>
              <a:t>identidad de la persona solicitante </a:t>
            </a:r>
            <a:r>
              <a:rPr lang="es-ES" sz="3000" kern="100" dirty="0">
                <a:latin typeface="Calibri" panose="020F0502020204030204" pitchFamily="34" charset="0"/>
                <a:cs typeface="Calibri" panose="020F0502020204030204" pitchFamily="34" charset="0"/>
              </a:rPr>
              <a:t>y </a:t>
            </a:r>
            <a:r>
              <a:rPr lang="es-ES" sz="3000" u="sng" kern="100" dirty="0">
                <a:latin typeface="Calibri" panose="020F0502020204030204" pitchFamily="34" charset="0"/>
                <a:cs typeface="Calibri" panose="020F0502020204030204" pitchFamily="34" charset="0"/>
              </a:rPr>
              <a:t>comprobar si la persona se encuentra en la Guía PROP</a:t>
            </a:r>
            <a:r>
              <a:rPr lang="es-ES" sz="3000" kern="100" dirty="0">
                <a:latin typeface="Calibri" panose="020F0502020204030204" pitchFamily="34" charset="0"/>
                <a:cs typeface="Calibri" panose="020F0502020204030204" pitchFamily="34" charset="0"/>
              </a:rPr>
              <a:t>. 	</a:t>
            </a:r>
          </a:p>
          <a:p>
            <a:pPr marL="873252" lvl="1" indent="-342900">
              <a:lnSpc>
                <a:spcPct val="150000"/>
              </a:lnSpc>
              <a:spcBef>
                <a:spcPts val="1200"/>
              </a:spcBef>
              <a:spcAft>
                <a:spcPts val="1200"/>
              </a:spcAft>
              <a:buFont typeface="Calibri" panose="020F0502020204030204" pitchFamily="34" charset="0"/>
              <a:buChar char="-"/>
            </a:pPr>
            <a:r>
              <a:rPr lang="es-ES" sz="3000" kern="100" dirty="0">
                <a:latin typeface="Calibri" panose="020F0502020204030204" pitchFamily="34" charset="0"/>
                <a:cs typeface="Calibri" panose="020F0502020204030204" pitchFamily="34" charset="0"/>
              </a:rPr>
              <a:t> Si la persona aparece en la Guía PROP, actuar de conformidad con lo señalado en las medidas básicas.</a:t>
            </a:r>
          </a:p>
          <a:p>
            <a:pPr marL="873252" lvl="1" indent="-342900">
              <a:lnSpc>
                <a:spcPct val="150000"/>
              </a:lnSpc>
              <a:spcBef>
                <a:spcPts val="1200"/>
              </a:spcBef>
              <a:spcAft>
                <a:spcPts val="1200"/>
              </a:spcAft>
              <a:buFont typeface="Calibri" panose="020F0502020204030204" pitchFamily="34" charset="0"/>
              <a:buChar char="-"/>
            </a:pPr>
            <a:r>
              <a:rPr lang="es-ES" sz="3000" kern="100" dirty="0">
                <a:latin typeface="Calibri" panose="020F0502020204030204" pitchFamily="34" charset="0"/>
                <a:cs typeface="Calibri" panose="020F0502020204030204" pitchFamily="34" charset="0"/>
              </a:rPr>
              <a:t>Si la persona NO aparece en la Guía PROP, únicamente se podrá continuar atendiendo a la persona solicitante si puede identificar la unidad/órgano en el que trabaja la empleada pública. En este caso, se anunciará la visita a la persona responsable de la que inmediatamente dependa la empleada pública:</a:t>
            </a:r>
          </a:p>
          <a:p>
            <a:pPr marL="1200150" lvl="2" indent="-285750">
              <a:lnSpc>
                <a:spcPct val="150000"/>
              </a:lnSpc>
              <a:spcBef>
                <a:spcPts val="1200"/>
              </a:spcBef>
              <a:spcAft>
                <a:spcPts val="1200"/>
              </a:spcAft>
              <a:buFont typeface="Courier New" panose="02070309020205020404" pitchFamily="49" charset="0"/>
              <a:buChar char="o"/>
            </a:pPr>
            <a:r>
              <a:rPr lang="es-ES" sz="3000" kern="100" dirty="0">
                <a:latin typeface="Calibri" panose="020F0502020204030204" pitchFamily="34" charset="0"/>
                <a:cs typeface="Calibri" panose="020F0502020204030204" pitchFamily="34" charset="0"/>
              </a:rPr>
              <a:t>Si la persona responsable conoce su situación dará instrucciones para que comuniquen a la persona visitante que esa persona no trabaja allí.</a:t>
            </a:r>
          </a:p>
          <a:p>
            <a:pPr marL="1200150" lvl="2" indent="-285750">
              <a:lnSpc>
                <a:spcPct val="150000"/>
              </a:lnSpc>
              <a:spcBef>
                <a:spcPts val="1200"/>
              </a:spcBef>
              <a:spcAft>
                <a:spcPts val="1200"/>
              </a:spcAft>
              <a:buFont typeface="Courier New" panose="02070309020205020404" pitchFamily="49" charset="0"/>
              <a:buChar char="o"/>
            </a:pPr>
            <a:r>
              <a:rPr lang="es-ES" sz="3000" kern="100" dirty="0">
                <a:latin typeface="Calibri" panose="020F0502020204030204" pitchFamily="34" charset="0"/>
                <a:cs typeface="Calibri" panose="020F0502020204030204" pitchFamily="34" charset="0"/>
              </a:rPr>
              <a:t>Si la persona responsable no tiene información al respecto deberá consultar con la empleada el modo de proceder antes de trasladar ninguna indicación al personal de seguridad.</a:t>
            </a:r>
          </a:p>
          <a:p>
            <a:pPr marL="0" indent="-73152">
              <a:lnSpc>
                <a:spcPct val="150000"/>
              </a:lnSpc>
              <a:spcBef>
                <a:spcPts val="1200"/>
              </a:spcBef>
              <a:spcAft>
                <a:spcPts val="1200"/>
              </a:spcAft>
              <a:buNone/>
            </a:pPr>
            <a:r>
              <a:rPr lang="es-ES" sz="3000" b="1" kern="100" dirty="0">
                <a:latin typeface="Calibri" panose="020F0502020204030204" pitchFamily="34" charset="0"/>
                <a:cs typeface="Calibri" panose="020F0502020204030204" pitchFamily="34" charset="0"/>
              </a:rPr>
              <a:t>Solicitud de medidas reforzadas. Asesoramiento de la Delegación de Protección de Datos. </a:t>
            </a:r>
          </a:p>
          <a:p>
            <a:pPr>
              <a:lnSpc>
                <a:spcPct val="150000"/>
              </a:lnSpc>
              <a:spcBef>
                <a:spcPts val="1200"/>
              </a:spcBef>
              <a:spcAft>
                <a:spcPts val="1200"/>
              </a:spcAft>
              <a:buFontTx/>
              <a:buChar char="-"/>
            </a:pPr>
            <a:endParaRPr lang="es-ES" sz="1600" b="1" kern="100" dirty="0">
              <a:latin typeface="Calibri" panose="020F0502020204030204" pitchFamily="34" charset="0"/>
              <a:cs typeface="Calibri" panose="020F0502020204030204" pitchFamily="34" charset="0"/>
            </a:endParaRPr>
          </a:p>
          <a:p>
            <a:pPr marL="0" lvl="0" indent="0" algn="l">
              <a:lnSpc>
                <a:spcPct val="150000"/>
              </a:lnSpc>
              <a:spcBef>
                <a:spcPts val="1200"/>
              </a:spcBef>
              <a:spcAft>
                <a:spcPts val="1200"/>
              </a:spcAft>
              <a:buNone/>
            </a:pP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50000"/>
              </a:lnSpc>
              <a:buNone/>
            </a:pPr>
            <a:endParaRPr lang="es-ES" sz="1800" kern="100" dirty="0">
              <a:latin typeface="Calibri" panose="020F0502020204030204" pitchFamily="34" charset="0"/>
              <a:ea typeface="Times New Roman" panose="02020603050405020304" pitchFamily="18" charset="0"/>
            </a:endParaRPr>
          </a:p>
          <a:p>
            <a:pPr marL="342900" lvl="0" indent="-342900">
              <a:lnSpc>
                <a:spcPct val="150000"/>
              </a:lnSpc>
              <a:buFont typeface="Calibri" panose="020F0502020204030204" pitchFamily="34" charset="0"/>
              <a:buChar char="-"/>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16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Imagen 6" descr="Imagen que contiene edificio, cama&#10;&#10;Descripción generada automáticamente">
            <a:extLst>
              <a:ext uri="{FF2B5EF4-FFF2-40B4-BE49-F238E27FC236}">
                <a16:creationId xmlns:a16="http://schemas.microsoft.com/office/drawing/2014/main" id="{25D57BD2-BB2D-EA40-EAE8-9DE5D721BF1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07571" y="47632"/>
            <a:ext cx="1960775" cy="941172"/>
          </a:xfrm>
          <a:prstGeom prst="rect">
            <a:avLst/>
          </a:prstGeom>
        </p:spPr>
      </p:pic>
    </p:spTree>
    <p:extLst>
      <p:ext uri="{BB962C8B-B14F-4D97-AF65-F5344CB8AC3E}">
        <p14:creationId xmlns:p14="http://schemas.microsoft.com/office/powerpoint/2010/main" val="3277338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969470" y="47632"/>
            <a:ext cx="10861169" cy="707507"/>
          </a:xfrm>
        </p:spPr>
        <p:txBody>
          <a:bodyPr>
            <a:normAutofit/>
          </a:bodyPr>
          <a:lstStyle/>
          <a:p>
            <a:pPr algn="ctr"/>
            <a:r>
              <a:rPr lang="es-ES" sz="2800" b="1" dirty="0">
                <a:solidFill>
                  <a:srgbClr val="7030A0"/>
                </a:solidFill>
              </a:rPr>
              <a:t>6. CERTIFICADO CON SEUDÓNIMO</a:t>
            </a:r>
            <a:endParaRPr lang="es-ES" sz="28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931763" y="542288"/>
            <a:ext cx="10861169" cy="6173811"/>
          </a:xfrm>
          <a:prstGeom prst="rect">
            <a:avLst/>
          </a:prstGeom>
          <a:ln>
            <a:solidFill>
              <a:srgbClr val="7030A0"/>
            </a:solidFill>
          </a:ln>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l">
              <a:lnSpc>
                <a:spcPct val="150000"/>
              </a:lnSpc>
              <a:spcBef>
                <a:spcPts val="600"/>
              </a:spcBef>
              <a:spcAft>
                <a:spcPts val="1200"/>
              </a:spcAft>
            </a:pP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Base legal:</a:t>
            </a:r>
          </a:p>
          <a:p>
            <a:pPr lvl="1" algn="just">
              <a:lnSpc>
                <a:spcPct val="150000"/>
              </a:lnSpc>
              <a:spcBef>
                <a:spcPts val="600"/>
              </a:spcBef>
              <a:spcAft>
                <a:spcPts val="1200"/>
              </a:spcAft>
            </a:pPr>
            <a:r>
              <a:rPr lang="es-ES" sz="1800" i="0" kern="100" dirty="0">
                <a:effectLst/>
                <a:latin typeface="Calibri" panose="020F0502020204030204" pitchFamily="34" charset="0"/>
                <a:ea typeface="Times New Roman" panose="02020603050405020304" pitchFamily="18" charset="0"/>
                <a:cs typeface="Calibri" panose="020F0502020204030204" pitchFamily="34" charset="0"/>
              </a:rPr>
              <a:t>El Real Decreto 203/2021, de 30 de marzo, en su artículo 23.1 (básico) establece que se podrá utilizar el certificado de empleado público con número de identificación profesional “en actuaciones que afecten a información clasificada, a la seguridad pública, a la defensa nacional o a otras actuaciones para cuya realización esté legalmente justificado el anonimato”.</a:t>
            </a:r>
          </a:p>
          <a:p>
            <a:pPr lvl="1" algn="just">
              <a:lnSpc>
                <a:spcPct val="150000"/>
              </a:lnSpc>
              <a:spcBef>
                <a:spcPts val="600"/>
              </a:spcBef>
              <a:spcAft>
                <a:spcPts val="1200"/>
              </a:spcAft>
            </a:pPr>
            <a:r>
              <a:rPr lang="es-ES" sz="1800" i="0" kern="100" dirty="0">
                <a:effectLst/>
                <a:latin typeface="Calibri" panose="020F0502020204030204" pitchFamily="34" charset="0"/>
                <a:ea typeface="Times New Roman" panose="02020603050405020304" pitchFamily="18" charset="0"/>
                <a:cs typeface="Calibri" panose="020F0502020204030204" pitchFamily="34" charset="0"/>
              </a:rPr>
              <a:t>artículo 7.1 de la Ley 7/2012, de 23 de noviembre, integral contra la violencia sobre la mujer en el ámbito de la </a:t>
            </a:r>
            <a:r>
              <a:rPr lang="es-ES" sz="1800" i="0" kern="100" dirty="0" err="1">
                <a:effectLst/>
                <a:latin typeface="Calibri" panose="020F0502020204030204" pitchFamily="34" charset="0"/>
                <a:ea typeface="Times New Roman" panose="02020603050405020304" pitchFamily="18" charset="0"/>
                <a:cs typeface="Calibri" panose="020F0502020204030204" pitchFamily="34" charset="0"/>
              </a:rPr>
              <a:t>Comunitat</a:t>
            </a:r>
            <a:r>
              <a:rPr lang="es-ES" sz="1800" i="0" kern="100" dirty="0">
                <a:effectLst/>
                <a:latin typeface="Calibri" panose="020F0502020204030204" pitchFamily="34" charset="0"/>
                <a:ea typeface="Times New Roman" panose="02020603050405020304" pitchFamily="18" charset="0"/>
                <a:cs typeface="Calibri" panose="020F0502020204030204" pitchFamily="34" charset="0"/>
              </a:rPr>
              <a:t> Valenciana. Establece que “en cumplimiento de la legislación vigente en materia de protección de datos de carácter personal, se garantizará a las víctimas de violencia sobre la mujer la confidencialidad de los datos de carácter personal que puedan provocar su identificación y localización y, en especial, con respecto al agresor y su entorno”.              </a:t>
            </a:r>
            <a:endParaRPr lang="es-ES" sz="1800" i="0" kern="100" dirty="0">
              <a:effectLst/>
              <a:latin typeface="Calibri" panose="020F0502020204030204" pitchFamily="34" charset="0"/>
              <a:ea typeface="Times New Roman" panose="02020603050405020304" pitchFamily="18" charset="0"/>
              <a:cs typeface="Arial" panose="020B0604020202020204" pitchFamily="34" charset="0"/>
            </a:endParaRPr>
          </a:p>
          <a:p>
            <a:pPr marL="0" indent="0" algn="l">
              <a:lnSpc>
                <a:spcPct val="150000"/>
              </a:lnSpc>
              <a:spcBef>
                <a:spcPts val="600"/>
              </a:spcBef>
              <a:spcAft>
                <a:spcPts val="600"/>
              </a:spcAft>
              <a:buNone/>
            </a:pPr>
            <a:endParaRPr lang="es-ES"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lnSpc>
                <a:spcPct val="150000"/>
              </a:lnSpc>
              <a:spcBef>
                <a:spcPts val="600"/>
              </a:spcBef>
              <a:spcAft>
                <a:spcPts val="600"/>
              </a:spcAft>
              <a:buNone/>
            </a:pPr>
            <a:endParaRPr lang="es-ES"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lnSpc>
                <a:spcPct val="150000"/>
              </a:lnSpc>
              <a:spcBef>
                <a:spcPts val="600"/>
              </a:spcBef>
              <a:spcAft>
                <a:spcPts val="600"/>
              </a:spcAft>
              <a:buNone/>
            </a:pPr>
            <a:r>
              <a:rPr lang="es-ES" sz="1800" kern="100" dirty="0">
                <a:latin typeface="Calibri" panose="020F0502020204030204" pitchFamily="34" charset="0"/>
                <a:ea typeface="Times New Roman" panose="02020603050405020304" pitchFamily="18" charset="0"/>
                <a:cs typeface="Calibri" panose="020F0502020204030204" pitchFamily="34" charset="0"/>
              </a:rPr>
              <a:t>PROYECTO DE ADMINISTRACIÓN ELECTRÓNICA (DGTIC) </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criterios para la creación de un registro de personal en situación vulnerable y el procedimiento de asociación de un código de identificación (identificador) a los efectos de disponer de certificado de firma </a:t>
            </a:r>
            <a:r>
              <a:rPr lang="es-ES" sz="1800" kern="100" dirty="0" err="1">
                <a:effectLst/>
                <a:latin typeface="Calibri" panose="020F0502020204030204" pitchFamily="34" charset="0"/>
                <a:ea typeface="Times New Roman" panose="02020603050405020304" pitchFamily="18" charset="0"/>
                <a:cs typeface="Calibri" panose="020F0502020204030204" pitchFamily="34" charset="0"/>
              </a:rPr>
              <a:t>seudonimizado</a:t>
            </a:r>
            <a:r>
              <a:rPr lang="es-ES" sz="1800" kern="100" dirty="0">
                <a:effectLst/>
                <a:latin typeface="Calibri" panose="020F0502020204030204" pitchFamily="34" charset="0"/>
                <a:ea typeface="Times New Roman" panose="02020603050405020304" pitchFamily="18" charset="0"/>
                <a:cs typeface="Calibri" panose="020F0502020204030204" pitchFamily="34" charset="0"/>
              </a:rPr>
              <a:t>. </a:t>
            </a:r>
          </a:p>
          <a:p>
            <a:pPr algn="l">
              <a:lnSpc>
                <a:spcPct val="150000"/>
              </a:lnSpc>
              <a:spcBef>
                <a:spcPts val="600"/>
              </a:spcBef>
              <a:spcAft>
                <a:spcPts val="1200"/>
              </a:spcAft>
            </a:pPr>
            <a:endParaRPr lang="es-ES" sz="1800" kern="1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Bef>
                <a:spcPts val="1200"/>
              </a:spcBef>
              <a:spcAft>
                <a:spcPts val="1200"/>
              </a:spcAft>
              <a:buFontTx/>
              <a:buChar char="-"/>
            </a:pPr>
            <a:endParaRPr lang="es-ES" sz="1600" b="1" kern="100" dirty="0">
              <a:latin typeface="Calibri" panose="020F0502020204030204" pitchFamily="34" charset="0"/>
              <a:cs typeface="Calibri" panose="020F0502020204030204" pitchFamily="34" charset="0"/>
            </a:endParaRPr>
          </a:p>
          <a:p>
            <a:pPr marL="0" lvl="0" indent="0" algn="l">
              <a:lnSpc>
                <a:spcPct val="150000"/>
              </a:lnSpc>
              <a:spcBef>
                <a:spcPts val="1200"/>
              </a:spcBef>
              <a:spcAft>
                <a:spcPts val="1200"/>
              </a:spcAft>
              <a:buNone/>
            </a:pP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50000"/>
              </a:lnSpc>
              <a:buNone/>
            </a:pPr>
            <a:endParaRPr lang="es-ES" sz="1800" kern="100" dirty="0">
              <a:latin typeface="Calibri" panose="020F0502020204030204" pitchFamily="34" charset="0"/>
              <a:ea typeface="Times New Roman" panose="02020603050405020304" pitchFamily="18" charset="0"/>
            </a:endParaRPr>
          </a:p>
          <a:p>
            <a:pPr marL="342900" lvl="0" indent="-342900">
              <a:lnSpc>
                <a:spcPct val="150000"/>
              </a:lnSpc>
              <a:buFont typeface="Calibri" panose="020F0502020204030204" pitchFamily="34" charset="0"/>
              <a:buChar char="-"/>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16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Flecha: hacia abajo 2">
            <a:extLst>
              <a:ext uri="{FF2B5EF4-FFF2-40B4-BE49-F238E27FC236}">
                <a16:creationId xmlns:a16="http://schemas.microsoft.com/office/drawing/2014/main" id="{822FFBB5-B800-78F1-F201-32441CC65F3D}"/>
              </a:ext>
            </a:extLst>
          </p:cNvPr>
          <p:cNvSpPr/>
          <p:nvPr/>
        </p:nvSpPr>
        <p:spPr>
          <a:xfrm>
            <a:off x="5234729" y="3691156"/>
            <a:ext cx="578842" cy="838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0CC1A3E3-9BB0-9598-8FDD-59F027E7EEA6}"/>
              </a:ext>
            </a:extLst>
          </p:cNvPr>
          <p:cNvSpPr/>
          <p:nvPr/>
        </p:nvSpPr>
        <p:spPr>
          <a:xfrm>
            <a:off x="931763" y="4530055"/>
            <a:ext cx="10561154" cy="1451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BE4CD7C8-C5EC-712A-1497-42023D19DB5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08434" y="0"/>
            <a:ext cx="1225093" cy="1127963"/>
          </a:xfrm>
          <a:prstGeom prst="rect">
            <a:avLst/>
          </a:prstGeom>
        </p:spPr>
      </p:pic>
    </p:spTree>
    <p:extLst>
      <p:ext uri="{BB962C8B-B14F-4D97-AF65-F5344CB8AC3E}">
        <p14:creationId xmlns:p14="http://schemas.microsoft.com/office/powerpoint/2010/main" val="1163219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969470" y="47632"/>
            <a:ext cx="10861169" cy="707507"/>
          </a:xfrm>
        </p:spPr>
        <p:txBody>
          <a:bodyPr>
            <a:normAutofit/>
          </a:bodyPr>
          <a:lstStyle/>
          <a:p>
            <a:pPr algn="ctr"/>
            <a:r>
              <a:rPr lang="es-ES" sz="2800" b="1" dirty="0">
                <a:solidFill>
                  <a:srgbClr val="7030A0"/>
                </a:solidFill>
              </a:rPr>
              <a:t>7. MEDIDAS TÉCNICAS Y ORGANIZATIVAS</a:t>
            </a:r>
            <a:endParaRPr lang="es-ES" sz="28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931763" y="542288"/>
            <a:ext cx="10861169" cy="6173811"/>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l">
              <a:lnSpc>
                <a:spcPct val="150000"/>
              </a:lnSpc>
              <a:spcBef>
                <a:spcPts val="600"/>
              </a:spcBef>
              <a:spcAft>
                <a:spcPts val="1200"/>
              </a:spcAft>
              <a:buNone/>
            </a:pPr>
            <a:endParaRPr lang="es-E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0" indent="0" algn="l">
              <a:lnSpc>
                <a:spcPct val="150000"/>
              </a:lnSpc>
              <a:spcBef>
                <a:spcPts val="600"/>
              </a:spcBef>
              <a:spcAft>
                <a:spcPts val="1200"/>
              </a:spcAft>
              <a:buNone/>
            </a:pPr>
            <a:r>
              <a:rPr lang="es-ES" sz="1800" kern="100" dirty="0">
                <a:effectLst/>
                <a:latin typeface="Calibri" panose="020F0502020204030204" pitchFamily="34" charset="0"/>
                <a:ea typeface="Times New Roman" panose="02020603050405020304" pitchFamily="18" charset="0"/>
                <a:cs typeface="Arial" panose="020B0604020202020204" pitchFamily="34" charset="0"/>
              </a:rPr>
              <a:t>En archivos y documentos que contengan datos de mujeres víctimas de violencia</a:t>
            </a:r>
          </a:p>
          <a:p>
            <a:pPr>
              <a:lnSpc>
                <a:spcPct val="150000"/>
              </a:lnSpc>
              <a:spcBef>
                <a:spcPts val="1200"/>
              </a:spcBef>
              <a:spcAft>
                <a:spcPts val="1200"/>
              </a:spcAft>
              <a:buFontTx/>
              <a:buChar char="-"/>
            </a:pPr>
            <a:r>
              <a:rPr lang="es-ES" sz="1800" u="sng" dirty="0">
                <a:effectLst/>
                <a:latin typeface="Calibri" panose="020F0502020204030204" pitchFamily="34" charset="0"/>
                <a:ea typeface="Calibri" panose="020F0502020204030204" pitchFamily="34" charset="0"/>
              </a:rPr>
              <a:t>Acceso a los datos por parte las personas empleadas públicas.</a:t>
            </a:r>
          </a:p>
          <a:p>
            <a:pPr>
              <a:lnSpc>
                <a:spcPct val="150000"/>
              </a:lnSpc>
              <a:spcBef>
                <a:spcPts val="1200"/>
              </a:spcBef>
              <a:spcAft>
                <a:spcPts val="1200"/>
              </a:spcAft>
              <a:buFontTx/>
              <a:buChar char="-"/>
            </a:pPr>
            <a:r>
              <a:rPr lang="es-ES" sz="1800" u="sng" dirty="0">
                <a:latin typeface="Calibri" panose="020F0502020204030204" pitchFamily="34" charset="0"/>
              </a:rPr>
              <a:t>Medidas para el archivo.</a:t>
            </a:r>
          </a:p>
          <a:p>
            <a:pPr>
              <a:lnSpc>
                <a:spcPct val="150000"/>
              </a:lnSpc>
              <a:spcBef>
                <a:spcPts val="1200"/>
              </a:spcBef>
              <a:spcAft>
                <a:spcPts val="1200"/>
              </a:spcAft>
              <a:buFontTx/>
              <a:buChar char="-"/>
            </a:pPr>
            <a:r>
              <a:rPr lang="es-ES" sz="1800" u="sng" dirty="0">
                <a:latin typeface="Calibri" panose="020F0502020204030204" pitchFamily="34" charset="0"/>
              </a:rPr>
              <a:t>Comunicaciones de datos entre responsables de la misma o de distintas AAPP.</a:t>
            </a:r>
          </a:p>
          <a:p>
            <a:pPr>
              <a:lnSpc>
                <a:spcPct val="150000"/>
              </a:lnSpc>
              <a:spcBef>
                <a:spcPts val="1200"/>
              </a:spcBef>
              <a:spcAft>
                <a:spcPts val="1200"/>
              </a:spcAft>
              <a:buFontTx/>
              <a:buChar char="-"/>
            </a:pPr>
            <a:r>
              <a:rPr lang="es-ES" sz="1800" u="sng" dirty="0">
                <a:latin typeface="Calibri" panose="020F0502020204030204" pitchFamily="34" charset="0"/>
              </a:rPr>
              <a:t>Salidas de documentos de las dependencias administrativas.</a:t>
            </a:r>
          </a:p>
          <a:p>
            <a:pPr>
              <a:lnSpc>
                <a:spcPct val="150000"/>
              </a:lnSpc>
              <a:spcBef>
                <a:spcPts val="1200"/>
              </a:spcBef>
              <a:spcAft>
                <a:spcPts val="1200"/>
              </a:spcAft>
              <a:buFontTx/>
              <a:buChar char="-"/>
            </a:pPr>
            <a:r>
              <a:rPr lang="es-ES" sz="1800" u="sng" dirty="0">
                <a:latin typeface="Calibri" panose="020F0502020204030204" pitchFamily="34" charset="0"/>
              </a:rPr>
              <a:t>Destrucción de documentos.</a:t>
            </a:r>
          </a:p>
          <a:p>
            <a:pPr>
              <a:lnSpc>
                <a:spcPct val="150000"/>
              </a:lnSpc>
              <a:spcBef>
                <a:spcPts val="1200"/>
              </a:spcBef>
              <a:spcAft>
                <a:spcPts val="1200"/>
              </a:spcAft>
              <a:buFontTx/>
              <a:buChar char="-"/>
            </a:pPr>
            <a:r>
              <a:rPr lang="es-ES" sz="1800" u="sng" dirty="0">
                <a:latin typeface="Calibri" panose="020F0502020204030204" pitchFamily="34" charset="0"/>
              </a:rPr>
              <a:t>Confidencialidad. </a:t>
            </a:r>
          </a:p>
          <a:p>
            <a:pPr marL="0" lvl="0" indent="0" algn="l">
              <a:lnSpc>
                <a:spcPct val="150000"/>
              </a:lnSpc>
              <a:spcBef>
                <a:spcPts val="1200"/>
              </a:spcBef>
              <a:spcAft>
                <a:spcPts val="1200"/>
              </a:spcAft>
              <a:buNone/>
            </a:pP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50000"/>
              </a:lnSpc>
              <a:buNone/>
            </a:pPr>
            <a:endParaRPr lang="es-ES" sz="1800" kern="100" dirty="0">
              <a:latin typeface="Calibri" panose="020F0502020204030204" pitchFamily="34" charset="0"/>
              <a:ea typeface="Times New Roman" panose="02020603050405020304" pitchFamily="18" charset="0"/>
            </a:endParaRPr>
          </a:p>
          <a:p>
            <a:pPr marL="342900" lvl="0" indent="-342900">
              <a:lnSpc>
                <a:spcPct val="150000"/>
              </a:lnSpc>
              <a:buFont typeface="Calibri" panose="020F0502020204030204" pitchFamily="34" charset="0"/>
              <a:buChar char="-"/>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16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Imagen 5" descr="Imagen que contiene Logotipo&#10;&#10;Descripción generada automáticamente">
            <a:extLst>
              <a:ext uri="{FF2B5EF4-FFF2-40B4-BE49-F238E27FC236}">
                <a16:creationId xmlns:a16="http://schemas.microsoft.com/office/drawing/2014/main" id="{AE60CC1D-A0BC-217D-E57F-24EAA00881B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9754630" y="201625"/>
            <a:ext cx="1968050" cy="1107028"/>
          </a:xfrm>
          <a:prstGeom prst="rect">
            <a:avLst/>
          </a:prstGeom>
        </p:spPr>
      </p:pic>
    </p:spTree>
    <p:extLst>
      <p:ext uri="{BB962C8B-B14F-4D97-AF65-F5344CB8AC3E}">
        <p14:creationId xmlns:p14="http://schemas.microsoft.com/office/powerpoint/2010/main" val="3894887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DD57F-ADCB-E47F-AF4B-DA264FF8CC20}"/>
              </a:ext>
            </a:extLst>
          </p:cNvPr>
          <p:cNvSpPr>
            <a:spLocks noGrp="1"/>
          </p:cNvSpPr>
          <p:nvPr>
            <p:ph type="title"/>
          </p:nvPr>
        </p:nvSpPr>
        <p:spPr>
          <a:xfrm>
            <a:off x="969470" y="47632"/>
            <a:ext cx="10861169" cy="707507"/>
          </a:xfrm>
        </p:spPr>
        <p:txBody>
          <a:bodyPr>
            <a:normAutofit/>
          </a:bodyPr>
          <a:lstStyle/>
          <a:p>
            <a:pPr algn="ctr"/>
            <a:r>
              <a:rPr lang="es-ES" sz="2800" b="1" dirty="0">
                <a:solidFill>
                  <a:srgbClr val="7030A0"/>
                </a:solidFill>
              </a:rPr>
              <a:t>8. APLICACIONES INFORMÁTICAS</a:t>
            </a:r>
            <a:endParaRPr lang="es-ES" sz="2800" dirty="0"/>
          </a:p>
        </p:txBody>
      </p:sp>
      <p:sp>
        <p:nvSpPr>
          <p:cNvPr id="5" name="Marcador de contenido 2">
            <a:extLst>
              <a:ext uri="{FF2B5EF4-FFF2-40B4-BE49-F238E27FC236}">
                <a16:creationId xmlns:a16="http://schemas.microsoft.com/office/drawing/2014/main" id="{288DEEEB-B2D3-0747-788E-636C551F64BC}"/>
              </a:ext>
            </a:extLst>
          </p:cNvPr>
          <p:cNvSpPr txBox="1">
            <a:spLocks/>
          </p:cNvSpPr>
          <p:nvPr/>
        </p:nvSpPr>
        <p:spPr>
          <a:xfrm>
            <a:off x="931763" y="542288"/>
            <a:ext cx="10861169" cy="6173811"/>
          </a:xfrm>
          <a:prstGeom prst="rect">
            <a:avLst/>
          </a:prstGeom>
          <a:ln>
            <a:solidFill>
              <a:srgbClr val="7030A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l">
              <a:lnSpc>
                <a:spcPct val="150000"/>
              </a:lnSpc>
              <a:spcBef>
                <a:spcPts val="600"/>
              </a:spcBef>
              <a:spcAft>
                <a:spcPts val="1200"/>
              </a:spcAft>
              <a:buNone/>
            </a:pPr>
            <a:endParaRPr lang="es-E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l">
              <a:lnSpc>
                <a:spcPct val="150000"/>
              </a:lnSpc>
              <a:spcBef>
                <a:spcPts val="600"/>
              </a:spcBef>
              <a:spcAft>
                <a:spcPts val="600"/>
              </a:spcAft>
              <a:buFont typeface="Calibri" panose="020F0502020204030204" pitchFamily="34" charset="0"/>
              <a:buChar char="-"/>
            </a:pPr>
            <a:r>
              <a:rPr lang="es-ES" sz="1800" kern="100" dirty="0">
                <a:effectLst/>
                <a:latin typeface="Calibri" panose="020F0502020204030204" pitchFamily="34" charset="0"/>
                <a:ea typeface="Calibri" panose="020F0502020204030204" pitchFamily="34" charset="0"/>
                <a:cs typeface="Calibri" panose="020F0502020204030204" pitchFamily="34" charset="0"/>
              </a:rPr>
              <a:t>El acceso debería estar protegido por </a:t>
            </a:r>
            <a:r>
              <a:rPr lang="es-ES"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SISTEMAS DE CONTROL DE ACCESO CON MECANISMOS DE AUTENTIFICACIÓN </a:t>
            </a:r>
            <a:r>
              <a:rPr lang="es-ES" sz="1800" kern="100" dirty="0">
                <a:effectLst/>
                <a:latin typeface="Calibri" panose="020F0502020204030204" pitchFamily="34" charset="0"/>
                <a:ea typeface="Calibri" panose="020F0502020204030204" pitchFamily="34" charset="0"/>
                <a:cs typeface="Calibri" panose="020F0502020204030204" pitchFamily="34" charset="0"/>
              </a:rPr>
              <a:t>que garanticen que sólo acceden aquellas personas con permisos.</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50000"/>
              </a:lnSpc>
              <a:spcBef>
                <a:spcPts val="600"/>
              </a:spcBef>
              <a:spcAft>
                <a:spcPts val="600"/>
              </a:spcAft>
              <a:buFont typeface="Calibri" panose="020F0502020204030204" pitchFamily="34" charset="0"/>
              <a:buChar char="-"/>
            </a:pPr>
            <a:r>
              <a:rPr lang="es-ES" sz="1800" kern="100" dirty="0">
                <a:effectLst/>
                <a:latin typeface="Calibri" panose="020F0502020204030204" pitchFamily="34" charset="0"/>
                <a:ea typeface="Calibri" panose="020F0502020204030204" pitchFamily="34" charset="0"/>
                <a:cs typeface="Calibri" panose="020F0502020204030204" pitchFamily="34" charset="0"/>
              </a:rPr>
              <a:t>Tendría que existir una </a:t>
            </a:r>
            <a:r>
              <a:rPr lang="es-ES"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TRAZABILIDAD</a:t>
            </a:r>
            <a:r>
              <a:rPr lang="es-ES" sz="1800" kern="100" dirty="0">
                <a:effectLst/>
                <a:latin typeface="Calibri" panose="020F0502020204030204" pitchFamily="34" charset="0"/>
                <a:ea typeface="Calibri" panose="020F0502020204030204" pitchFamily="34" charset="0"/>
                <a:cs typeface="Calibri" panose="020F0502020204030204" pitchFamily="34" charset="0"/>
              </a:rPr>
              <a:t>: persona que realiza la actividad, cuándo la realiza y sobre qué información.</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50000"/>
              </a:lnSpc>
              <a:spcBef>
                <a:spcPts val="600"/>
              </a:spcBef>
              <a:spcAft>
                <a:spcPts val="600"/>
              </a:spcAft>
              <a:buFont typeface="Calibri" panose="020F0502020204030204" pitchFamily="34" charset="0"/>
              <a:buChar char="-"/>
            </a:pPr>
            <a:r>
              <a:rPr lang="es-ES" sz="1800" kern="100" dirty="0">
                <a:effectLst/>
                <a:latin typeface="Calibri" panose="020F0502020204030204" pitchFamily="34" charset="0"/>
                <a:ea typeface="Calibri" panose="020F0502020204030204" pitchFamily="34" charset="0"/>
                <a:cs typeface="Calibri" panose="020F0502020204030204" pitchFamily="34" charset="0"/>
              </a:rPr>
              <a:t>La información sensible tendría que </a:t>
            </a:r>
            <a:r>
              <a:rPr lang="es-ES"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CIFRARSE</a:t>
            </a:r>
            <a:r>
              <a:rPr lang="es-ES" sz="1800" kern="100" dirty="0">
                <a:effectLst/>
                <a:latin typeface="Calibri" panose="020F0502020204030204" pitchFamily="34" charset="0"/>
                <a:ea typeface="Calibri" panose="020F0502020204030204" pitchFamily="34" charset="0"/>
                <a:cs typeface="Calibri" panose="020F0502020204030204" pitchFamily="34" charset="0"/>
              </a:rPr>
              <a:t>, tanto durante su almacenamiento, como durante su transmisión</a:t>
            </a:r>
            <a:r>
              <a:rPr lang="es-ES" sz="1800" kern="100" dirty="0">
                <a:latin typeface="Calibri" panose="020F0502020204030204" pitchFamily="34" charset="0"/>
                <a:ea typeface="Calibri" panose="020F0502020204030204" pitchFamily="34" charset="0"/>
                <a:cs typeface="Calibri" panose="020F0502020204030204" pitchFamily="34" charset="0"/>
              </a:rPr>
              <a:t>. </a:t>
            </a:r>
          </a:p>
          <a:p>
            <a:pPr marL="342900" indent="-342900">
              <a:lnSpc>
                <a:spcPct val="150000"/>
              </a:lnSpc>
              <a:spcBef>
                <a:spcPts val="600"/>
              </a:spcBef>
              <a:spcAft>
                <a:spcPts val="600"/>
              </a:spcAft>
              <a:buFont typeface="Calibri" panose="020F0502020204030204" pitchFamily="34" charset="0"/>
              <a:buChar char="-"/>
            </a:pPr>
            <a:r>
              <a:rPr lang="es-ES" sz="1800" kern="100" dirty="0">
                <a:latin typeface="Calibri" panose="020F0502020204030204" pitchFamily="34" charset="0"/>
                <a:ea typeface="Calibri" panose="020F0502020204030204" pitchFamily="34" charset="0"/>
                <a:cs typeface="Calibri" panose="020F0502020204030204" pitchFamily="34" charset="0"/>
              </a:rPr>
              <a:t>Las aplicaciones deberían prever el </a:t>
            </a:r>
            <a:r>
              <a:rPr lang="es-ES" sz="1800" kern="100" dirty="0">
                <a:solidFill>
                  <a:srgbClr val="FF0000"/>
                </a:solidFill>
                <a:latin typeface="Calibri" panose="020F0502020204030204" pitchFamily="34" charset="0"/>
                <a:ea typeface="Calibri" panose="020F0502020204030204" pitchFamily="34" charset="0"/>
                <a:cs typeface="Calibri" panose="020F0502020204030204" pitchFamily="34" charset="0"/>
              </a:rPr>
              <a:t>BLOQUEO</a:t>
            </a:r>
            <a:r>
              <a:rPr lang="es-ES" sz="1800" kern="100" dirty="0">
                <a:latin typeface="Calibri" panose="020F0502020204030204" pitchFamily="34" charset="0"/>
                <a:ea typeface="Calibri" panose="020F0502020204030204" pitchFamily="34" charset="0"/>
                <a:cs typeface="Calibri" panose="020F0502020204030204" pitchFamily="34" charset="0"/>
              </a:rPr>
              <a:t>, al cabo de un tiempo prudencial de inactividad, requiriendo una nueva autenticación de la persona </a:t>
            </a:r>
            <a:r>
              <a:rPr lang="es-ES" sz="1800" kern="100">
                <a:latin typeface="Calibri" panose="020F0502020204030204" pitchFamily="34" charset="0"/>
                <a:ea typeface="Calibri" panose="020F0502020204030204" pitchFamily="34" charset="0"/>
                <a:cs typeface="Calibri" panose="020F0502020204030204" pitchFamily="34" charset="0"/>
              </a:rPr>
              <a:t>usuaria.</a:t>
            </a:r>
          </a:p>
          <a:p>
            <a:pPr marL="342900" indent="-342900">
              <a:lnSpc>
                <a:spcPct val="150000"/>
              </a:lnSpc>
              <a:spcBef>
                <a:spcPts val="600"/>
              </a:spcBef>
              <a:spcAft>
                <a:spcPts val="600"/>
              </a:spcAft>
              <a:buFont typeface="Calibri" panose="020F0502020204030204" pitchFamily="34" charset="0"/>
              <a:buChar char="-"/>
            </a:pPr>
            <a:r>
              <a:rPr lang="es-ES" sz="1800" kern="100">
                <a:latin typeface="Calibri" panose="020F0502020204030204" pitchFamily="34" charset="0"/>
                <a:ea typeface="Calibri" panose="020F0502020204030204" pitchFamily="34" charset="0"/>
                <a:cs typeface="Calibri" panose="020F0502020204030204" pitchFamily="34" charset="0"/>
              </a:rPr>
              <a:t>Se </a:t>
            </a:r>
            <a:r>
              <a:rPr lang="es-ES" sz="1800" kern="100" dirty="0">
                <a:latin typeface="Calibri" panose="020F0502020204030204" pitchFamily="34" charset="0"/>
                <a:ea typeface="Calibri" panose="020F0502020204030204" pitchFamily="34" charset="0"/>
                <a:cs typeface="Calibri" panose="020F0502020204030204" pitchFamily="34" charset="0"/>
              </a:rPr>
              <a:t>deberían llevar a cabo </a:t>
            </a:r>
            <a:r>
              <a:rPr lang="es-ES" sz="1800" kern="100" dirty="0">
                <a:solidFill>
                  <a:srgbClr val="FF0000"/>
                </a:solidFill>
                <a:latin typeface="Calibri" panose="020F0502020204030204" pitchFamily="34" charset="0"/>
                <a:ea typeface="Calibri" panose="020F0502020204030204" pitchFamily="34" charset="0"/>
                <a:cs typeface="Calibri" panose="020F0502020204030204" pitchFamily="34" charset="0"/>
              </a:rPr>
              <a:t>ACCIONES DE CONCIENCIACIÓN </a:t>
            </a:r>
            <a:r>
              <a:rPr lang="es-ES" sz="1800" kern="100" dirty="0">
                <a:latin typeface="Calibri" panose="020F0502020204030204" pitchFamily="34" charset="0"/>
                <a:ea typeface="Calibri" panose="020F0502020204030204" pitchFamily="34" charset="0"/>
                <a:cs typeface="Calibri" panose="020F0502020204030204" pitchFamily="34" charset="0"/>
              </a:rPr>
              <a:t>y de formación de las personas usuarias de sistemas de  información: buen uso de estos y notificación de posibles brechas de seguridad.</a:t>
            </a:r>
            <a:endParaRPr lang="es-ES" sz="1800" kern="100" dirty="0">
              <a:latin typeface="Calibri" panose="020F0502020204030204" pitchFamily="34" charset="0"/>
              <a:ea typeface="Calibri" panose="020F0502020204030204" pitchFamily="34" charset="0"/>
              <a:cs typeface="Arial" panose="020B0604020202020204" pitchFamily="34" charset="0"/>
            </a:endParaRPr>
          </a:p>
          <a:p>
            <a:pPr marL="0" lvl="0" indent="0" algn="l">
              <a:lnSpc>
                <a:spcPct val="150000"/>
              </a:lnSpc>
              <a:spcBef>
                <a:spcPts val="1200"/>
              </a:spcBef>
              <a:spcAft>
                <a:spcPts val="1200"/>
              </a:spcAft>
              <a:buNone/>
            </a:pP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50000"/>
              </a:lnSpc>
              <a:buNone/>
            </a:pPr>
            <a:endParaRPr lang="es-ES" sz="1800" kern="100" dirty="0">
              <a:latin typeface="Calibri" panose="020F0502020204030204" pitchFamily="34" charset="0"/>
              <a:ea typeface="Times New Roman" panose="02020603050405020304" pitchFamily="18" charset="0"/>
            </a:endParaRPr>
          </a:p>
          <a:p>
            <a:pPr marL="342900" lvl="0" indent="-342900">
              <a:lnSpc>
                <a:spcPct val="150000"/>
              </a:lnSpc>
              <a:buFont typeface="Calibri" panose="020F0502020204030204" pitchFamily="34" charset="0"/>
              <a:buChar char="-"/>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415"/>
              </a:spcAft>
              <a:buNone/>
            </a:pPr>
            <a:endParaRPr lang="es-ES" sz="16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530352" lvl="1" indent="0">
              <a:lnSpc>
                <a:spcPct val="120000"/>
              </a:lnSpc>
              <a:spcAft>
                <a:spcPts val="1415"/>
              </a:spcAft>
              <a:buNone/>
            </a:pPr>
            <a:endParaRPr lang="es-ES" sz="1800" i="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Imagen 5" descr="Imagen que contiene Logotipo&#10;&#10;Descripción generada automáticamente">
            <a:extLst>
              <a:ext uri="{FF2B5EF4-FFF2-40B4-BE49-F238E27FC236}">
                <a16:creationId xmlns:a16="http://schemas.microsoft.com/office/drawing/2014/main" id="{AE60CC1D-A0BC-217D-E57F-24EAA00881B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9862589" y="-11226"/>
            <a:ext cx="1968050" cy="1107028"/>
          </a:xfrm>
          <a:prstGeom prst="rect">
            <a:avLst/>
          </a:prstGeom>
        </p:spPr>
      </p:pic>
    </p:spTree>
    <p:extLst>
      <p:ext uri="{BB962C8B-B14F-4D97-AF65-F5344CB8AC3E}">
        <p14:creationId xmlns:p14="http://schemas.microsoft.com/office/powerpoint/2010/main" val="943677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0" y="6134955"/>
            <a:ext cx="1343997" cy="815541"/>
          </a:xfrm>
          <a:prstGeom prst="rect">
            <a:avLst/>
          </a:prstGeom>
        </p:spPr>
      </p:pic>
      <p:pic>
        <p:nvPicPr>
          <p:cNvPr id="12" name="Imagen 11"/>
          <p:cNvPicPr>
            <a:picLocks noChangeAspect="1"/>
          </p:cNvPicPr>
          <p:nvPr/>
        </p:nvPicPr>
        <p:blipFill>
          <a:blip r:embed="rId3"/>
          <a:stretch>
            <a:fillRect/>
          </a:stretch>
        </p:blipFill>
        <p:spPr>
          <a:xfrm>
            <a:off x="10792672" y="6134325"/>
            <a:ext cx="1399328" cy="723675"/>
          </a:xfrm>
          <a:prstGeom prst="rect">
            <a:avLst/>
          </a:prstGeom>
        </p:spPr>
      </p:pic>
      <p:sp>
        <p:nvSpPr>
          <p:cNvPr id="13" name="AutoShape 2" descr="Resultado de imagen de go dival">
            <a:extLst>
              <a:ext uri="{FF2B5EF4-FFF2-40B4-BE49-F238E27FC236}">
                <a16:creationId xmlns:a16="http://schemas.microsoft.com/office/drawing/2014/main" id="{E13177EE-53DE-444B-AFCE-D5C802DE8353}"/>
              </a:ext>
            </a:extLst>
          </p:cNvPr>
          <p:cNvSpPr txBox="1">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6000" dirty="0">
                <a:solidFill>
                  <a:schemeClr val="tx1"/>
                </a:solidFill>
              </a:rPr>
              <a:t>Gracias</a:t>
            </a:r>
            <a:br>
              <a:rPr lang="es-ES" sz="6000" dirty="0">
                <a:solidFill>
                  <a:schemeClr val="tx1"/>
                </a:solidFill>
              </a:rPr>
            </a:br>
            <a:endParaRPr lang="es-ES" sz="6000" dirty="0">
              <a:solidFill>
                <a:schemeClr val="tx1"/>
              </a:solidFill>
            </a:endParaRPr>
          </a:p>
        </p:txBody>
      </p:sp>
      <p:sp>
        <p:nvSpPr>
          <p:cNvPr id="14" name="AutoShape 2" descr="Resultado de imagen de go dival">
            <a:extLst>
              <a:ext uri="{FF2B5EF4-FFF2-40B4-BE49-F238E27FC236}">
                <a16:creationId xmlns:a16="http://schemas.microsoft.com/office/drawing/2014/main" id="{E6CA76C7-D0C8-42E7-9323-0E2C047AD2C9}"/>
              </a:ext>
            </a:extLst>
          </p:cNvPr>
          <p:cNvSpPr txBox="1">
            <a:spLocks noGrp="1" noChangeAspect="1" noChangeArrowheads="1"/>
          </p:cNvSpPr>
          <p:nvPr>
            <p:ph idx="1"/>
          </p:nvPr>
        </p:nvSpPr>
        <p:spPr bwMode="auto">
          <a:xfrm>
            <a:off x="1087466" y="4146983"/>
            <a:ext cx="8596312" cy="19873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3900" dirty="0">
                <a:solidFill>
                  <a:schemeClr val="tx1"/>
                </a:solidFill>
                <a:hlinkClick r:id="rId4">
                  <a:extLst>
                    <a:ext uri="{A12FA001-AC4F-418D-AE19-62706E023703}">
                      <ahyp:hlinkClr xmlns:ahyp="http://schemas.microsoft.com/office/drawing/2018/hyperlinkcolor" val="tx"/>
                    </a:ext>
                  </a:extLst>
                </a:hlinkClick>
              </a:rPr>
              <a:t>Correo-e: </a:t>
            </a:r>
            <a:r>
              <a:rPr lang="es-ES" sz="3900" dirty="0">
                <a:solidFill>
                  <a:schemeClr val="tx1"/>
                </a:solidFill>
                <a:hlinkClick r:id="rId5"/>
              </a:rPr>
              <a:t>dpdgeneralitat@gva.</a:t>
            </a:r>
            <a:r>
              <a:rPr lang="es-ES" sz="3900">
                <a:solidFill>
                  <a:schemeClr val="tx1"/>
                </a:solidFill>
                <a:hlinkClick r:id="rId5"/>
              </a:rPr>
              <a:t>es</a:t>
            </a:r>
            <a:r>
              <a:rPr lang="es-ES" sz="3900">
                <a:solidFill>
                  <a:schemeClr val="tx1"/>
                </a:solidFill>
              </a:rPr>
              <a:t> 	</a:t>
            </a:r>
            <a:r>
              <a:rPr lang="es-ES" sz="3900">
                <a:solidFill>
                  <a:schemeClr val="tx1"/>
                </a:solidFill>
                <a:hlinkClick r:id="rId6"/>
              </a:rPr>
              <a:t>dpdsectorpublico</a:t>
            </a:r>
            <a:r>
              <a:rPr lang="es-ES" sz="3900" dirty="0">
                <a:solidFill>
                  <a:schemeClr val="tx1"/>
                </a:solidFill>
                <a:hlinkClick r:id="rId6"/>
              </a:rPr>
              <a:t>@gva</a:t>
            </a:r>
            <a:r>
              <a:rPr lang="es-ES" sz="3900">
                <a:solidFill>
                  <a:schemeClr val="tx1"/>
                </a:solidFill>
                <a:hlinkClick r:id="rId6"/>
              </a:rPr>
              <a:t>.es</a:t>
            </a:r>
            <a:endParaRPr lang="es-ES" sz="3900">
              <a:solidFill>
                <a:schemeClr val="tx1"/>
              </a:solidFill>
            </a:endParaRPr>
          </a:p>
          <a:p>
            <a:pPr algn="l"/>
            <a:endParaRPr lang="es-ES" sz="3900" dirty="0">
              <a:solidFill>
                <a:schemeClr val="tx1"/>
              </a:solidFill>
            </a:endParaRPr>
          </a:p>
        </p:txBody>
      </p:sp>
    </p:spTree>
    <p:extLst>
      <p:ext uri="{BB962C8B-B14F-4D97-AF65-F5344CB8AC3E}">
        <p14:creationId xmlns:p14="http://schemas.microsoft.com/office/powerpoint/2010/main" val="350555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E99BE-9855-4391-A5FF-825ABFEEAF03}"/>
              </a:ext>
            </a:extLst>
          </p:cNvPr>
          <p:cNvSpPr>
            <a:spLocks noGrp="1"/>
          </p:cNvSpPr>
          <p:nvPr>
            <p:ph type="title"/>
          </p:nvPr>
        </p:nvSpPr>
        <p:spPr>
          <a:xfrm>
            <a:off x="1527142" y="685800"/>
            <a:ext cx="9445658" cy="605672"/>
          </a:xfrm>
        </p:spPr>
        <p:txBody>
          <a:bodyPr/>
          <a:lstStyle/>
          <a:p>
            <a:pPr algn="ctr"/>
            <a:r>
              <a:rPr lang="es-ES" sz="2900" b="1" dirty="0">
                <a:solidFill>
                  <a:srgbClr val="7030A0"/>
                </a:solidFill>
              </a:rPr>
              <a:t>DEFINICIONES</a:t>
            </a:r>
          </a:p>
        </p:txBody>
      </p:sp>
      <p:sp>
        <p:nvSpPr>
          <p:cNvPr id="3" name="Marcador de contenido 2">
            <a:extLst>
              <a:ext uri="{FF2B5EF4-FFF2-40B4-BE49-F238E27FC236}">
                <a16:creationId xmlns:a16="http://schemas.microsoft.com/office/drawing/2014/main" id="{01677302-049F-46F7-B658-229C54AA5DDF}"/>
              </a:ext>
            </a:extLst>
          </p:cNvPr>
          <p:cNvSpPr>
            <a:spLocks noGrp="1"/>
          </p:cNvSpPr>
          <p:nvPr>
            <p:ph idx="1"/>
          </p:nvPr>
        </p:nvSpPr>
        <p:spPr>
          <a:xfrm>
            <a:off x="1325460" y="1547769"/>
            <a:ext cx="9571139" cy="4492304"/>
          </a:xfrm>
        </p:spPr>
        <p:txBody>
          <a:bodyPr>
            <a:normAutofit/>
          </a:bodyPr>
          <a:lstStyle/>
          <a:p>
            <a:endParaRPr lang="es-ES" b="1" dirty="0">
              <a:solidFill>
                <a:srgbClr val="FF0000"/>
              </a:solidFill>
            </a:endParaRPr>
          </a:p>
          <a:p>
            <a:r>
              <a:rPr lang="es-ES" b="1" dirty="0">
                <a:solidFill>
                  <a:srgbClr val="7030A0"/>
                </a:solidFill>
              </a:rPr>
              <a:t>Dato de carácter personal /De categorías especiales (</a:t>
            </a:r>
            <a:r>
              <a:rPr lang="es-ES" sz="1800" dirty="0">
                <a:effectLst/>
                <a:latin typeface="Calibri" panose="020F0502020204030204" pitchFamily="34" charset="0"/>
                <a:ea typeface="Calibri" panose="020F0502020204030204" pitchFamily="34" charset="0"/>
                <a:cs typeface="Times New Roman" panose="02020603050405020304" pitchFamily="18" charset="0"/>
              </a:rPr>
              <a:t>Informe 149/2019 de la Agencia Española de Protección de Datos (AEPD)</a:t>
            </a:r>
            <a:r>
              <a:rPr lang="es-ES" b="1" dirty="0">
                <a:solidFill>
                  <a:srgbClr val="7030A0"/>
                </a:solidFill>
              </a:rPr>
              <a:t>/Datos sensibles.</a:t>
            </a:r>
            <a:endParaRPr lang="es-ES" dirty="0">
              <a:solidFill>
                <a:srgbClr val="7030A0"/>
              </a:solidFill>
            </a:endParaRPr>
          </a:p>
          <a:p>
            <a:pPr marL="0" indent="0">
              <a:buNone/>
            </a:pPr>
            <a:endParaRPr lang="es-ES" dirty="0">
              <a:solidFill>
                <a:srgbClr val="7030A0"/>
              </a:solidFill>
            </a:endParaRPr>
          </a:p>
          <a:p>
            <a:r>
              <a:rPr lang="es-ES" b="1" dirty="0">
                <a:solidFill>
                  <a:srgbClr val="7030A0"/>
                </a:solidFill>
              </a:rPr>
              <a:t>Tratamiento de datos de carácter personal.</a:t>
            </a:r>
            <a:endParaRPr lang="es-ES" dirty="0">
              <a:solidFill>
                <a:srgbClr val="7030A0"/>
              </a:solidFill>
            </a:endParaRPr>
          </a:p>
          <a:p>
            <a:endParaRPr lang="es-ES" dirty="0">
              <a:solidFill>
                <a:srgbClr val="7030A0"/>
              </a:solidFill>
            </a:endParaRPr>
          </a:p>
          <a:p>
            <a:r>
              <a:rPr lang="es-ES" sz="2100" b="1" dirty="0">
                <a:solidFill>
                  <a:srgbClr val="7030A0"/>
                </a:solidFill>
              </a:rPr>
              <a:t>Responsable del tratamiento</a:t>
            </a:r>
          </a:p>
          <a:p>
            <a:pPr marL="0" indent="0">
              <a:buNone/>
            </a:pPr>
            <a:endParaRPr lang="es-ES" b="1" dirty="0">
              <a:solidFill>
                <a:srgbClr val="7030A0"/>
              </a:solidFill>
            </a:endParaRPr>
          </a:p>
          <a:p>
            <a:pPr algn="just"/>
            <a:r>
              <a:rPr lang="es-ES" sz="2100" b="1" dirty="0">
                <a:solidFill>
                  <a:srgbClr val="7030A0"/>
                </a:solidFill>
              </a:rPr>
              <a:t>Delegado/a de protección de datos.</a:t>
            </a:r>
          </a:p>
          <a:p>
            <a:endParaRPr lang="es-ES" dirty="0"/>
          </a:p>
          <a:p>
            <a:endParaRPr lang="es-ES" dirty="0"/>
          </a:p>
          <a:p>
            <a:endParaRPr lang="es-ES" dirty="0"/>
          </a:p>
          <a:p>
            <a:endParaRPr lang="es-ES" dirty="0"/>
          </a:p>
        </p:txBody>
      </p:sp>
      <p:sp>
        <p:nvSpPr>
          <p:cNvPr id="4" name="Forma libre: forma 3">
            <a:extLst>
              <a:ext uri="{FF2B5EF4-FFF2-40B4-BE49-F238E27FC236}">
                <a16:creationId xmlns:a16="http://schemas.microsoft.com/office/drawing/2014/main" id="{1220ACDF-28BB-F8FA-F418-A4089AC9FD6A}"/>
              </a:ext>
            </a:extLst>
          </p:cNvPr>
          <p:cNvSpPr/>
          <p:nvPr/>
        </p:nvSpPr>
        <p:spPr>
          <a:xfrm>
            <a:off x="931178" y="3607266"/>
            <a:ext cx="6262090" cy="2934065"/>
          </a:xfrm>
          <a:custGeom>
            <a:avLst/>
            <a:gdLst>
              <a:gd name="connsiteX0" fmla="*/ 6199464 w 6262090"/>
              <a:gd name="connsiteY0" fmla="*/ 1115736 h 2934065"/>
              <a:gd name="connsiteX1" fmla="*/ 5402510 w 6262090"/>
              <a:gd name="connsiteY1" fmla="*/ 427839 h 2934065"/>
              <a:gd name="connsiteX2" fmla="*/ 5352176 w 6262090"/>
              <a:gd name="connsiteY2" fmla="*/ 394283 h 2934065"/>
              <a:gd name="connsiteX3" fmla="*/ 5142451 w 6262090"/>
              <a:gd name="connsiteY3" fmla="*/ 318782 h 2934065"/>
              <a:gd name="connsiteX4" fmla="*/ 4974672 w 6262090"/>
              <a:gd name="connsiteY4" fmla="*/ 243281 h 2934065"/>
              <a:gd name="connsiteX5" fmla="*/ 4764947 w 6262090"/>
              <a:gd name="connsiteY5" fmla="*/ 159391 h 2934065"/>
              <a:gd name="connsiteX6" fmla="*/ 4605556 w 6262090"/>
              <a:gd name="connsiteY6" fmla="*/ 125835 h 2934065"/>
              <a:gd name="connsiteX7" fmla="*/ 4177717 w 6262090"/>
              <a:gd name="connsiteY7" fmla="*/ 58723 h 2934065"/>
              <a:gd name="connsiteX8" fmla="*/ 3909270 w 6262090"/>
              <a:gd name="connsiteY8" fmla="*/ 16778 h 2934065"/>
              <a:gd name="connsiteX9" fmla="*/ 3246539 w 6262090"/>
              <a:gd name="connsiteY9" fmla="*/ 0 h 2934065"/>
              <a:gd name="connsiteX10" fmla="*/ 1510018 w 6262090"/>
              <a:gd name="connsiteY10" fmla="*/ 33556 h 2934065"/>
              <a:gd name="connsiteX11" fmla="*/ 1300294 w 6262090"/>
              <a:gd name="connsiteY11" fmla="*/ 67112 h 2934065"/>
              <a:gd name="connsiteX12" fmla="*/ 1199626 w 6262090"/>
              <a:gd name="connsiteY12" fmla="*/ 75501 h 2934065"/>
              <a:gd name="connsiteX13" fmla="*/ 1107347 w 6262090"/>
              <a:gd name="connsiteY13" fmla="*/ 92279 h 2934065"/>
              <a:gd name="connsiteX14" fmla="*/ 1023457 w 6262090"/>
              <a:gd name="connsiteY14" fmla="*/ 109057 h 2934065"/>
              <a:gd name="connsiteX15" fmla="*/ 931178 w 6262090"/>
              <a:gd name="connsiteY15" fmla="*/ 117446 h 2934065"/>
              <a:gd name="connsiteX16" fmla="*/ 713064 w 6262090"/>
              <a:gd name="connsiteY16" fmla="*/ 176169 h 2934065"/>
              <a:gd name="connsiteX17" fmla="*/ 427839 w 6262090"/>
              <a:gd name="connsiteY17" fmla="*/ 243281 h 2934065"/>
              <a:gd name="connsiteX18" fmla="*/ 75501 w 6262090"/>
              <a:gd name="connsiteY18" fmla="*/ 385894 h 2934065"/>
              <a:gd name="connsiteX19" fmla="*/ 33556 w 6262090"/>
              <a:gd name="connsiteY19" fmla="*/ 444617 h 2934065"/>
              <a:gd name="connsiteX20" fmla="*/ 0 w 6262090"/>
              <a:gd name="connsiteY20" fmla="*/ 671119 h 2934065"/>
              <a:gd name="connsiteX21" fmla="*/ 25167 w 6262090"/>
              <a:gd name="connsiteY21" fmla="*/ 981512 h 2934065"/>
              <a:gd name="connsiteX22" fmla="*/ 41945 w 6262090"/>
              <a:gd name="connsiteY22" fmla="*/ 1048624 h 2934065"/>
              <a:gd name="connsiteX23" fmla="*/ 176169 w 6262090"/>
              <a:gd name="connsiteY23" fmla="*/ 1568741 h 2934065"/>
              <a:gd name="connsiteX24" fmla="*/ 218114 w 6262090"/>
              <a:gd name="connsiteY24" fmla="*/ 1686187 h 2934065"/>
              <a:gd name="connsiteX25" fmla="*/ 302004 w 6262090"/>
              <a:gd name="connsiteY25" fmla="*/ 1837189 h 2934065"/>
              <a:gd name="connsiteX26" fmla="*/ 453005 w 6262090"/>
              <a:gd name="connsiteY26" fmla="*/ 2097248 h 2934065"/>
              <a:gd name="connsiteX27" fmla="*/ 796954 w 6262090"/>
              <a:gd name="connsiteY27" fmla="*/ 2474752 h 2934065"/>
              <a:gd name="connsiteX28" fmla="*/ 981512 w 6262090"/>
              <a:gd name="connsiteY28" fmla="*/ 2583809 h 2934065"/>
              <a:gd name="connsiteX29" fmla="*/ 1367405 w 6262090"/>
              <a:gd name="connsiteY29" fmla="*/ 2718033 h 2934065"/>
              <a:gd name="connsiteX30" fmla="*/ 2013358 w 6262090"/>
              <a:gd name="connsiteY30" fmla="*/ 2852257 h 2934065"/>
              <a:gd name="connsiteX31" fmla="*/ 2449585 w 6262090"/>
              <a:gd name="connsiteY31" fmla="*/ 2877424 h 2934065"/>
              <a:gd name="connsiteX32" fmla="*/ 3842158 w 6262090"/>
              <a:gd name="connsiteY32" fmla="*/ 2885813 h 2934065"/>
              <a:gd name="connsiteX33" fmla="*/ 4060272 w 6262090"/>
              <a:gd name="connsiteY33" fmla="*/ 2818701 h 2934065"/>
              <a:gd name="connsiteX34" fmla="*/ 4462943 w 6262090"/>
              <a:gd name="connsiteY34" fmla="*/ 2617365 h 2934065"/>
              <a:gd name="connsiteX35" fmla="*/ 4689446 w 6262090"/>
              <a:gd name="connsiteY35" fmla="*/ 2525086 h 2934065"/>
              <a:gd name="connsiteX36" fmla="*/ 5134062 w 6262090"/>
              <a:gd name="connsiteY36" fmla="*/ 2298584 h 2934065"/>
              <a:gd name="connsiteX37" fmla="*/ 5268286 w 6262090"/>
              <a:gd name="connsiteY37" fmla="*/ 2214694 h 2934065"/>
              <a:gd name="connsiteX38" fmla="*/ 5603846 w 6262090"/>
              <a:gd name="connsiteY38" fmla="*/ 2021747 h 2934065"/>
              <a:gd name="connsiteX39" fmla="*/ 5872294 w 6262090"/>
              <a:gd name="connsiteY39" fmla="*/ 1795244 h 2934065"/>
              <a:gd name="connsiteX40" fmla="*/ 6031684 w 6262090"/>
              <a:gd name="connsiteY40" fmla="*/ 1644242 h 2934065"/>
              <a:gd name="connsiteX41" fmla="*/ 6090407 w 6262090"/>
              <a:gd name="connsiteY41" fmla="*/ 1560352 h 2934065"/>
              <a:gd name="connsiteX42" fmla="*/ 6149130 w 6262090"/>
              <a:gd name="connsiteY42" fmla="*/ 1493240 h 2934065"/>
              <a:gd name="connsiteX43" fmla="*/ 6182686 w 6262090"/>
              <a:gd name="connsiteY43" fmla="*/ 1417740 h 2934065"/>
              <a:gd name="connsiteX44" fmla="*/ 6241409 w 6262090"/>
              <a:gd name="connsiteY44" fmla="*/ 1325461 h 2934065"/>
              <a:gd name="connsiteX45" fmla="*/ 6258187 w 6262090"/>
              <a:gd name="connsiteY45" fmla="*/ 1283516 h 2934065"/>
              <a:gd name="connsiteX46" fmla="*/ 6249798 w 6262090"/>
              <a:gd name="connsiteY46" fmla="*/ 1199626 h 2934065"/>
              <a:gd name="connsiteX47" fmla="*/ 6233020 w 6262090"/>
              <a:gd name="connsiteY47" fmla="*/ 1174459 h 2934065"/>
              <a:gd name="connsiteX48" fmla="*/ 6216242 w 6262090"/>
              <a:gd name="connsiteY48" fmla="*/ 1140903 h 2934065"/>
              <a:gd name="connsiteX49" fmla="*/ 6199464 w 6262090"/>
              <a:gd name="connsiteY49" fmla="*/ 1115736 h 29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262090" h="2934065">
                <a:moveTo>
                  <a:pt x="6199464" y="1115736"/>
                </a:moveTo>
                <a:cubicBezTo>
                  <a:pt x="6063842" y="996892"/>
                  <a:pt x="5669698" y="655346"/>
                  <a:pt x="5402510" y="427839"/>
                </a:cubicBezTo>
                <a:cubicBezTo>
                  <a:pt x="5387157" y="414766"/>
                  <a:pt x="5370772" y="402081"/>
                  <a:pt x="5352176" y="394283"/>
                </a:cubicBezTo>
                <a:cubicBezTo>
                  <a:pt x="5283657" y="365549"/>
                  <a:pt x="5207401" y="354865"/>
                  <a:pt x="5142451" y="318782"/>
                </a:cubicBezTo>
                <a:cubicBezTo>
                  <a:pt x="5005763" y="242844"/>
                  <a:pt x="5131041" y="307250"/>
                  <a:pt x="4974672" y="243281"/>
                </a:cubicBezTo>
                <a:cubicBezTo>
                  <a:pt x="4876280" y="203030"/>
                  <a:pt x="4875173" y="189453"/>
                  <a:pt x="4764947" y="159391"/>
                </a:cubicBezTo>
                <a:cubicBezTo>
                  <a:pt x="4712565" y="145105"/>
                  <a:pt x="4658797" y="136483"/>
                  <a:pt x="4605556" y="125835"/>
                </a:cubicBezTo>
                <a:cubicBezTo>
                  <a:pt x="4474413" y="99606"/>
                  <a:pt x="4282210" y="74687"/>
                  <a:pt x="4177717" y="58723"/>
                </a:cubicBezTo>
                <a:cubicBezTo>
                  <a:pt x="4088188" y="45045"/>
                  <a:pt x="3999753" y="20712"/>
                  <a:pt x="3909270" y="16778"/>
                </a:cubicBezTo>
                <a:cubicBezTo>
                  <a:pt x="3559851" y="1586"/>
                  <a:pt x="3780689" y="9538"/>
                  <a:pt x="3246539" y="0"/>
                </a:cubicBezTo>
                <a:lnTo>
                  <a:pt x="1510018" y="33556"/>
                </a:lnTo>
                <a:cubicBezTo>
                  <a:pt x="1275259" y="39844"/>
                  <a:pt x="1447199" y="45076"/>
                  <a:pt x="1300294" y="67112"/>
                </a:cubicBezTo>
                <a:cubicBezTo>
                  <a:pt x="1266994" y="72107"/>
                  <a:pt x="1233182" y="72705"/>
                  <a:pt x="1199626" y="75501"/>
                </a:cubicBezTo>
                <a:lnTo>
                  <a:pt x="1107347" y="92279"/>
                </a:lnTo>
                <a:cubicBezTo>
                  <a:pt x="1079334" y="97615"/>
                  <a:pt x="1051688" y="105024"/>
                  <a:pt x="1023457" y="109057"/>
                </a:cubicBezTo>
                <a:cubicBezTo>
                  <a:pt x="992881" y="113425"/>
                  <a:pt x="961938" y="114650"/>
                  <a:pt x="931178" y="117446"/>
                </a:cubicBezTo>
                <a:cubicBezTo>
                  <a:pt x="592239" y="185234"/>
                  <a:pt x="984044" y="100294"/>
                  <a:pt x="713064" y="176169"/>
                </a:cubicBezTo>
                <a:cubicBezTo>
                  <a:pt x="463767" y="245972"/>
                  <a:pt x="743144" y="144748"/>
                  <a:pt x="427839" y="243281"/>
                </a:cubicBezTo>
                <a:cubicBezTo>
                  <a:pt x="217467" y="309022"/>
                  <a:pt x="232702" y="307294"/>
                  <a:pt x="75501" y="385894"/>
                </a:cubicBezTo>
                <a:cubicBezTo>
                  <a:pt x="61519" y="405468"/>
                  <a:pt x="42119" y="422138"/>
                  <a:pt x="33556" y="444617"/>
                </a:cubicBezTo>
                <a:cubicBezTo>
                  <a:pt x="7205" y="513787"/>
                  <a:pt x="5581" y="598569"/>
                  <a:pt x="0" y="671119"/>
                </a:cubicBezTo>
                <a:cubicBezTo>
                  <a:pt x="8389" y="774583"/>
                  <a:pt x="13704" y="878343"/>
                  <a:pt x="25167" y="981512"/>
                </a:cubicBezTo>
                <a:cubicBezTo>
                  <a:pt x="27713" y="1004430"/>
                  <a:pt x="36835" y="1026138"/>
                  <a:pt x="41945" y="1048624"/>
                </a:cubicBezTo>
                <a:cubicBezTo>
                  <a:pt x="86108" y="1242942"/>
                  <a:pt x="91867" y="1332696"/>
                  <a:pt x="176169" y="1568741"/>
                </a:cubicBezTo>
                <a:cubicBezTo>
                  <a:pt x="190151" y="1607890"/>
                  <a:pt x="200470" y="1648547"/>
                  <a:pt x="218114" y="1686187"/>
                </a:cubicBezTo>
                <a:cubicBezTo>
                  <a:pt x="242553" y="1738323"/>
                  <a:pt x="275128" y="1786266"/>
                  <a:pt x="302004" y="1837189"/>
                </a:cubicBezTo>
                <a:cubicBezTo>
                  <a:pt x="377214" y="1979692"/>
                  <a:pt x="361237" y="1979669"/>
                  <a:pt x="453005" y="2097248"/>
                </a:cubicBezTo>
                <a:cubicBezTo>
                  <a:pt x="541076" y="2210089"/>
                  <a:pt x="673973" y="2382516"/>
                  <a:pt x="796954" y="2474752"/>
                </a:cubicBezTo>
                <a:cubicBezTo>
                  <a:pt x="854120" y="2517626"/>
                  <a:pt x="915783" y="2555777"/>
                  <a:pt x="981512" y="2583809"/>
                </a:cubicBezTo>
                <a:cubicBezTo>
                  <a:pt x="1106785" y="2637235"/>
                  <a:pt x="1236841" y="2679294"/>
                  <a:pt x="1367405" y="2718033"/>
                </a:cubicBezTo>
                <a:cubicBezTo>
                  <a:pt x="1540427" y="2769369"/>
                  <a:pt x="1821398" y="2833975"/>
                  <a:pt x="2013358" y="2852257"/>
                </a:cubicBezTo>
                <a:cubicBezTo>
                  <a:pt x="2158353" y="2866066"/>
                  <a:pt x="2304176" y="2869035"/>
                  <a:pt x="2449585" y="2877424"/>
                </a:cubicBezTo>
                <a:cubicBezTo>
                  <a:pt x="3016198" y="2952972"/>
                  <a:pt x="2895823" y="2950070"/>
                  <a:pt x="3842158" y="2885813"/>
                </a:cubicBezTo>
                <a:cubicBezTo>
                  <a:pt x="3918052" y="2880660"/>
                  <a:pt x="3988920" y="2845070"/>
                  <a:pt x="4060272" y="2818701"/>
                </a:cubicBezTo>
                <a:cubicBezTo>
                  <a:pt x="4236884" y="2753431"/>
                  <a:pt x="4278516" y="2704549"/>
                  <a:pt x="4462943" y="2617365"/>
                </a:cubicBezTo>
                <a:cubicBezTo>
                  <a:pt x="4536649" y="2582522"/>
                  <a:pt x="4615100" y="2558542"/>
                  <a:pt x="4689446" y="2525086"/>
                </a:cubicBezTo>
                <a:cubicBezTo>
                  <a:pt x="4832854" y="2460552"/>
                  <a:pt x="4995212" y="2379580"/>
                  <a:pt x="5134062" y="2298584"/>
                </a:cubicBezTo>
                <a:cubicBezTo>
                  <a:pt x="5179636" y="2271999"/>
                  <a:pt x="5222547" y="2240994"/>
                  <a:pt x="5268286" y="2214694"/>
                </a:cubicBezTo>
                <a:cubicBezTo>
                  <a:pt x="5368151" y="2157272"/>
                  <a:pt x="5507112" y="2093025"/>
                  <a:pt x="5603846" y="2021747"/>
                </a:cubicBezTo>
                <a:cubicBezTo>
                  <a:pt x="5717508" y="1937996"/>
                  <a:pt x="5776658" y="1880814"/>
                  <a:pt x="5872294" y="1795244"/>
                </a:cubicBezTo>
                <a:cubicBezTo>
                  <a:pt x="5922088" y="1750691"/>
                  <a:pt x="5988887" y="1694591"/>
                  <a:pt x="6031684" y="1644242"/>
                </a:cubicBezTo>
                <a:cubicBezTo>
                  <a:pt x="6053791" y="1618234"/>
                  <a:pt x="6069451" y="1587295"/>
                  <a:pt x="6090407" y="1560352"/>
                </a:cubicBezTo>
                <a:cubicBezTo>
                  <a:pt x="6108657" y="1536888"/>
                  <a:pt x="6132982" y="1518197"/>
                  <a:pt x="6149130" y="1493240"/>
                </a:cubicBezTo>
                <a:cubicBezTo>
                  <a:pt x="6164091" y="1470118"/>
                  <a:pt x="6169726" y="1442040"/>
                  <a:pt x="6182686" y="1417740"/>
                </a:cubicBezTo>
                <a:cubicBezTo>
                  <a:pt x="6235871" y="1318019"/>
                  <a:pt x="6197309" y="1413661"/>
                  <a:pt x="6241409" y="1325461"/>
                </a:cubicBezTo>
                <a:cubicBezTo>
                  <a:pt x="6248143" y="1311992"/>
                  <a:pt x="6252594" y="1297498"/>
                  <a:pt x="6258187" y="1283516"/>
                </a:cubicBezTo>
                <a:cubicBezTo>
                  <a:pt x="6255391" y="1255553"/>
                  <a:pt x="6256117" y="1227009"/>
                  <a:pt x="6249798" y="1199626"/>
                </a:cubicBezTo>
                <a:cubicBezTo>
                  <a:pt x="6247531" y="1189802"/>
                  <a:pt x="6238022" y="1183213"/>
                  <a:pt x="6233020" y="1174459"/>
                </a:cubicBezTo>
                <a:cubicBezTo>
                  <a:pt x="6226815" y="1163601"/>
                  <a:pt x="6221835" y="1152088"/>
                  <a:pt x="6216242" y="1140903"/>
                </a:cubicBezTo>
                <a:cubicBezTo>
                  <a:pt x="6206756" y="1093474"/>
                  <a:pt x="6335086" y="1234580"/>
                  <a:pt x="6199464" y="1115736"/>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a:extLst>
              <a:ext uri="{FF2B5EF4-FFF2-40B4-BE49-F238E27FC236}">
                <a16:creationId xmlns:a16="http://schemas.microsoft.com/office/drawing/2014/main" id="{18C20EE0-1EA1-BCCB-970F-F3500473B455}"/>
              </a:ext>
            </a:extLst>
          </p:cNvPr>
          <p:cNvCxnSpPr>
            <a:cxnSpLocks/>
          </p:cNvCxnSpPr>
          <p:nvPr/>
        </p:nvCxnSpPr>
        <p:spPr>
          <a:xfrm>
            <a:off x="7193268" y="4748169"/>
            <a:ext cx="1204112" cy="3858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Abrir llave 6">
            <a:extLst>
              <a:ext uri="{FF2B5EF4-FFF2-40B4-BE49-F238E27FC236}">
                <a16:creationId xmlns:a16="http://schemas.microsoft.com/office/drawing/2014/main" id="{A6B99DB9-D409-25B7-360F-75AD614575DA}"/>
              </a:ext>
            </a:extLst>
          </p:cNvPr>
          <p:cNvSpPr/>
          <p:nvPr/>
        </p:nvSpPr>
        <p:spPr>
          <a:xfrm>
            <a:off x="8489659" y="3674378"/>
            <a:ext cx="1078277" cy="2793534"/>
          </a:xfrm>
          <a:prstGeom prst="lef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s-ES"/>
          </a:p>
        </p:txBody>
      </p:sp>
      <p:sp>
        <p:nvSpPr>
          <p:cNvPr id="8" name="Cerrar llave 7">
            <a:extLst>
              <a:ext uri="{FF2B5EF4-FFF2-40B4-BE49-F238E27FC236}">
                <a16:creationId xmlns:a16="http://schemas.microsoft.com/office/drawing/2014/main" id="{03D61D59-ED13-6A94-71FF-FF316C34AB32}"/>
              </a:ext>
            </a:extLst>
          </p:cNvPr>
          <p:cNvSpPr/>
          <p:nvPr/>
        </p:nvSpPr>
        <p:spPr>
          <a:xfrm>
            <a:off x="10866540" y="3607266"/>
            <a:ext cx="1238774" cy="2860646"/>
          </a:xfrm>
          <a:prstGeom prst="rightBrace">
            <a:avLst>
              <a:gd name="adj1" fmla="val 7656"/>
              <a:gd name="adj2" fmla="val 50000"/>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s-ES">
              <a:ln w="0"/>
              <a:effectLst>
                <a:outerShdw blurRad="38100" dist="19050" dir="2700000" algn="tl" rotWithShape="0">
                  <a:schemeClr val="dk1">
                    <a:alpha val="40000"/>
                  </a:schemeClr>
                </a:outerShdw>
              </a:effectLst>
            </a:endParaRPr>
          </a:p>
        </p:txBody>
      </p:sp>
      <p:sp>
        <p:nvSpPr>
          <p:cNvPr id="10" name="Título 1">
            <a:extLst>
              <a:ext uri="{FF2B5EF4-FFF2-40B4-BE49-F238E27FC236}">
                <a16:creationId xmlns:a16="http://schemas.microsoft.com/office/drawing/2014/main" id="{399A3ABF-B22F-6A4E-2073-C55187BB3F11}"/>
              </a:ext>
            </a:extLst>
          </p:cNvPr>
          <p:cNvSpPr txBox="1">
            <a:spLocks/>
          </p:cNvSpPr>
          <p:nvPr/>
        </p:nvSpPr>
        <p:spPr>
          <a:xfrm>
            <a:off x="8883941" y="4202885"/>
            <a:ext cx="2743699" cy="177846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endParaRPr lang="es-ES" sz="2900" b="1" dirty="0"/>
          </a:p>
        </p:txBody>
      </p:sp>
    </p:spTree>
    <p:extLst>
      <p:ext uri="{BB962C8B-B14F-4D97-AF65-F5344CB8AC3E}">
        <p14:creationId xmlns:p14="http://schemas.microsoft.com/office/powerpoint/2010/main" val="38959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0745" y="571818"/>
            <a:ext cx="8920372" cy="485196"/>
          </a:xfrm>
        </p:spPr>
        <p:txBody>
          <a:bodyPr>
            <a:normAutofit fontScale="90000"/>
          </a:bodyPr>
          <a:lstStyle/>
          <a:p>
            <a:pPr algn="ctr"/>
            <a:r>
              <a:rPr lang="es-ES" sz="3200" b="1" dirty="0">
                <a:solidFill>
                  <a:srgbClr val="7030A0"/>
                </a:solidFill>
              </a:rPr>
              <a:t>RESPONSABLE DEL TRATAMIENTO</a:t>
            </a:r>
          </a:p>
        </p:txBody>
      </p:sp>
      <p:sp>
        <p:nvSpPr>
          <p:cNvPr id="3" name="Marcador de contenido 2"/>
          <p:cNvSpPr>
            <a:spLocks noGrp="1"/>
          </p:cNvSpPr>
          <p:nvPr>
            <p:ph idx="1"/>
          </p:nvPr>
        </p:nvSpPr>
        <p:spPr>
          <a:xfrm>
            <a:off x="982316" y="3813377"/>
            <a:ext cx="11010900" cy="3137119"/>
          </a:xfrm>
        </p:spPr>
        <p:txBody>
          <a:bodyPr>
            <a:normAutofit/>
          </a:bodyPr>
          <a:lstStyle/>
          <a:p>
            <a:endParaRPr lang="es-ES" sz="2000" b="1" dirty="0"/>
          </a:p>
          <a:p>
            <a:endParaRPr lang="es-ES" b="1" dirty="0"/>
          </a:p>
          <a:p>
            <a:endParaRPr lang="es-ES" sz="2000" b="1" dirty="0"/>
          </a:p>
          <a:p>
            <a:endParaRPr lang="es-ES" sz="2000" b="1" dirty="0"/>
          </a:p>
          <a:p>
            <a:endParaRPr lang="es-ES" b="1" dirty="0"/>
          </a:p>
          <a:p>
            <a:endParaRPr lang="es-ES" sz="2400" dirty="0"/>
          </a:p>
        </p:txBody>
      </p:sp>
      <p:pic>
        <p:nvPicPr>
          <p:cNvPr id="7" name="Imagen 6"/>
          <p:cNvPicPr>
            <a:picLocks noChangeAspect="1"/>
          </p:cNvPicPr>
          <p:nvPr/>
        </p:nvPicPr>
        <p:blipFill>
          <a:blip r:embed="rId2"/>
          <a:stretch>
            <a:fillRect/>
          </a:stretch>
        </p:blipFill>
        <p:spPr>
          <a:xfrm>
            <a:off x="0" y="6134955"/>
            <a:ext cx="1343997" cy="815541"/>
          </a:xfrm>
          <a:prstGeom prst="rect">
            <a:avLst/>
          </a:prstGeom>
        </p:spPr>
      </p:pic>
      <p:pic>
        <p:nvPicPr>
          <p:cNvPr id="8" name="Imagen 7"/>
          <p:cNvPicPr>
            <a:picLocks noChangeAspect="1"/>
          </p:cNvPicPr>
          <p:nvPr/>
        </p:nvPicPr>
        <p:blipFill>
          <a:blip r:embed="rId3"/>
          <a:stretch>
            <a:fillRect/>
          </a:stretch>
        </p:blipFill>
        <p:spPr>
          <a:xfrm>
            <a:off x="10792672" y="6134325"/>
            <a:ext cx="1399328" cy="723675"/>
          </a:xfrm>
          <a:prstGeom prst="rect">
            <a:avLst/>
          </a:prstGeom>
        </p:spPr>
      </p:pic>
      <p:sp>
        <p:nvSpPr>
          <p:cNvPr id="12" name="Marcador de contenido 2">
            <a:extLst>
              <a:ext uri="{FF2B5EF4-FFF2-40B4-BE49-F238E27FC236}">
                <a16:creationId xmlns:a16="http://schemas.microsoft.com/office/drawing/2014/main" id="{EF4F5F09-D65E-49BA-B09C-CEF9E52F29DB}"/>
              </a:ext>
            </a:extLst>
          </p:cNvPr>
          <p:cNvSpPr txBox="1">
            <a:spLocks/>
          </p:cNvSpPr>
          <p:nvPr/>
        </p:nvSpPr>
        <p:spPr>
          <a:xfrm>
            <a:off x="1175835" y="1876617"/>
            <a:ext cx="9840330" cy="155194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s-ES" dirty="0"/>
              <a:t>La persona física o jurídica, autoridad pública, servicio u otro organismo que, solo o junto con otros, </a:t>
            </a:r>
            <a:r>
              <a:rPr lang="es-ES" dirty="0">
                <a:solidFill>
                  <a:srgbClr val="7030A0"/>
                </a:solidFill>
              </a:rPr>
              <a:t>determine los fines y medios del tratamiento</a:t>
            </a:r>
            <a:r>
              <a:rPr lang="es-ES" dirty="0"/>
              <a:t>; si el Derecho de la Unión o de los Estados miembros determina los fines y medios del tratamiento, el responsable del tratamiento o los criterios específicos para su nombramiento podrá establecerlos el Derecho de la Unión o de los Estados miembros (Art. 4.7 del RGPD).</a:t>
            </a:r>
          </a:p>
          <a:p>
            <a:pPr marL="0" indent="0" algn="just">
              <a:buNone/>
            </a:pPr>
            <a:endParaRPr lang="es-ES" dirty="0"/>
          </a:p>
          <a:p>
            <a:pPr marL="0" indent="0" algn="just">
              <a:buNone/>
            </a:pPr>
            <a:endParaRPr lang="es-ES" dirty="0"/>
          </a:p>
          <a:p>
            <a:pPr marL="0" indent="0" algn="just">
              <a:buNone/>
            </a:pPr>
            <a:endParaRPr lang="es-ES" b="1" dirty="0"/>
          </a:p>
          <a:p>
            <a:endParaRPr lang="es-ES" b="1" dirty="0"/>
          </a:p>
          <a:p>
            <a:endParaRPr lang="es-ES" b="1" dirty="0"/>
          </a:p>
          <a:p>
            <a:endParaRPr lang="es-ES" b="1" dirty="0"/>
          </a:p>
          <a:p>
            <a:endParaRPr lang="es-ES" sz="2400" dirty="0"/>
          </a:p>
        </p:txBody>
      </p:sp>
      <p:sp>
        <p:nvSpPr>
          <p:cNvPr id="13" name="Flecha: hacia abajo 12">
            <a:extLst>
              <a:ext uri="{FF2B5EF4-FFF2-40B4-BE49-F238E27FC236}">
                <a16:creationId xmlns:a16="http://schemas.microsoft.com/office/drawing/2014/main" id="{DD234D92-1D03-4C2B-81B6-7465694C1FCF}"/>
              </a:ext>
            </a:extLst>
          </p:cNvPr>
          <p:cNvSpPr/>
          <p:nvPr/>
        </p:nvSpPr>
        <p:spPr>
          <a:xfrm>
            <a:off x="5533532" y="3482892"/>
            <a:ext cx="292230" cy="302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Marcador de contenido 2">
            <a:extLst>
              <a:ext uri="{FF2B5EF4-FFF2-40B4-BE49-F238E27FC236}">
                <a16:creationId xmlns:a16="http://schemas.microsoft.com/office/drawing/2014/main" id="{7431316A-9E83-4F20-BF86-B45CBCFECECC}"/>
              </a:ext>
            </a:extLst>
          </p:cNvPr>
          <p:cNvSpPr txBox="1">
            <a:spLocks/>
          </p:cNvSpPr>
          <p:nvPr/>
        </p:nvSpPr>
        <p:spPr>
          <a:xfrm>
            <a:off x="4619131" y="3766786"/>
            <a:ext cx="2413261" cy="369333"/>
          </a:xfrm>
          <a:prstGeom prst="rect">
            <a:avLst/>
          </a:prstGeom>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s-ES" dirty="0"/>
              <a:t>TOMA DECISIONES</a:t>
            </a:r>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b="1" dirty="0"/>
          </a:p>
          <a:p>
            <a:endParaRPr lang="es-ES" b="1" dirty="0"/>
          </a:p>
          <a:p>
            <a:endParaRPr lang="es-ES" b="1" dirty="0"/>
          </a:p>
          <a:p>
            <a:endParaRPr lang="es-ES" b="1" dirty="0"/>
          </a:p>
          <a:p>
            <a:endParaRPr lang="es-ES" sz="2400" dirty="0"/>
          </a:p>
        </p:txBody>
      </p:sp>
      <p:sp>
        <p:nvSpPr>
          <p:cNvPr id="15" name="Marcador de contenido 2">
            <a:extLst>
              <a:ext uri="{FF2B5EF4-FFF2-40B4-BE49-F238E27FC236}">
                <a16:creationId xmlns:a16="http://schemas.microsoft.com/office/drawing/2014/main" id="{F972DD8D-8750-45E8-9E9F-454D0BFACBDD}"/>
              </a:ext>
            </a:extLst>
          </p:cNvPr>
          <p:cNvSpPr txBox="1">
            <a:spLocks/>
          </p:cNvSpPr>
          <p:nvPr/>
        </p:nvSpPr>
        <p:spPr>
          <a:xfrm>
            <a:off x="3007416" y="4099853"/>
            <a:ext cx="7708639" cy="129726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s-ES" dirty="0"/>
          </a:p>
          <a:p>
            <a:pPr marL="0" indent="0" algn="just">
              <a:buNone/>
            </a:pPr>
            <a:r>
              <a:rPr lang="es-ES" sz="1800" dirty="0"/>
              <a:t>EN LA GENERALITAT:   - CADA CONSELLERIA (reparto proyecto de Decreto). </a:t>
            </a:r>
          </a:p>
          <a:p>
            <a:pPr marL="0" indent="0" algn="just">
              <a:buNone/>
            </a:pPr>
            <a:r>
              <a:rPr lang="es-ES" sz="1800" dirty="0"/>
              <a:t>		      -  CADA ENTIDAD DEL SPI</a:t>
            </a:r>
          </a:p>
          <a:p>
            <a:pPr marL="0" indent="0" algn="just">
              <a:buNone/>
            </a:pPr>
            <a:endParaRPr lang="es-ES" dirty="0"/>
          </a:p>
          <a:p>
            <a:pPr marL="0" indent="0" algn="just">
              <a:buNone/>
            </a:pPr>
            <a:endParaRPr lang="es-ES" dirty="0"/>
          </a:p>
          <a:p>
            <a:endParaRPr lang="es-ES" b="1" dirty="0"/>
          </a:p>
          <a:p>
            <a:endParaRPr lang="es-ES" b="1" dirty="0"/>
          </a:p>
          <a:p>
            <a:endParaRPr lang="es-ES" b="1" dirty="0"/>
          </a:p>
          <a:p>
            <a:endParaRPr lang="es-ES" sz="2400" dirty="0"/>
          </a:p>
        </p:txBody>
      </p:sp>
      <p:sp>
        <p:nvSpPr>
          <p:cNvPr id="16" name="Abrir llave 15">
            <a:extLst>
              <a:ext uri="{FF2B5EF4-FFF2-40B4-BE49-F238E27FC236}">
                <a16:creationId xmlns:a16="http://schemas.microsoft.com/office/drawing/2014/main" id="{8B348AA6-1F37-4271-9301-CC4C5D6464C3}"/>
              </a:ext>
            </a:extLst>
          </p:cNvPr>
          <p:cNvSpPr/>
          <p:nvPr/>
        </p:nvSpPr>
        <p:spPr>
          <a:xfrm>
            <a:off x="5128419" y="4197964"/>
            <a:ext cx="101179" cy="11373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Abrir llave 4">
            <a:extLst>
              <a:ext uri="{FF2B5EF4-FFF2-40B4-BE49-F238E27FC236}">
                <a16:creationId xmlns:a16="http://schemas.microsoft.com/office/drawing/2014/main" id="{0B36CDB3-274E-EE0A-51C9-8A12702C1D99}"/>
              </a:ext>
            </a:extLst>
          </p:cNvPr>
          <p:cNvSpPr/>
          <p:nvPr/>
        </p:nvSpPr>
        <p:spPr>
          <a:xfrm rot="5400000" flipH="1">
            <a:off x="5720582" y="1898417"/>
            <a:ext cx="530774" cy="7708636"/>
          </a:xfrm>
          <a:prstGeom prst="leftBrace">
            <a:avLst>
              <a:gd name="adj1" fmla="val 8333"/>
              <a:gd name="adj2" fmla="val 504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Título 1">
            <a:extLst>
              <a:ext uri="{FF2B5EF4-FFF2-40B4-BE49-F238E27FC236}">
                <a16:creationId xmlns:a16="http://schemas.microsoft.com/office/drawing/2014/main" id="{9838C528-2E8B-07B0-571D-452E620A0F31}"/>
              </a:ext>
            </a:extLst>
          </p:cNvPr>
          <p:cNvSpPr txBox="1">
            <a:spLocks/>
          </p:cNvSpPr>
          <p:nvPr/>
        </p:nvSpPr>
        <p:spPr>
          <a:xfrm>
            <a:off x="1931532" y="6154601"/>
            <a:ext cx="8240648" cy="3983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 sz="2000" b="1" dirty="0"/>
              <a:t>Obligaciones</a:t>
            </a:r>
          </a:p>
        </p:txBody>
      </p:sp>
    </p:spTree>
    <p:extLst>
      <p:ext uri="{BB962C8B-B14F-4D97-AF65-F5344CB8AC3E}">
        <p14:creationId xmlns:p14="http://schemas.microsoft.com/office/powerpoint/2010/main" val="371724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5961E-2695-4E14-A816-3141EFC14676}"/>
              </a:ext>
            </a:extLst>
          </p:cNvPr>
          <p:cNvSpPr>
            <a:spLocks noGrp="1"/>
          </p:cNvSpPr>
          <p:nvPr>
            <p:ph type="title"/>
          </p:nvPr>
        </p:nvSpPr>
        <p:spPr>
          <a:xfrm>
            <a:off x="1216404" y="671119"/>
            <a:ext cx="9756396" cy="889233"/>
          </a:xfrm>
        </p:spPr>
        <p:txBody>
          <a:bodyPr>
            <a:normAutofit/>
          </a:bodyPr>
          <a:lstStyle/>
          <a:p>
            <a:r>
              <a:rPr lang="es-ES" sz="2900" b="1" dirty="0">
                <a:solidFill>
                  <a:srgbClr val="7030A0"/>
                </a:solidFill>
              </a:rPr>
              <a:t>OBLIGACIONES EN CUMPLIMIENTO </a:t>
            </a:r>
            <a:br>
              <a:rPr lang="es-ES" sz="2900" b="1" dirty="0">
                <a:solidFill>
                  <a:srgbClr val="7030A0"/>
                </a:solidFill>
              </a:rPr>
            </a:br>
            <a:r>
              <a:rPr lang="es-ES" sz="2900" b="1" dirty="0">
                <a:solidFill>
                  <a:srgbClr val="7030A0"/>
                </a:solidFill>
              </a:rPr>
              <a:t>DEL PRINCIPIO DE RESPONSABILIDAD PROACTIVA</a:t>
            </a:r>
          </a:p>
        </p:txBody>
      </p:sp>
      <p:sp>
        <p:nvSpPr>
          <p:cNvPr id="4" name="Marcador de contenido 2">
            <a:extLst>
              <a:ext uri="{FF2B5EF4-FFF2-40B4-BE49-F238E27FC236}">
                <a16:creationId xmlns:a16="http://schemas.microsoft.com/office/drawing/2014/main" id="{46521FFD-B33C-4CB4-B3CE-597FF82D8465}"/>
              </a:ext>
            </a:extLst>
          </p:cNvPr>
          <p:cNvSpPr txBox="1">
            <a:spLocks noGrp="1"/>
          </p:cNvSpPr>
          <p:nvPr>
            <p:ph idx="1"/>
          </p:nvPr>
        </p:nvSpPr>
        <p:spPr>
          <a:xfrm>
            <a:off x="1514475" y="1876425"/>
            <a:ext cx="9458324" cy="4465651"/>
          </a:xfrm>
          <a:prstGeom prst="rect">
            <a:avLst/>
          </a:prstGeom>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lvl="0" indent="-342900">
              <a:lnSpc>
                <a:spcPct val="106000"/>
              </a:lnSpc>
              <a:spcBef>
                <a:spcPts val="600"/>
              </a:spcBef>
              <a:spcAft>
                <a:spcPts val="600"/>
              </a:spcAft>
              <a:buSzPts val="1000"/>
              <a:buFont typeface="+mj-lt"/>
              <a:buAutoNum type="arabicPeriod"/>
              <a:tabLst>
                <a:tab pos="457200" algn="l"/>
              </a:tabLs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Aplicación de las </a:t>
            </a:r>
            <a:r>
              <a:rPr lang="es-ES" sz="1800" dirty="0">
                <a:solidFill>
                  <a:srgbClr val="7030A0"/>
                </a:solidFill>
                <a:latin typeface="Calibri" panose="020F0502020204030204" pitchFamily="34" charset="0"/>
                <a:cs typeface="Calibri" panose="020F0502020204030204" pitchFamily="34" charset="0"/>
              </a:rPr>
              <a:t>bases de legitimación </a:t>
            </a:r>
            <a:r>
              <a:rPr lang="es-ES" sz="1800" dirty="0">
                <a:solidFill>
                  <a:srgbClr val="000000"/>
                </a:solidFill>
                <a:latin typeface="Calibri" panose="020F0502020204030204" pitchFamily="34" charset="0"/>
                <a:cs typeface="Calibri" panose="020F0502020204030204" pitchFamily="34" charset="0"/>
              </a:rPr>
              <a:t>y de los principios de protección de datos. </a:t>
            </a:r>
          </a:p>
          <a:p>
            <a:pPr marL="342900" lvl="0" indent="-342900">
              <a:lnSpc>
                <a:spcPct val="106000"/>
              </a:lnSpc>
              <a:spcBef>
                <a:spcPts val="600"/>
              </a:spcBef>
              <a:spcAft>
                <a:spcPts val="600"/>
              </a:spcAft>
              <a:buSzPts val="1000"/>
              <a:buFont typeface="+mj-lt"/>
              <a:buAutoNum type="arabicPeriod"/>
              <a:tabLst>
                <a:tab pos="457200" algn="l"/>
              </a:tabLst>
            </a:pPr>
            <a:r>
              <a:rPr lang="es-ES" sz="1800" dirty="0">
                <a:solidFill>
                  <a:srgbClr val="7030A0"/>
                </a:solidFill>
                <a:latin typeface="Calibri" panose="020F0502020204030204" pitchFamily="34" charset="0"/>
                <a:cs typeface="Calibri" panose="020F0502020204030204" pitchFamily="34" charset="0"/>
              </a:rPr>
              <a:t>GESTIÓN DEL RIESGO </a:t>
            </a:r>
            <a:r>
              <a:rPr lang="es-ES" sz="1800" dirty="0">
                <a:solidFill>
                  <a:schemeClr val="tx1"/>
                </a:solidFill>
                <a:latin typeface="Calibri" panose="020F0502020204030204" pitchFamily="34" charset="0"/>
                <a:cs typeface="Calibri" panose="020F0502020204030204" pitchFamily="34" charset="0"/>
              </a:rPr>
              <a:t>para los derechos y libertades. </a:t>
            </a:r>
          </a:p>
          <a:p>
            <a:pPr marL="342900" lvl="0" indent="-342900">
              <a:lnSpc>
                <a:spcPct val="106000"/>
              </a:lnSpc>
              <a:spcBef>
                <a:spcPts val="600"/>
              </a:spcBef>
              <a:spcAft>
                <a:spcPts val="600"/>
              </a:spcAft>
              <a:buSzPts val="1000"/>
              <a:buFont typeface="+mj-lt"/>
              <a:buAutoNum type="arabicPeriod"/>
              <a:tabLst>
                <a:tab pos="457200" algn="l"/>
              </a:tabLs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Crear y mantener un </a:t>
            </a:r>
            <a:r>
              <a:rPr lang="es-ES" sz="1800" u="none" strike="noStrike"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Registro de Actividades de Tratamiento </a:t>
            </a:r>
            <a:r>
              <a:rPr lang="es-ES" sz="18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(RAT).</a:t>
            </a:r>
            <a:endParaRPr lang="es-ES" sz="18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Bef>
                <a:spcPts val="600"/>
              </a:spcBef>
              <a:spcAft>
                <a:spcPts val="600"/>
              </a:spcAft>
              <a:buSzPts val="1000"/>
              <a:buFont typeface="+mj-lt"/>
              <a:buAutoNum type="arabicPeriod"/>
              <a:tabLst>
                <a:tab pos="457200" algn="l"/>
              </a:tabLst>
            </a:pPr>
            <a:r>
              <a:rPr lang="es-ES" sz="18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Asegurar una comunicación efectiva y transparente con los interesados.</a:t>
            </a:r>
            <a:endParaRPr lang="es-ES" sz="18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Bef>
                <a:spcPts val="600"/>
              </a:spcBef>
              <a:spcAft>
                <a:spcPts val="600"/>
              </a:spcAft>
              <a:buSzPts val="1000"/>
              <a:buFont typeface="+mj-lt"/>
              <a:buAutoNum type="arabicPeriod"/>
              <a:tabLst>
                <a:tab pos="457200" algn="l"/>
              </a:tabLs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Contestar a las </a:t>
            </a:r>
            <a:r>
              <a:rPr lang="es-ES" sz="18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solicitudes de ejercicio de derechos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 puedan realizar los interesados.</a:t>
            </a:r>
          </a:p>
          <a:p>
            <a:pPr marL="342900" indent="-342900">
              <a:lnSpc>
                <a:spcPct val="106000"/>
              </a:lnSpc>
              <a:spcBef>
                <a:spcPts val="600"/>
              </a:spcBef>
              <a:spcAft>
                <a:spcPts val="600"/>
              </a:spcAft>
              <a:buSzPts val="1000"/>
              <a:buFont typeface="+mj-lt"/>
              <a:buAutoNum type="arabicPeriod"/>
              <a:tabLst>
                <a:tab pos="457200" algn="l"/>
              </a:tabLst>
            </a:pPr>
            <a:r>
              <a:rPr lang="es-ES" sz="1800" dirty="0">
                <a:solidFill>
                  <a:srgbClr val="000000"/>
                </a:solidFill>
                <a:latin typeface="Calibri" panose="020F0502020204030204" pitchFamily="34" charset="0"/>
                <a:cs typeface="Calibri" panose="020F0502020204030204" pitchFamily="34" charset="0"/>
              </a:rPr>
              <a:t>Consulta previa.</a:t>
            </a:r>
          </a:p>
          <a:p>
            <a:pPr marL="342900" indent="-342900">
              <a:lnSpc>
                <a:spcPct val="106000"/>
              </a:lnSpc>
              <a:spcBef>
                <a:spcPts val="600"/>
              </a:spcBef>
              <a:spcAft>
                <a:spcPts val="600"/>
              </a:spcAft>
              <a:buSzPts val="1000"/>
              <a:buFont typeface="+mj-lt"/>
              <a:buAutoNum type="arabicPeriod"/>
              <a:tabLst>
                <a:tab pos="457200" algn="l"/>
              </a:tabLst>
            </a:pPr>
            <a:r>
              <a:rPr lang="es-ES" sz="1800" dirty="0">
                <a:solidFill>
                  <a:srgbClr val="7030A0"/>
                </a:solidFill>
                <a:latin typeface="Calibri" panose="020F0502020204030204" pitchFamily="34" charset="0"/>
                <a:ea typeface="Calibri" panose="020F0502020204030204" pitchFamily="34" charset="0"/>
                <a:cs typeface="Calibri" panose="020F0502020204030204" pitchFamily="34" charset="0"/>
              </a:rPr>
              <a:t>Notificar violaciones de la seguridad de los datos personales.</a:t>
            </a:r>
            <a:endParaRPr lang="es-ES" sz="18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Bef>
                <a:spcPts val="600"/>
              </a:spcBef>
              <a:spcAft>
                <a:spcPts val="600"/>
              </a:spcAft>
              <a:buSzPts val="1000"/>
              <a:buFont typeface="+mj-lt"/>
              <a:buAutoNum type="arabicPeriod"/>
              <a:tabLst>
                <a:tab pos="457200" algn="l"/>
              </a:tabLs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Cooperar con la autoridad de control.</a:t>
            </a:r>
          </a:p>
          <a:p>
            <a:pPr marL="342900" lvl="0" indent="-342900">
              <a:lnSpc>
                <a:spcPct val="106000"/>
              </a:lnSpc>
              <a:spcBef>
                <a:spcPts val="600"/>
              </a:spcBef>
              <a:spcAft>
                <a:spcPts val="600"/>
              </a:spcAft>
              <a:buSzPts val="1000"/>
              <a:buFont typeface="+mj-lt"/>
              <a:buAutoNum type="arabicPeriod"/>
              <a:tabLst>
                <a:tab pos="457200" algn="l"/>
              </a:tabLst>
            </a:pPr>
            <a:r>
              <a:rPr lang="es-ES" sz="1800" dirty="0">
                <a:solidFill>
                  <a:srgbClr val="000000"/>
                </a:solidFill>
                <a:latin typeface="Calibri" panose="020F0502020204030204" pitchFamily="34" charset="0"/>
                <a:ea typeface="Calibri" panose="020F0502020204030204" pitchFamily="34" charset="0"/>
                <a:cs typeface="Calibri" panose="020F0502020204030204" pitchFamily="34" charset="0"/>
              </a:rPr>
              <a:t>Designar</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 delegado de protección de datos.</a:t>
            </a:r>
          </a:p>
          <a:p>
            <a:pPr marL="342900" indent="-342900">
              <a:lnSpc>
                <a:spcPct val="106000"/>
              </a:lnSpc>
              <a:spcBef>
                <a:spcPts val="600"/>
              </a:spcBef>
              <a:spcAft>
                <a:spcPts val="600"/>
              </a:spcAft>
              <a:buSzPts val="1000"/>
              <a:buFont typeface="+mj-lt"/>
              <a:buAutoNum type="arabicPeriod"/>
              <a:tabLst>
                <a:tab pos="457200" algn="l"/>
              </a:tabLst>
            </a:pPr>
            <a:r>
              <a:rPr lang="es-ES" sz="1800" dirty="0">
                <a:solidFill>
                  <a:srgbClr val="7030A0"/>
                </a:solidFill>
                <a:latin typeface="Calibri" panose="020F0502020204030204" pitchFamily="34" charset="0"/>
                <a:cs typeface="Calibri" panose="020F0502020204030204" pitchFamily="34" charset="0"/>
              </a:rPr>
              <a:t>Elegir encargados de tratamiento que proporcionen suficientes </a:t>
            </a:r>
            <a:r>
              <a:rPr lang="es-ES" sz="18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garantías de cumplimiento de las normas de protección de datos.</a:t>
            </a:r>
            <a:endParaRPr lang="es-E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S" b="1" dirty="0"/>
          </a:p>
          <a:p>
            <a:endParaRPr lang="es-ES" b="1" dirty="0"/>
          </a:p>
          <a:p>
            <a:endParaRPr lang="es-ES" b="1" dirty="0"/>
          </a:p>
          <a:p>
            <a:endParaRPr lang="es-ES" b="1" dirty="0"/>
          </a:p>
          <a:p>
            <a:endParaRPr lang="es-ES" sz="2400" dirty="0"/>
          </a:p>
        </p:txBody>
      </p:sp>
      <p:sp>
        <p:nvSpPr>
          <p:cNvPr id="3" name="Abrir llave 2">
            <a:extLst>
              <a:ext uri="{FF2B5EF4-FFF2-40B4-BE49-F238E27FC236}">
                <a16:creationId xmlns:a16="http://schemas.microsoft.com/office/drawing/2014/main" id="{7C898155-7AE6-40B0-9F32-8FD34C5DED8A}"/>
              </a:ext>
            </a:extLst>
          </p:cNvPr>
          <p:cNvSpPr/>
          <p:nvPr/>
        </p:nvSpPr>
        <p:spPr>
          <a:xfrm>
            <a:off x="1395142" y="1680637"/>
            <a:ext cx="238666" cy="48572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Título 1">
            <a:extLst>
              <a:ext uri="{FF2B5EF4-FFF2-40B4-BE49-F238E27FC236}">
                <a16:creationId xmlns:a16="http://schemas.microsoft.com/office/drawing/2014/main" id="{C16ED4F7-7D1D-4D91-A0B7-56EF1F58F978}"/>
              </a:ext>
            </a:extLst>
          </p:cNvPr>
          <p:cNvSpPr txBox="1">
            <a:spLocks/>
          </p:cNvSpPr>
          <p:nvPr/>
        </p:nvSpPr>
        <p:spPr>
          <a:xfrm rot="16200000">
            <a:off x="-1027249" y="3719272"/>
            <a:ext cx="4286774" cy="374796"/>
          </a:xfrm>
          <a:prstGeom prst="rect">
            <a:avLst/>
          </a:prstGeom>
        </p:spPr>
        <p:txBody>
          <a:bodyPr vert="horz" lIns="91440" tIns="45720" rIns="91440" bIns="45720" rtlCol="0" anchor="t">
            <a:normAutofit fontScale="92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 sz="1400" b="1" dirty="0"/>
              <a:t>Políticas de protección de datos. Artículo 24,2 del RGPD</a:t>
            </a:r>
          </a:p>
        </p:txBody>
      </p:sp>
      <p:sp>
        <p:nvSpPr>
          <p:cNvPr id="6" name="Forma libre: forma 5">
            <a:extLst>
              <a:ext uri="{FF2B5EF4-FFF2-40B4-BE49-F238E27FC236}">
                <a16:creationId xmlns:a16="http://schemas.microsoft.com/office/drawing/2014/main" id="{F7D2CC6F-550C-F178-EE63-A0DFB2C106E6}"/>
              </a:ext>
            </a:extLst>
          </p:cNvPr>
          <p:cNvSpPr/>
          <p:nvPr/>
        </p:nvSpPr>
        <p:spPr>
          <a:xfrm>
            <a:off x="1838325" y="2171699"/>
            <a:ext cx="1981200" cy="561975"/>
          </a:xfrm>
          <a:custGeom>
            <a:avLst/>
            <a:gdLst>
              <a:gd name="connsiteX0" fmla="*/ 1990725 w 2200720"/>
              <a:gd name="connsiteY0" fmla="*/ 142875 h 632406"/>
              <a:gd name="connsiteX1" fmla="*/ 1819275 w 2200720"/>
              <a:gd name="connsiteY1" fmla="*/ 133350 h 632406"/>
              <a:gd name="connsiteX2" fmla="*/ 1514475 w 2200720"/>
              <a:gd name="connsiteY2" fmla="*/ 66675 h 632406"/>
              <a:gd name="connsiteX3" fmla="*/ 1304925 w 2200720"/>
              <a:gd name="connsiteY3" fmla="*/ 38100 h 632406"/>
              <a:gd name="connsiteX4" fmla="*/ 1200150 w 2200720"/>
              <a:gd name="connsiteY4" fmla="*/ 19050 h 632406"/>
              <a:gd name="connsiteX5" fmla="*/ 857250 w 2200720"/>
              <a:gd name="connsiteY5" fmla="*/ 0 h 632406"/>
              <a:gd name="connsiteX6" fmla="*/ 304800 w 2200720"/>
              <a:gd name="connsiteY6" fmla="*/ 19050 h 632406"/>
              <a:gd name="connsiteX7" fmla="*/ 247650 w 2200720"/>
              <a:gd name="connsiteY7" fmla="*/ 38100 h 632406"/>
              <a:gd name="connsiteX8" fmla="*/ 142875 w 2200720"/>
              <a:gd name="connsiteY8" fmla="*/ 76200 h 632406"/>
              <a:gd name="connsiteX9" fmla="*/ 95250 w 2200720"/>
              <a:gd name="connsiteY9" fmla="*/ 95250 h 632406"/>
              <a:gd name="connsiteX10" fmla="*/ 9525 w 2200720"/>
              <a:gd name="connsiteY10" fmla="*/ 180975 h 632406"/>
              <a:gd name="connsiteX11" fmla="*/ 0 w 2200720"/>
              <a:gd name="connsiteY11" fmla="*/ 209550 h 632406"/>
              <a:gd name="connsiteX12" fmla="*/ 9525 w 2200720"/>
              <a:gd name="connsiteY12" fmla="*/ 333375 h 632406"/>
              <a:gd name="connsiteX13" fmla="*/ 28575 w 2200720"/>
              <a:gd name="connsiteY13" fmla="*/ 361950 h 632406"/>
              <a:gd name="connsiteX14" fmla="*/ 57150 w 2200720"/>
              <a:gd name="connsiteY14" fmla="*/ 400050 h 632406"/>
              <a:gd name="connsiteX15" fmla="*/ 85725 w 2200720"/>
              <a:gd name="connsiteY15" fmla="*/ 419100 h 632406"/>
              <a:gd name="connsiteX16" fmla="*/ 171450 w 2200720"/>
              <a:gd name="connsiteY16" fmla="*/ 485775 h 632406"/>
              <a:gd name="connsiteX17" fmla="*/ 200025 w 2200720"/>
              <a:gd name="connsiteY17" fmla="*/ 504825 h 632406"/>
              <a:gd name="connsiteX18" fmla="*/ 266700 w 2200720"/>
              <a:gd name="connsiteY18" fmla="*/ 523875 h 632406"/>
              <a:gd name="connsiteX19" fmla="*/ 304800 w 2200720"/>
              <a:gd name="connsiteY19" fmla="*/ 542925 h 632406"/>
              <a:gd name="connsiteX20" fmla="*/ 457200 w 2200720"/>
              <a:gd name="connsiteY20" fmla="*/ 561975 h 632406"/>
              <a:gd name="connsiteX21" fmla="*/ 1905000 w 2200720"/>
              <a:gd name="connsiteY21" fmla="*/ 571500 h 632406"/>
              <a:gd name="connsiteX22" fmla="*/ 2095500 w 2200720"/>
              <a:gd name="connsiteY22" fmla="*/ 476250 h 632406"/>
              <a:gd name="connsiteX23" fmla="*/ 2152650 w 2200720"/>
              <a:gd name="connsiteY23" fmla="*/ 428625 h 632406"/>
              <a:gd name="connsiteX24" fmla="*/ 2181225 w 2200720"/>
              <a:gd name="connsiteY24" fmla="*/ 400050 h 632406"/>
              <a:gd name="connsiteX25" fmla="*/ 2200275 w 2200720"/>
              <a:gd name="connsiteY25" fmla="*/ 352425 h 632406"/>
              <a:gd name="connsiteX26" fmla="*/ 2190750 w 2200720"/>
              <a:gd name="connsiteY26" fmla="*/ 238125 h 632406"/>
              <a:gd name="connsiteX27" fmla="*/ 2181225 w 2200720"/>
              <a:gd name="connsiteY27" fmla="*/ 209550 h 632406"/>
              <a:gd name="connsiteX28" fmla="*/ 2143125 w 2200720"/>
              <a:gd name="connsiteY28" fmla="*/ 190500 h 632406"/>
              <a:gd name="connsiteX29" fmla="*/ 2114550 w 2200720"/>
              <a:gd name="connsiteY29" fmla="*/ 171450 h 632406"/>
              <a:gd name="connsiteX30" fmla="*/ 2085975 w 2200720"/>
              <a:gd name="connsiteY30" fmla="*/ 161925 h 632406"/>
              <a:gd name="connsiteX31" fmla="*/ 2057400 w 2200720"/>
              <a:gd name="connsiteY31" fmla="*/ 142875 h 632406"/>
              <a:gd name="connsiteX32" fmla="*/ 1924050 w 2200720"/>
              <a:gd name="connsiteY32" fmla="*/ 152400 h 63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00720" h="632406">
                <a:moveTo>
                  <a:pt x="1990725" y="142875"/>
                </a:moveTo>
                <a:cubicBezTo>
                  <a:pt x="1908405" y="159339"/>
                  <a:pt x="1942967" y="158088"/>
                  <a:pt x="1819275" y="133350"/>
                </a:cubicBezTo>
                <a:cubicBezTo>
                  <a:pt x="1793953" y="128286"/>
                  <a:pt x="1582419" y="77291"/>
                  <a:pt x="1514475" y="66675"/>
                </a:cubicBezTo>
                <a:cubicBezTo>
                  <a:pt x="1444824" y="55792"/>
                  <a:pt x="1374284" y="50711"/>
                  <a:pt x="1304925" y="38100"/>
                </a:cubicBezTo>
                <a:cubicBezTo>
                  <a:pt x="1270000" y="31750"/>
                  <a:pt x="1235373" y="23453"/>
                  <a:pt x="1200150" y="19050"/>
                </a:cubicBezTo>
                <a:cubicBezTo>
                  <a:pt x="1119451" y="8963"/>
                  <a:pt x="912855" y="2418"/>
                  <a:pt x="857250" y="0"/>
                </a:cubicBezTo>
                <a:cubicBezTo>
                  <a:pt x="673100" y="6350"/>
                  <a:pt x="488701" y="7556"/>
                  <a:pt x="304800" y="19050"/>
                </a:cubicBezTo>
                <a:cubicBezTo>
                  <a:pt x="284759" y="20303"/>
                  <a:pt x="266842" y="32195"/>
                  <a:pt x="247650" y="38100"/>
                </a:cubicBezTo>
                <a:cubicBezTo>
                  <a:pt x="115544" y="78748"/>
                  <a:pt x="233457" y="35942"/>
                  <a:pt x="142875" y="76200"/>
                </a:cubicBezTo>
                <a:cubicBezTo>
                  <a:pt x="127251" y="83144"/>
                  <a:pt x="109911" y="86453"/>
                  <a:pt x="95250" y="95250"/>
                </a:cubicBezTo>
                <a:cubicBezTo>
                  <a:pt x="51288" y="121627"/>
                  <a:pt x="40787" y="141898"/>
                  <a:pt x="9525" y="180975"/>
                </a:cubicBezTo>
                <a:cubicBezTo>
                  <a:pt x="6350" y="190500"/>
                  <a:pt x="0" y="199510"/>
                  <a:pt x="0" y="209550"/>
                </a:cubicBezTo>
                <a:cubicBezTo>
                  <a:pt x="0" y="250947"/>
                  <a:pt x="1896" y="292687"/>
                  <a:pt x="9525" y="333375"/>
                </a:cubicBezTo>
                <a:cubicBezTo>
                  <a:pt x="11635" y="344627"/>
                  <a:pt x="21921" y="352635"/>
                  <a:pt x="28575" y="361950"/>
                </a:cubicBezTo>
                <a:cubicBezTo>
                  <a:pt x="37802" y="374868"/>
                  <a:pt x="45925" y="388825"/>
                  <a:pt x="57150" y="400050"/>
                </a:cubicBezTo>
                <a:cubicBezTo>
                  <a:pt x="65245" y="408145"/>
                  <a:pt x="76567" y="412231"/>
                  <a:pt x="85725" y="419100"/>
                </a:cubicBezTo>
                <a:cubicBezTo>
                  <a:pt x="114685" y="440820"/>
                  <a:pt x="141329" y="465695"/>
                  <a:pt x="171450" y="485775"/>
                </a:cubicBezTo>
                <a:cubicBezTo>
                  <a:pt x="180975" y="492125"/>
                  <a:pt x="189396" y="500573"/>
                  <a:pt x="200025" y="504825"/>
                </a:cubicBezTo>
                <a:cubicBezTo>
                  <a:pt x="221486" y="513409"/>
                  <a:pt x="244977" y="515976"/>
                  <a:pt x="266700" y="523875"/>
                </a:cubicBezTo>
                <a:cubicBezTo>
                  <a:pt x="280044" y="528727"/>
                  <a:pt x="291330" y="538435"/>
                  <a:pt x="304800" y="542925"/>
                </a:cubicBezTo>
                <a:cubicBezTo>
                  <a:pt x="341706" y="555227"/>
                  <a:pt x="434012" y="559867"/>
                  <a:pt x="457200" y="561975"/>
                </a:cubicBezTo>
                <a:cubicBezTo>
                  <a:pt x="971891" y="676351"/>
                  <a:pt x="734817" y="630377"/>
                  <a:pt x="1905000" y="571500"/>
                </a:cubicBezTo>
                <a:cubicBezTo>
                  <a:pt x="1966514" y="568405"/>
                  <a:pt x="2043225" y="518070"/>
                  <a:pt x="2095500" y="476250"/>
                </a:cubicBezTo>
                <a:cubicBezTo>
                  <a:pt x="2114864" y="460759"/>
                  <a:pt x="2134116" y="445100"/>
                  <a:pt x="2152650" y="428625"/>
                </a:cubicBezTo>
                <a:cubicBezTo>
                  <a:pt x="2162718" y="419676"/>
                  <a:pt x="2171700" y="409575"/>
                  <a:pt x="2181225" y="400050"/>
                </a:cubicBezTo>
                <a:cubicBezTo>
                  <a:pt x="2187575" y="384175"/>
                  <a:pt x="2199271" y="369493"/>
                  <a:pt x="2200275" y="352425"/>
                </a:cubicBezTo>
                <a:cubicBezTo>
                  <a:pt x="2202520" y="314259"/>
                  <a:pt x="2195803" y="276022"/>
                  <a:pt x="2190750" y="238125"/>
                </a:cubicBezTo>
                <a:cubicBezTo>
                  <a:pt x="2189423" y="228173"/>
                  <a:pt x="2188325" y="216650"/>
                  <a:pt x="2181225" y="209550"/>
                </a:cubicBezTo>
                <a:cubicBezTo>
                  <a:pt x="2171185" y="199510"/>
                  <a:pt x="2155453" y="197545"/>
                  <a:pt x="2143125" y="190500"/>
                </a:cubicBezTo>
                <a:cubicBezTo>
                  <a:pt x="2133186" y="184820"/>
                  <a:pt x="2124789" y="176570"/>
                  <a:pt x="2114550" y="171450"/>
                </a:cubicBezTo>
                <a:cubicBezTo>
                  <a:pt x="2105570" y="166960"/>
                  <a:pt x="2094955" y="166415"/>
                  <a:pt x="2085975" y="161925"/>
                </a:cubicBezTo>
                <a:cubicBezTo>
                  <a:pt x="2075736" y="156805"/>
                  <a:pt x="2068828" y="143547"/>
                  <a:pt x="2057400" y="142875"/>
                </a:cubicBezTo>
                <a:cubicBezTo>
                  <a:pt x="2012914" y="140258"/>
                  <a:pt x="1968500" y="149225"/>
                  <a:pt x="1924050" y="15240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915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5C5979E3-27DB-4402-87DF-96E89B0446D7}"/>
              </a:ext>
            </a:extLst>
          </p:cNvPr>
          <p:cNvSpPr txBox="1">
            <a:spLocks/>
          </p:cNvSpPr>
          <p:nvPr/>
        </p:nvSpPr>
        <p:spPr>
          <a:xfrm>
            <a:off x="1494639" y="1628862"/>
            <a:ext cx="9630561" cy="439093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fontAlgn="base">
              <a:lnSpc>
                <a:spcPct val="106000"/>
              </a:lnSpc>
              <a:spcBef>
                <a:spcPts val="600"/>
              </a:spcBef>
              <a:spcAft>
                <a:spcPts val="600"/>
              </a:spcAft>
              <a:buNone/>
            </a:pPr>
            <a:r>
              <a:rPr lang="es-E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BF8195CA-9F45-42E3-897C-B63982DF4B4C}"/>
              </a:ext>
            </a:extLst>
          </p:cNvPr>
          <p:cNvSpPr txBox="1">
            <a:spLocks/>
          </p:cNvSpPr>
          <p:nvPr/>
        </p:nvSpPr>
        <p:spPr>
          <a:xfrm>
            <a:off x="2432808" y="4407635"/>
            <a:ext cx="8825918" cy="88032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fontAlgn="base">
              <a:lnSpc>
                <a:spcPct val="106000"/>
              </a:lnSpc>
              <a:spcBef>
                <a:spcPts val="600"/>
              </a:spcBef>
              <a:spcAft>
                <a:spcPts val="600"/>
              </a:spcAft>
            </a:pPr>
            <a:endParaRPr lang="es-E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Marcador de contenido 2">
            <a:extLst>
              <a:ext uri="{FF2B5EF4-FFF2-40B4-BE49-F238E27FC236}">
                <a16:creationId xmlns:a16="http://schemas.microsoft.com/office/drawing/2014/main" id="{C0D56ABC-8491-4F3E-932A-B9A76079A541}"/>
              </a:ext>
            </a:extLst>
          </p:cNvPr>
          <p:cNvSpPr txBox="1">
            <a:spLocks/>
          </p:cNvSpPr>
          <p:nvPr/>
        </p:nvSpPr>
        <p:spPr>
          <a:xfrm>
            <a:off x="2105637" y="5379743"/>
            <a:ext cx="4618139" cy="115925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73152" indent="0" algn="just" fontAlgn="base">
              <a:lnSpc>
                <a:spcPct val="115000"/>
              </a:lnSpc>
              <a:spcBef>
                <a:spcPts val="600"/>
              </a:spcBef>
              <a:spcAft>
                <a:spcPts val="600"/>
              </a:spcAft>
              <a:buFont typeface="Franklin Gothic Book" panose="020B0503020102020204" pitchFamily="34" charset="0"/>
              <a:buNone/>
            </a:pPr>
            <a:r>
              <a:rPr lang="es-E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E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id="{16199C3B-4B6D-EE14-5EFA-08455BB8188B}"/>
              </a:ext>
            </a:extLst>
          </p:cNvPr>
          <p:cNvSpPr txBox="1">
            <a:spLocks/>
          </p:cNvSpPr>
          <p:nvPr/>
        </p:nvSpPr>
        <p:spPr>
          <a:xfrm>
            <a:off x="1451294" y="611406"/>
            <a:ext cx="9521505" cy="522215"/>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 sz="2900" b="1" dirty="0">
                <a:solidFill>
                  <a:srgbClr val="7030A0"/>
                </a:solidFill>
              </a:rPr>
              <a:t>GESTIÓN DEL RIESGO</a:t>
            </a:r>
          </a:p>
        </p:txBody>
      </p:sp>
      <p:sp>
        <p:nvSpPr>
          <p:cNvPr id="17" name="Título 1">
            <a:extLst>
              <a:ext uri="{FF2B5EF4-FFF2-40B4-BE49-F238E27FC236}">
                <a16:creationId xmlns:a16="http://schemas.microsoft.com/office/drawing/2014/main" id="{598DD204-9EA7-FDBB-AC74-2EC8238A852A}"/>
              </a:ext>
            </a:extLst>
          </p:cNvPr>
          <p:cNvSpPr txBox="1">
            <a:spLocks/>
          </p:cNvSpPr>
          <p:nvPr/>
        </p:nvSpPr>
        <p:spPr>
          <a:xfrm>
            <a:off x="1636558" y="1089428"/>
            <a:ext cx="10069667" cy="159662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285750" indent="-285750">
              <a:lnSpc>
                <a:spcPct val="200000"/>
              </a:lnSpc>
              <a:buFont typeface="Arial" panose="020B0604020202020204" pitchFamily="34" charset="0"/>
              <a:buChar char="•"/>
            </a:pPr>
            <a:r>
              <a:rPr lang="es-ES" sz="1600" b="1" dirty="0">
                <a:solidFill>
                  <a:srgbClr val="7030A0"/>
                </a:solidFill>
                <a:latin typeface="Calibri" panose="020F0502020204030204" pitchFamily="34" charset="0"/>
                <a:cs typeface="Calibri" panose="020F0502020204030204" pitchFamily="34" charset="0"/>
              </a:rPr>
              <a:t>Gestión del riesgo de </a:t>
            </a:r>
            <a:r>
              <a:rPr lang="es-ES" sz="1600" b="1" dirty="0" err="1">
                <a:solidFill>
                  <a:srgbClr val="7030A0"/>
                </a:solidFill>
                <a:latin typeface="Calibri" panose="020F0502020204030204" pitchFamily="34" charset="0"/>
                <a:cs typeface="Calibri" panose="020F0502020204030204" pitchFamily="34" charset="0"/>
              </a:rPr>
              <a:t>INcumplimiento</a:t>
            </a:r>
            <a:r>
              <a:rPr lang="es-ES" sz="1600" b="1" dirty="0">
                <a:solidFill>
                  <a:srgbClr val="7030A0"/>
                </a:solidFill>
                <a:latin typeface="Calibri" panose="020F0502020204030204" pitchFamily="34" charset="0"/>
                <a:cs typeface="Calibri" panose="020F0502020204030204" pitchFamily="34" charset="0"/>
              </a:rPr>
              <a:t> vs la gestión del riesgo para los derechos y libertades.</a:t>
            </a:r>
          </a:p>
          <a:p>
            <a:pPr>
              <a:lnSpc>
                <a:spcPct val="200000"/>
              </a:lnSpc>
            </a:pPr>
            <a:r>
              <a:rPr lang="es-ES" sz="1600" dirty="0">
                <a:latin typeface="Calibri" panose="020F0502020204030204" pitchFamily="34" charset="0"/>
                <a:cs typeface="Calibri" panose="020F0502020204030204" pitchFamily="34" charset="0"/>
              </a:rPr>
              <a:t>Los derechos y principios fundamentales establecidos en el RGPD </a:t>
            </a:r>
            <a:r>
              <a:rPr lang="es-ES" sz="1600" b="1" dirty="0">
                <a:solidFill>
                  <a:srgbClr val="FF0000"/>
                </a:solidFill>
                <a:latin typeface="Calibri" panose="020F0502020204030204" pitchFamily="34" charset="0"/>
                <a:cs typeface="Calibri" panose="020F0502020204030204" pitchFamily="34" charset="0"/>
              </a:rPr>
              <a:t>DEBEN ESTAR GARANTIZADOS, </a:t>
            </a:r>
            <a:r>
              <a:rPr lang="es-ES" sz="1600" dirty="0">
                <a:latin typeface="Calibri" panose="020F0502020204030204" pitchFamily="34" charset="0"/>
                <a:cs typeface="Calibri" panose="020F0502020204030204" pitchFamily="34" charset="0"/>
              </a:rPr>
              <a:t>independientemente de las características del tratamiento y del proceso de gestión del riesgo para los derechos y libertades.</a:t>
            </a:r>
          </a:p>
          <a:p>
            <a:pPr marL="342900" indent="-342900">
              <a:buAutoNum type="arabicPeriod"/>
            </a:pPr>
            <a:endParaRPr lang="es-ES" sz="1700" dirty="0">
              <a:latin typeface="Calibri" panose="020F0502020204030204" pitchFamily="34" charset="0"/>
              <a:cs typeface="Calibri" panose="020F0502020204030204" pitchFamily="34" charset="0"/>
            </a:endParaRPr>
          </a:p>
        </p:txBody>
      </p:sp>
      <p:sp>
        <p:nvSpPr>
          <p:cNvPr id="18" name="Título 1">
            <a:extLst>
              <a:ext uri="{FF2B5EF4-FFF2-40B4-BE49-F238E27FC236}">
                <a16:creationId xmlns:a16="http://schemas.microsoft.com/office/drawing/2014/main" id="{B049A1EE-0EEA-A40B-DDB1-DA395D2C3D97}"/>
              </a:ext>
            </a:extLst>
          </p:cNvPr>
          <p:cNvSpPr txBox="1">
            <a:spLocks/>
          </p:cNvSpPr>
          <p:nvPr/>
        </p:nvSpPr>
        <p:spPr>
          <a:xfrm>
            <a:off x="1636558" y="2490219"/>
            <a:ext cx="9630561" cy="1777233"/>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342900" indent="-342900">
              <a:lnSpc>
                <a:spcPct val="200000"/>
              </a:lnSpc>
              <a:buFont typeface="Arial" panose="020B0604020202020204" pitchFamily="34" charset="0"/>
              <a:buChar char="•"/>
            </a:pPr>
            <a:r>
              <a:rPr lang="es-ES" sz="2400" b="1" dirty="0">
                <a:solidFill>
                  <a:srgbClr val="FF0000"/>
                </a:solidFill>
                <a:latin typeface="Calibri" panose="020F0502020204030204" pitchFamily="34" charset="0"/>
                <a:cs typeface="Calibri" panose="020F0502020204030204" pitchFamily="34" charset="0"/>
              </a:rPr>
              <a:t>TODAS</a:t>
            </a:r>
            <a:r>
              <a:rPr lang="es-ES" sz="1600" b="1" dirty="0">
                <a:solidFill>
                  <a:srgbClr val="7030A0"/>
                </a:solidFill>
                <a:latin typeface="Calibri" panose="020F0502020204030204" pitchFamily="34" charset="0"/>
                <a:cs typeface="Calibri" panose="020F0502020204030204" pitchFamily="34" charset="0"/>
              </a:rPr>
              <a:t> las actividades de tratamiento de datos personales implican un riesgo para las personas cuyos datos son tratados         ¿¿</a:t>
            </a:r>
            <a:r>
              <a:rPr lang="es-ES" sz="1600" dirty="0">
                <a:latin typeface="Calibri" panose="020F0502020204030204" pitchFamily="34" charset="0"/>
                <a:cs typeface="Calibri" panose="020F0502020204030204" pitchFamily="34" charset="0"/>
              </a:rPr>
              <a:t>Riesgo</a:t>
            </a:r>
            <a:r>
              <a:rPr lang="es-ES" sz="1600" b="1" dirty="0">
                <a:solidFill>
                  <a:srgbClr val="7030A0"/>
                </a:solidFill>
                <a:latin typeface="Calibri" panose="020F0502020204030204" pitchFamily="34" charset="0"/>
                <a:cs typeface="Calibri" panose="020F0502020204030204" pitchFamily="34" charset="0"/>
              </a:rPr>
              <a:t>??</a:t>
            </a:r>
            <a:r>
              <a:rPr lang="es-ES" sz="1600" dirty="0">
                <a:latin typeface="Calibri" panose="020F0502020204030204" pitchFamily="34" charset="0"/>
                <a:cs typeface="Calibri" panose="020F0502020204030204" pitchFamily="34" charset="0"/>
              </a:rPr>
              <a:t> para los derechos y libertades (derecho a la protección de datos, intimidad, prohibición de discriminación, libertad </a:t>
            </a:r>
            <a:r>
              <a:rPr lang="es-ES" sz="1600" dirty="0" err="1">
                <a:latin typeface="Calibri" panose="020F0502020204030204" pitchFamily="34" charset="0"/>
                <a:cs typeface="Calibri" panose="020F0502020204030204" pitchFamily="34" charset="0"/>
              </a:rPr>
              <a:t>idelógica</a:t>
            </a:r>
            <a:r>
              <a:rPr lang="es-ES" sz="1600" dirty="0">
                <a:latin typeface="Calibri" panose="020F0502020204030204" pitchFamily="34" charset="0"/>
                <a:cs typeface="Calibri" panose="020F0502020204030204" pitchFamily="34" charset="0"/>
              </a:rPr>
              <a:t>,</a:t>
            </a:r>
          </a:p>
          <a:p>
            <a:pPr>
              <a:lnSpc>
                <a:spcPct val="200000"/>
              </a:lnSpc>
            </a:pPr>
            <a:r>
              <a:rPr lang="es-ES" sz="1600" dirty="0">
                <a:latin typeface="Calibri" panose="020F0502020204030204" pitchFamily="34" charset="0"/>
                <a:cs typeface="Calibri" panose="020F0502020204030204" pitchFamily="34" charset="0"/>
              </a:rPr>
              <a:t>          religiosa, libertad sindical</a:t>
            </a:r>
            <a:r>
              <a:rPr lang="es-ES" sz="1600" dirty="0">
                <a:solidFill>
                  <a:srgbClr val="FF0000"/>
                </a:solidFill>
                <a:latin typeface="Calibri" panose="020F0502020204030204" pitchFamily="34" charset="0"/>
                <a:cs typeface="Calibri" panose="020F0502020204030204" pitchFamily="34" charset="0"/>
              </a:rPr>
              <a:t>…. </a:t>
            </a:r>
            <a:r>
              <a:rPr lang="es-ES" sz="1900" b="1" dirty="0">
                <a:solidFill>
                  <a:srgbClr val="FF0000"/>
                </a:solidFill>
                <a:latin typeface="Calibri" panose="020F0502020204030204" pitchFamily="34" charset="0"/>
                <a:cs typeface="Calibri" panose="020F0502020204030204" pitchFamily="34" charset="0"/>
              </a:rPr>
              <a:t>Derecho a la integridad física y a la vida</a:t>
            </a:r>
            <a:r>
              <a:rPr lang="es-ES" sz="1600" dirty="0">
                <a:latin typeface="Calibri" panose="020F0502020204030204" pitchFamily="34" charset="0"/>
                <a:cs typeface="Calibri" panose="020F0502020204030204" pitchFamily="34" charset="0"/>
              </a:rPr>
              <a:t> .</a:t>
            </a:r>
          </a:p>
          <a:p>
            <a:pPr marL="342900" indent="-342900">
              <a:lnSpc>
                <a:spcPct val="200000"/>
              </a:lnSpc>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a:p>
            <a:pPr marL="342900" indent="-342900">
              <a:lnSpc>
                <a:spcPct val="200000"/>
              </a:lnSpc>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a:p>
            <a:pPr>
              <a:lnSpc>
                <a:spcPct val="200000"/>
              </a:lnSpc>
            </a:pPr>
            <a:endParaRPr lang="es-ES" sz="1600" dirty="0">
              <a:latin typeface="Calibri" panose="020F0502020204030204" pitchFamily="34" charset="0"/>
              <a:cs typeface="Calibri" panose="020F0502020204030204" pitchFamily="34" charset="0"/>
            </a:endParaRPr>
          </a:p>
          <a:p>
            <a:pPr>
              <a:lnSpc>
                <a:spcPct val="200000"/>
              </a:lnSpc>
            </a:pPr>
            <a:endParaRPr lang="es-ES" sz="1600" dirty="0">
              <a:latin typeface="Calibri" panose="020F0502020204030204" pitchFamily="34" charset="0"/>
              <a:cs typeface="Calibri" panose="020F0502020204030204" pitchFamily="34" charset="0"/>
            </a:endParaRPr>
          </a:p>
          <a:p>
            <a:pPr marL="342900" indent="-342900">
              <a:lnSpc>
                <a:spcPct val="200000"/>
              </a:lnSpc>
              <a:buAutoNum type="arabicPeriod"/>
            </a:pPr>
            <a:endParaRPr lang="es-ES" sz="1600" dirty="0">
              <a:latin typeface="Calibri" panose="020F0502020204030204" pitchFamily="34" charset="0"/>
              <a:cs typeface="Calibri" panose="020F0502020204030204" pitchFamily="34" charset="0"/>
            </a:endParaRPr>
          </a:p>
          <a:p>
            <a:pPr marL="342900" indent="-342900">
              <a:buAutoNum type="arabicPeriod"/>
            </a:pPr>
            <a:endParaRPr lang="es-ES" sz="1700" dirty="0">
              <a:latin typeface="Calibri" panose="020F0502020204030204" pitchFamily="34" charset="0"/>
              <a:cs typeface="Calibri" panose="020F0502020204030204" pitchFamily="34" charset="0"/>
            </a:endParaRPr>
          </a:p>
          <a:p>
            <a:pPr marL="342900" indent="-342900">
              <a:buAutoNum type="arabicPeriod"/>
            </a:pPr>
            <a:endParaRPr lang="es-ES" sz="1700" dirty="0">
              <a:latin typeface="Calibri" panose="020F0502020204030204" pitchFamily="34" charset="0"/>
              <a:cs typeface="Calibri" panose="020F0502020204030204" pitchFamily="34" charset="0"/>
            </a:endParaRPr>
          </a:p>
          <a:p>
            <a:pPr marL="342900" indent="-342900">
              <a:buAutoNum type="arabicPeriod"/>
            </a:pPr>
            <a:endParaRPr lang="es-ES" sz="1700" dirty="0">
              <a:latin typeface="Calibri" panose="020F0502020204030204" pitchFamily="34" charset="0"/>
              <a:cs typeface="Calibri" panose="020F0502020204030204" pitchFamily="34" charset="0"/>
            </a:endParaRPr>
          </a:p>
        </p:txBody>
      </p:sp>
      <p:sp>
        <p:nvSpPr>
          <p:cNvPr id="22" name="Título 1">
            <a:extLst>
              <a:ext uri="{FF2B5EF4-FFF2-40B4-BE49-F238E27FC236}">
                <a16:creationId xmlns:a16="http://schemas.microsoft.com/office/drawing/2014/main" id="{22672ACE-821B-3DD5-FE0E-E82D593BE79B}"/>
              </a:ext>
            </a:extLst>
          </p:cNvPr>
          <p:cNvSpPr txBox="1">
            <a:spLocks/>
          </p:cNvSpPr>
          <p:nvPr/>
        </p:nvSpPr>
        <p:spPr>
          <a:xfrm>
            <a:off x="1636558" y="4162013"/>
            <a:ext cx="9543094" cy="661265"/>
          </a:xfrm>
          <a:prstGeom prst="rect">
            <a:avLst/>
          </a:prstGeom>
        </p:spPr>
        <p:txBody>
          <a:bodyPr vert="horz" lIns="91440" tIns="45720" rIns="91440" bIns="45720" rtlCol="0" anchor="t">
            <a:normAutofit fontScale="4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342900" indent="-342900">
              <a:lnSpc>
                <a:spcPct val="200000"/>
              </a:lnSpc>
              <a:buFont typeface="Arial" panose="020B0604020202020204" pitchFamily="34" charset="0"/>
              <a:buChar char="•"/>
            </a:pPr>
            <a:endParaRPr lang="es-ES" sz="1600" b="1" dirty="0">
              <a:solidFill>
                <a:srgbClr val="7030A0"/>
              </a:solidFill>
              <a:latin typeface="Calibri" panose="020F0502020204030204" pitchFamily="34" charset="0"/>
              <a:cs typeface="Calibri" panose="020F0502020204030204" pitchFamily="34" charset="0"/>
            </a:endParaRPr>
          </a:p>
          <a:p>
            <a:pPr marL="342900" indent="-342900">
              <a:lnSpc>
                <a:spcPct val="200000"/>
              </a:lnSpc>
              <a:buFont typeface="Arial" panose="020B0604020202020204" pitchFamily="34" charset="0"/>
              <a:buChar char="•"/>
            </a:pPr>
            <a:r>
              <a:rPr lang="es-ES" sz="2900" b="1" dirty="0">
                <a:solidFill>
                  <a:srgbClr val="7030A0"/>
                </a:solidFill>
                <a:latin typeface="Calibri" panose="020F0502020204030204" pitchFamily="34" charset="0"/>
                <a:cs typeface="Calibri" panose="020F0502020204030204" pitchFamily="34" charset="0"/>
              </a:rPr>
              <a:t>LA PROTECCIÓN DE DATOS ES UN DERECHO AUTÓNOMO, PERO TAMBIÉN ES UN DERECHO INSTRUMENTAL.</a:t>
            </a:r>
          </a:p>
        </p:txBody>
      </p:sp>
      <p:sp>
        <p:nvSpPr>
          <p:cNvPr id="23" name="Título 1">
            <a:extLst>
              <a:ext uri="{FF2B5EF4-FFF2-40B4-BE49-F238E27FC236}">
                <a16:creationId xmlns:a16="http://schemas.microsoft.com/office/drawing/2014/main" id="{FA73C974-BD32-BF68-D89C-5E8DAF9C81EE}"/>
              </a:ext>
            </a:extLst>
          </p:cNvPr>
          <p:cNvSpPr txBox="1">
            <a:spLocks/>
          </p:cNvSpPr>
          <p:nvPr/>
        </p:nvSpPr>
        <p:spPr>
          <a:xfrm>
            <a:off x="1636558" y="5321574"/>
            <a:ext cx="9543094" cy="661265"/>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285750" indent="-285750">
              <a:lnSpc>
                <a:spcPct val="200000"/>
              </a:lnSpc>
              <a:buFont typeface="Arial" panose="020B0604020202020204" pitchFamily="34" charset="0"/>
              <a:buChar char="•"/>
            </a:pPr>
            <a:r>
              <a:rPr lang="es-ES" sz="1600" b="1" dirty="0">
                <a:solidFill>
                  <a:srgbClr val="7030A0"/>
                </a:solidFill>
                <a:latin typeface="Calibri" panose="020F0502020204030204" pitchFamily="34" charset="0"/>
                <a:cs typeface="Calibri" panose="020F0502020204030204" pitchFamily="34" charset="0"/>
              </a:rPr>
              <a:t>LA PROTECCIÓN DE DATOS NO ES UN DERECHO ABSOLUTO.</a:t>
            </a:r>
            <a:endParaRPr lang="es-ES" sz="1700" i="1" dirty="0">
              <a:latin typeface="Calibri" panose="020F0502020204030204" pitchFamily="34" charset="0"/>
              <a:cs typeface="Calibri" panose="020F0502020204030204" pitchFamily="34" charset="0"/>
            </a:endParaRPr>
          </a:p>
        </p:txBody>
      </p:sp>
      <p:sp>
        <p:nvSpPr>
          <p:cNvPr id="24" name="Forma libre: forma 23">
            <a:extLst>
              <a:ext uri="{FF2B5EF4-FFF2-40B4-BE49-F238E27FC236}">
                <a16:creationId xmlns:a16="http://schemas.microsoft.com/office/drawing/2014/main" id="{4B1C7802-146F-4D19-DEF8-EEC1BD84F69C}"/>
              </a:ext>
            </a:extLst>
          </p:cNvPr>
          <p:cNvSpPr/>
          <p:nvPr/>
        </p:nvSpPr>
        <p:spPr>
          <a:xfrm>
            <a:off x="7426354" y="4422492"/>
            <a:ext cx="2853767" cy="552450"/>
          </a:xfrm>
          <a:custGeom>
            <a:avLst/>
            <a:gdLst>
              <a:gd name="connsiteX0" fmla="*/ 2686050 w 2853767"/>
              <a:gd name="connsiteY0" fmla="*/ 95250 h 552450"/>
              <a:gd name="connsiteX1" fmla="*/ 647700 w 2853767"/>
              <a:gd name="connsiteY1" fmla="*/ 76200 h 552450"/>
              <a:gd name="connsiteX2" fmla="*/ 533400 w 2853767"/>
              <a:gd name="connsiteY2" fmla="*/ 47625 h 552450"/>
              <a:gd name="connsiteX3" fmla="*/ 428625 w 2853767"/>
              <a:gd name="connsiteY3" fmla="*/ 38100 h 552450"/>
              <a:gd name="connsiteX4" fmla="*/ 295275 w 2853767"/>
              <a:gd name="connsiteY4" fmla="*/ 19050 h 552450"/>
              <a:gd name="connsiteX5" fmla="*/ 180975 w 2853767"/>
              <a:gd name="connsiteY5" fmla="*/ 0 h 552450"/>
              <a:gd name="connsiteX6" fmla="*/ 19050 w 2853767"/>
              <a:gd name="connsiteY6" fmla="*/ 57150 h 552450"/>
              <a:gd name="connsiteX7" fmla="*/ 0 w 2853767"/>
              <a:gd name="connsiteY7" fmla="*/ 104775 h 552450"/>
              <a:gd name="connsiteX8" fmla="*/ 19050 w 2853767"/>
              <a:gd name="connsiteY8" fmla="*/ 276225 h 552450"/>
              <a:gd name="connsiteX9" fmla="*/ 47625 w 2853767"/>
              <a:gd name="connsiteY9" fmla="*/ 314325 h 552450"/>
              <a:gd name="connsiteX10" fmla="*/ 200025 w 2853767"/>
              <a:gd name="connsiteY10" fmla="*/ 428625 h 552450"/>
              <a:gd name="connsiteX11" fmla="*/ 381000 w 2853767"/>
              <a:gd name="connsiteY11" fmla="*/ 485775 h 552450"/>
              <a:gd name="connsiteX12" fmla="*/ 704850 w 2853767"/>
              <a:gd name="connsiteY12" fmla="*/ 552450 h 552450"/>
              <a:gd name="connsiteX13" fmla="*/ 2286000 w 2853767"/>
              <a:gd name="connsiteY13" fmla="*/ 533400 h 552450"/>
              <a:gd name="connsiteX14" fmla="*/ 2533650 w 2853767"/>
              <a:gd name="connsiteY14" fmla="*/ 457200 h 552450"/>
              <a:gd name="connsiteX15" fmla="*/ 2638425 w 2853767"/>
              <a:gd name="connsiteY15" fmla="*/ 419100 h 552450"/>
              <a:gd name="connsiteX16" fmla="*/ 2752725 w 2853767"/>
              <a:gd name="connsiteY16" fmla="*/ 323850 h 552450"/>
              <a:gd name="connsiteX17" fmla="*/ 2790825 w 2853767"/>
              <a:gd name="connsiteY17" fmla="*/ 257175 h 552450"/>
              <a:gd name="connsiteX18" fmla="*/ 2800350 w 2853767"/>
              <a:gd name="connsiteY18" fmla="*/ 209550 h 552450"/>
              <a:gd name="connsiteX19" fmla="*/ 2790825 w 2853767"/>
              <a:gd name="connsiteY19" fmla="*/ 152400 h 552450"/>
              <a:gd name="connsiteX20" fmla="*/ 2752725 w 2853767"/>
              <a:gd name="connsiteY20" fmla="*/ 123825 h 552450"/>
              <a:gd name="connsiteX21" fmla="*/ 2686050 w 2853767"/>
              <a:gd name="connsiteY21" fmla="*/ 9525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53767" h="552450">
                <a:moveTo>
                  <a:pt x="2686050" y="95250"/>
                </a:moveTo>
                <a:cubicBezTo>
                  <a:pt x="2335213" y="87313"/>
                  <a:pt x="1327013" y="91229"/>
                  <a:pt x="647700" y="76200"/>
                </a:cubicBezTo>
                <a:cubicBezTo>
                  <a:pt x="608437" y="75331"/>
                  <a:pt x="572092" y="54354"/>
                  <a:pt x="533400" y="47625"/>
                </a:cubicBezTo>
                <a:cubicBezTo>
                  <a:pt x="498850" y="41616"/>
                  <a:pt x="463444" y="42278"/>
                  <a:pt x="428625" y="38100"/>
                </a:cubicBezTo>
                <a:cubicBezTo>
                  <a:pt x="384044" y="32750"/>
                  <a:pt x="339654" y="25878"/>
                  <a:pt x="295275" y="19050"/>
                </a:cubicBezTo>
                <a:cubicBezTo>
                  <a:pt x="257099" y="13177"/>
                  <a:pt x="180975" y="0"/>
                  <a:pt x="180975" y="0"/>
                </a:cubicBezTo>
                <a:cubicBezTo>
                  <a:pt x="84807" y="8014"/>
                  <a:pt x="69924" y="-15527"/>
                  <a:pt x="19050" y="57150"/>
                </a:cubicBezTo>
                <a:cubicBezTo>
                  <a:pt x="9245" y="71157"/>
                  <a:pt x="6350" y="88900"/>
                  <a:pt x="0" y="104775"/>
                </a:cubicBezTo>
                <a:cubicBezTo>
                  <a:pt x="6350" y="161925"/>
                  <a:pt x="6306" y="220153"/>
                  <a:pt x="19050" y="276225"/>
                </a:cubicBezTo>
                <a:cubicBezTo>
                  <a:pt x="22568" y="291705"/>
                  <a:pt x="36946" y="302578"/>
                  <a:pt x="47625" y="314325"/>
                </a:cubicBezTo>
                <a:cubicBezTo>
                  <a:pt x="99674" y="371579"/>
                  <a:pt x="126075" y="399573"/>
                  <a:pt x="200025" y="428625"/>
                </a:cubicBezTo>
                <a:cubicBezTo>
                  <a:pt x="258906" y="451757"/>
                  <a:pt x="320067" y="468770"/>
                  <a:pt x="381000" y="485775"/>
                </a:cubicBezTo>
                <a:cubicBezTo>
                  <a:pt x="598420" y="546450"/>
                  <a:pt x="548562" y="536821"/>
                  <a:pt x="704850" y="552450"/>
                </a:cubicBezTo>
                <a:cubicBezTo>
                  <a:pt x="1231900" y="546100"/>
                  <a:pt x="1759192" y="550579"/>
                  <a:pt x="2286000" y="533400"/>
                </a:cubicBezTo>
                <a:cubicBezTo>
                  <a:pt x="2441816" y="528319"/>
                  <a:pt x="2426117" y="502477"/>
                  <a:pt x="2533650" y="457200"/>
                </a:cubicBezTo>
                <a:cubicBezTo>
                  <a:pt x="2567900" y="442779"/>
                  <a:pt x="2604800" y="434924"/>
                  <a:pt x="2638425" y="419100"/>
                </a:cubicBezTo>
                <a:cubicBezTo>
                  <a:pt x="2676638" y="401118"/>
                  <a:pt x="2728046" y="355932"/>
                  <a:pt x="2752725" y="323850"/>
                </a:cubicBezTo>
                <a:cubicBezTo>
                  <a:pt x="2768332" y="303561"/>
                  <a:pt x="2778125" y="279400"/>
                  <a:pt x="2790825" y="257175"/>
                </a:cubicBezTo>
                <a:cubicBezTo>
                  <a:pt x="2794000" y="241300"/>
                  <a:pt x="2800350" y="225739"/>
                  <a:pt x="2800350" y="209550"/>
                </a:cubicBezTo>
                <a:cubicBezTo>
                  <a:pt x="2800350" y="190237"/>
                  <a:pt x="2800204" y="169282"/>
                  <a:pt x="2790825" y="152400"/>
                </a:cubicBezTo>
                <a:cubicBezTo>
                  <a:pt x="2783115" y="138523"/>
                  <a:pt x="2766508" y="131701"/>
                  <a:pt x="2752725" y="123825"/>
                </a:cubicBezTo>
                <a:cubicBezTo>
                  <a:pt x="2723757" y="107272"/>
                  <a:pt x="3036887" y="103187"/>
                  <a:pt x="2686050" y="95250"/>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orma libre: forma 24">
            <a:extLst>
              <a:ext uri="{FF2B5EF4-FFF2-40B4-BE49-F238E27FC236}">
                <a16:creationId xmlns:a16="http://schemas.microsoft.com/office/drawing/2014/main" id="{3FA30F38-87EA-78C9-7107-962D35A825D4}"/>
              </a:ext>
            </a:extLst>
          </p:cNvPr>
          <p:cNvSpPr/>
          <p:nvPr/>
        </p:nvSpPr>
        <p:spPr>
          <a:xfrm>
            <a:off x="4165794" y="5324021"/>
            <a:ext cx="2972609" cy="850819"/>
          </a:xfrm>
          <a:custGeom>
            <a:avLst/>
            <a:gdLst>
              <a:gd name="connsiteX0" fmla="*/ 2486025 w 2972609"/>
              <a:gd name="connsiteY0" fmla="*/ 168454 h 850819"/>
              <a:gd name="connsiteX1" fmla="*/ 1019175 w 2972609"/>
              <a:gd name="connsiteY1" fmla="*/ 130354 h 850819"/>
              <a:gd name="connsiteX2" fmla="*/ 885825 w 2972609"/>
              <a:gd name="connsiteY2" fmla="*/ 101779 h 850819"/>
              <a:gd name="connsiteX3" fmla="*/ 638175 w 2972609"/>
              <a:gd name="connsiteY3" fmla="*/ 54154 h 850819"/>
              <a:gd name="connsiteX4" fmla="*/ 542925 w 2972609"/>
              <a:gd name="connsiteY4" fmla="*/ 35104 h 850819"/>
              <a:gd name="connsiteX5" fmla="*/ 409575 w 2972609"/>
              <a:gd name="connsiteY5" fmla="*/ 25579 h 850819"/>
              <a:gd name="connsiteX6" fmla="*/ 314325 w 2972609"/>
              <a:gd name="connsiteY6" fmla="*/ 16054 h 850819"/>
              <a:gd name="connsiteX7" fmla="*/ 9525 w 2972609"/>
              <a:gd name="connsiteY7" fmla="*/ 73204 h 850819"/>
              <a:gd name="connsiteX8" fmla="*/ 0 w 2972609"/>
              <a:gd name="connsiteY8" fmla="*/ 101779 h 850819"/>
              <a:gd name="connsiteX9" fmla="*/ 38100 w 2972609"/>
              <a:gd name="connsiteY9" fmla="*/ 273229 h 850819"/>
              <a:gd name="connsiteX10" fmla="*/ 85725 w 2972609"/>
              <a:gd name="connsiteY10" fmla="*/ 397054 h 850819"/>
              <a:gd name="connsiteX11" fmla="*/ 123825 w 2972609"/>
              <a:gd name="connsiteY11" fmla="*/ 444679 h 850819"/>
              <a:gd name="connsiteX12" fmla="*/ 142875 w 2972609"/>
              <a:gd name="connsiteY12" fmla="*/ 482779 h 850819"/>
              <a:gd name="connsiteX13" fmla="*/ 266700 w 2972609"/>
              <a:gd name="connsiteY13" fmla="*/ 558979 h 850819"/>
              <a:gd name="connsiteX14" fmla="*/ 381000 w 2972609"/>
              <a:gd name="connsiteY14" fmla="*/ 625654 h 850819"/>
              <a:gd name="connsiteX15" fmla="*/ 752475 w 2972609"/>
              <a:gd name="connsiteY15" fmla="*/ 730429 h 850819"/>
              <a:gd name="connsiteX16" fmla="*/ 942975 w 2972609"/>
              <a:gd name="connsiteY16" fmla="*/ 749479 h 850819"/>
              <a:gd name="connsiteX17" fmla="*/ 1428750 w 2972609"/>
              <a:gd name="connsiteY17" fmla="*/ 825679 h 850819"/>
              <a:gd name="connsiteX18" fmla="*/ 1857375 w 2972609"/>
              <a:gd name="connsiteY18" fmla="*/ 835204 h 850819"/>
              <a:gd name="connsiteX19" fmla="*/ 2590800 w 2972609"/>
              <a:gd name="connsiteY19" fmla="*/ 816154 h 850819"/>
              <a:gd name="connsiteX20" fmla="*/ 2724150 w 2972609"/>
              <a:gd name="connsiteY20" fmla="*/ 778054 h 850819"/>
              <a:gd name="connsiteX21" fmla="*/ 2895600 w 2972609"/>
              <a:gd name="connsiteY21" fmla="*/ 682804 h 850819"/>
              <a:gd name="connsiteX22" fmla="*/ 2943225 w 2972609"/>
              <a:gd name="connsiteY22" fmla="*/ 597079 h 850819"/>
              <a:gd name="connsiteX23" fmla="*/ 2971800 w 2972609"/>
              <a:gd name="connsiteY23" fmla="*/ 539929 h 850819"/>
              <a:gd name="connsiteX24" fmla="*/ 2952750 w 2972609"/>
              <a:gd name="connsiteY24" fmla="*/ 282754 h 850819"/>
              <a:gd name="connsiteX25" fmla="*/ 2867025 w 2972609"/>
              <a:gd name="connsiteY25" fmla="*/ 177979 h 850819"/>
              <a:gd name="connsiteX26" fmla="*/ 2819400 w 2972609"/>
              <a:gd name="connsiteY26" fmla="*/ 158929 h 850819"/>
              <a:gd name="connsiteX27" fmla="*/ 2752725 w 2972609"/>
              <a:gd name="connsiteY27" fmla="*/ 130354 h 850819"/>
              <a:gd name="connsiteX28" fmla="*/ 2486025 w 2972609"/>
              <a:gd name="connsiteY28" fmla="*/ 168454 h 85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2609" h="850819">
                <a:moveTo>
                  <a:pt x="2486025" y="168454"/>
                </a:moveTo>
                <a:cubicBezTo>
                  <a:pt x="1788642" y="158768"/>
                  <a:pt x="1745044" y="163348"/>
                  <a:pt x="1019175" y="130354"/>
                </a:cubicBezTo>
                <a:cubicBezTo>
                  <a:pt x="979634" y="128557"/>
                  <a:pt x="921878" y="109202"/>
                  <a:pt x="885825" y="101779"/>
                </a:cubicBezTo>
                <a:cubicBezTo>
                  <a:pt x="803489" y="84828"/>
                  <a:pt x="720605" y="70640"/>
                  <a:pt x="638175" y="54154"/>
                </a:cubicBezTo>
                <a:cubicBezTo>
                  <a:pt x="606425" y="47804"/>
                  <a:pt x="575054" y="39120"/>
                  <a:pt x="542925" y="35104"/>
                </a:cubicBezTo>
                <a:cubicBezTo>
                  <a:pt x="498706" y="29577"/>
                  <a:pt x="453984" y="29280"/>
                  <a:pt x="409575" y="25579"/>
                </a:cubicBezTo>
                <a:cubicBezTo>
                  <a:pt x="377777" y="22929"/>
                  <a:pt x="346075" y="19229"/>
                  <a:pt x="314325" y="16054"/>
                </a:cubicBezTo>
                <a:cubicBezTo>
                  <a:pt x="83717" y="24006"/>
                  <a:pt x="72616" y="-52977"/>
                  <a:pt x="9525" y="73204"/>
                </a:cubicBezTo>
                <a:cubicBezTo>
                  <a:pt x="5035" y="82184"/>
                  <a:pt x="3175" y="92254"/>
                  <a:pt x="0" y="101779"/>
                </a:cubicBezTo>
                <a:cubicBezTo>
                  <a:pt x="33708" y="320883"/>
                  <a:pt x="-1397" y="154739"/>
                  <a:pt x="38100" y="273229"/>
                </a:cubicBezTo>
                <a:cubicBezTo>
                  <a:pt x="59048" y="336072"/>
                  <a:pt x="50456" y="341631"/>
                  <a:pt x="85725" y="397054"/>
                </a:cubicBezTo>
                <a:cubicBezTo>
                  <a:pt x="96640" y="414206"/>
                  <a:pt x="112548" y="427763"/>
                  <a:pt x="123825" y="444679"/>
                </a:cubicBezTo>
                <a:cubicBezTo>
                  <a:pt x="131701" y="456493"/>
                  <a:pt x="132369" y="473228"/>
                  <a:pt x="142875" y="482779"/>
                </a:cubicBezTo>
                <a:cubicBezTo>
                  <a:pt x="210406" y="544171"/>
                  <a:pt x="210290" y="526073"/>
                  <a:pt x="266700" y="558979"/>
                </a:cubicBezTo>
                <a:cubicBezTo>
                  <a:pt x="290457" y="572837"/>
                  <a:pt x="346678" y="612783"/>
                  <a:pt x="381000" y="625654"/>
                </a:cubicBezTo>
                <a:cubicBezTo>
                  <a:pt x="471516" y="659597"/>
                  <a:pt x="694133" y="724595"/>
                  <a:pt x="752475" y="730429"/>
                </a:cubicBezTo>
                <a:lnTo>
                  <a:pt x="942975" y="749479"/>
                </a:lnTo>
                <a:cubicBezTo>
                  <a:pt x="1103879" y="783354"/>
                  <a:pt x="1262529" y="821985"/>
                  <a:pt x="1428750" y="825679"/>
                </a:cubicBezTo>
                <a:lnTo>
                  <a:pt x="1857375" y="835204"/>
                </a:lnTo>
                <a:cubicBezTo>
                  <a:pt x="2149951" y="857710"/>
                  <a:pt x="2107281" y="859547"/>
                  <a:pt x="2590800" y="816154"/>
                </a:cubicBezTo>
                <a:cubicBezTo>
                  <a:pt x="2636844" y="812022"/>
                  <a:pt x="2680465" y="793176"/>
                  <a:pt x="2724150" y="778054"/>
                </a:cubicBezTo>
                <a:cubicBezTo>
                  <a:pt x="2841484" y="737439"/>
                  <a:pt x="2818671" y="746911"/>
                  <a:pt x="2895600" y="682804"/>
                </a:cubicBezTo>
                <a:cubicBezTo>
                  <a:pt x="2911475" y="654229"/>
                  <a:pt x="2927842" y="625922"/>
                  <a:pt x="2943225" y="597079"/>
                </a:cubicBezTo>
                <a:cubicBezTo>
                  <a:pt x="2953248" y="578286"/>
                  <a:pt x="2971155" y="561218"/>
                  <a:pt x="2971800" y="539929"/>
                </a:cubicBezTo>
                <a:cubicBezTo>
                  <a:pt x="2974404" y="454009"/>
                  <a:pt x="2971397" y="366667"/>
                  <a:pt x="2952750" y="282754"/>
                </a:cubicBezTo>
                <a:cubicBezTo>
                  <a:pt x="2944019" y="243463"/>
                  <a:pt x="2905919" y="197426"/>
                  <a:pt x="2867025" y="177979"/>
                </a:cubicBezTo>
                <a:cubicBezTo>
                  <a:pt x="2851732" y="170333"/>
                  <a:pt x="2835024" y="165873"/>
                  <a:pt x="2819400" y="158929"/>
                </a:cubicBezTo>
                <a:cubicBezTo>
                  <a:pt x="2748780" y="127542"/>
                  <a:pt x="2811416" y="149918"/>
                  <a:pt x="2752725" y="130354"/>
                </a:cubicBezTo>
                <a:lnTo>
                  <a:pt x="2486025" y="16845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orma libre: forma 25">
            <a:extLst>
              <a:ext uri="{FF2B5EF4-FFF2-40B4-BE49-F238E27FC236}">
                <a16:creationId xmlns:a16="http://schemas.microsoft.com/office/drawing/2014/main" id="{8EA81A27-A0DE-0B97-A36D-BC77D10734FD}"/>
              </a:ext>
            </a:extLst>
          </p:cNvPr>
          <p:cNvSpPr/>
          <p:nvPr/>
        </p:nvSpPr>
        <p:spPr>
          <a:xfrm>
            <a:off x="4165794" y="5311281"/>
            <a:ext cx="2857656" cy="876300"/>
          </a:xfrm>
          <a:custGeom>
            <a:avLst/>
            <a:gdLst>
              <a:gd name="connsiteX0" fmla="*/ 2619442 w 2857656"/>
              <a:gd name="connsiteY0" fmla="*/ 123825 h 876300"/>
              <a:gd name="connsiteX1" fmla="*/ 1990792 w 2857656"/>
              <a:gd name="connsiteY1" fmla="*/ 76200 h 876300"/>
              <a:gd name="connsiteX2" fmla="*/ 1628842 w 2857656"/>
              <a:gd name="connsiteY2" fmla="*/ 66675 h 876300"/>
              <a:gd name="connsiteX3" fmla="*/ 1419292 w 2857656"/>
              <a:gd name="connsiteY3" fmla="*/ 47625 h 876300"/>
              <a:gd name="connsiteX4" fmla="*/ 1143067 w 2857656"/>
              <a:gd name="connsiteY4" fmla="*/ 38100 h 876300"/>
              <a:gd name="connsiteX5" fmla="*/ 657292 w 2857656"/>
              <a:gd name="connsiteY5" fmla="*/ 47625 h 876300"/>
              <a:gd name="connsiteX6" fmla="*/ 438217 w 2857656"/>
              <a:gd name="connsiteY6" fmla="*/ 57150 h 876300"/>
              <a:gd name="connsiteX7" fmla="*/ 371542 w 2857656"/>
              <a:gd name="connsiteY7" fmla="*/ 76200 h 876300"/>
              <a:gd name="connsiteX8" fmla="*/ 181042 w 2857656"/>
              <a:gd name="connsiteY8" fmla="*/ 104775 h 876300"/>
              <a:gd name="connsiteX9" fmla="*/ 28642 w 2857656"/>
              <a:gd name="connsiteY9" fmla="*/ 152400 h 876300"/>
              <a:gd name="connsiteX10" fmla="*/ 67 w 2857656"/>
              <a:gd name="connsiteY10" fmla="*/ 247650 h 876300"/>
              <a:gd name="connsiteX11" fmla="*/ 38167 w 2857656"/>
              <a:gd name="connsiteY11" fmla="*/ 447675 h 876300"/>
              <a:gd name="connsiteX12" fmla="*/ 76267 w 2857656"/>
              <a:gd name="connsiteY12" fmla="*/ 514350 h 876300"/>
              <a:gd name="connsiteX13" fmla="*/ 142942 w 2857656"/>
              <a:gd name="connsiteY13" fmla="*/ 628650 h 876300"/>
              <a:gd name="connsiteX14" fmla="*/ 181042 w 2857656"/>
              <a:gd name="connsiteY14" fmla="*/ 676275 h 876300"/>
              <a:gd name="connsiteX15" fmla="*/ 238192 w 2857656"/>
              <a:gd name="connsiteY15" fmla="*/ 695325 h 876300"/>
              <a:gd name="connsiteX16" fmla="*/ 504892 w 2857656"/>
              <a:gd name="connsiteY16" fmla="*/ 733425 h 876300"/>
              <a:gd name="connsiteX17" fmla="*/ 723967 w 2857656"/>
              <a:gd name="connsiteY17" fmla="*/ 762000 h 876300"/>
              <a:gd name="connsiteX18" fmla="*/ 1019242 w 2857656"/>
              <a:gd name="connsiteY18" fmla="*/ 781050 h 876300"/>
              <a:gd name="connsiteX19" fmla="*/ 1162117 w 2857656"/>
              <a:gd name="connsiteY19" fmla="*/ 800100 h 876300"/>
              <a:gd name="connsiteX20" fmla="*/ 1400242 w 2857656"/>
              <a:gd name="connsiteY20" fmla="*/ 838200 h 876300"/>
              <a:gd name="connsiteX21" fmla="*/ 1590742 w 2857656"/>
              <a:gd name="connsiteY21" fmla="*/ 857250 h 876300"/>
              <a:gd name="connsiteX22" fmla="*/ 1752667 w 2857656"/>
              <a:gd name="connsiteY22" fmla="*/ 876300 h 876300"/>
              <a:gd name="connsiteX23" fmla="*/ 2409892 w 2857656"/>
              <a:gd name="connsiteY23" fmla="*/ 838200 h 876300"/>
              <a:gd name="connsiteX24" fmla="*/ 2600392 w 2857656"/>
              <a:gd name="connsiteY24" fmla="*/ 771525 h 876300"/>
              <a:gd name="connsiteX25" fmla="*/ 2714692 w 2857656"/>
              <a:gd name="connsiteY25" fmla="*/ 695325 h 876300"/>
              <a:gd name="connsiteX26" fmla="*/ 2809942 w 2857656"/>
              <a:gd name="connsiteY26" fmla="*/ 609600 h 876300"/>
              <a:gd name="connsiteX27" fmla="*/ 2848042 w 2857656"/>
              <a:gd name="connsiteY27" fmla="*/ 533400 h 876300"/>
              <a:gd name="connsiteX28" fmla="*/ 2838517 w 2857656"/>
              <a:gd name="connsiteY28" fmla="*/ 180975 h 876300"/>
              <a:gd name="connsiteX29" fmla="*/ 2809942 w 2857656"/>
              <a:gd name="connsiteY29" fmla="*/ 76200 h 876300"/>
              <a:gd name="connsiteX30" fmla="*/ 2733742 w 2857656"/>
              <a:gd name="connsiteY30" fmla="*/ 9525 h 876300"/>
              <a:gd name="connsiteX31" fmla="*/ 2705167 w 2857656"/>
              <a:gd name="connsiteY31" fmla="*/ 0 h 876300"/>
              <a:gd name="connsiteX32" fmla="*/ 2638492 w 2857656"/>
              <a:gd name="connsiteY32" fmla="*/ 38100 h 876300"/>
              <a:gd name="connsiteX33" fmla="*/ 2581342 w 2857656"/>
              <a:gd name="connsiteY33" fmla="*/ 76200 h 876300"/>
              <a:gd name="connsiteX34" fmla="*/ 2619442 w 2857656"/>
              <a:gd name="connsiteY34" fmla="*/ 12382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656" h="876300">
                <a:moveTo>
                  <a:pt x="2619442" y="123825"/>
                </a:moveTo>
                <a:cubicBezTo>
                  <a:pt x="2521017" y="123825"/>
                  <a:pt x="2200594" y="88304"/>
                  <a:pt x="1990792" y="76200"/>
                </a:cubicBezTo>
                <a:cubicBezTo>
                  <a:pt x="1870301" y="69249"/>
                  <a:pt x="1749383" y="72702"/>
                  <a:pt x="1628842" y="66675"/>
                </a:cubicBezTo>
                <a:cubicBezTo>
                  <a:pt x="1558791" y="63172"/>
                  <a:pt x="1489309" y="51744"/>
                  <a:pt x="1419292" y="47625"/>
                </a:cubicBezTo>
                <a:cubicBezTo>
                  <a:pt x="1327321" y="42215"/>
                  <a:pt x="1235142" y="41275"/>
                  <a:pt x="1143067" y="38100"/>
                </a:cubicBezTo>
                <a:lnTo>
                  <a:pt x="657292" y="47625"/>
                </a:lnTo>
                <a:cubicBezTo>
                  <a:pt x="584225" y="49600"/>
                  <a:pt x="510948" y="49877"/>
                  <a:pt x="438217" y="57150"/>
                </a:cubicBezTo>
                <a:cubicBezTo>
                  <a:pt x="415217" y="59450"/>
                  <a:pt x="394042" y="70906"/>
                  <a:pt x="371542" y="76200"/>
                </a:cubicBezTo>
                <a:cubicBezTo>
                  <a:pt x="278013" y="98207"/>
                  <a:pt x="275980" y="95281"/>
                  <a:pt x="181042" y="104775"/>
                </a:cubicBezTo>
                <a:cubicBezTo>
                  <a:pt x="54323" y="147015"/>
                  <a:pt x="105704" y="133135"/>
                  <a:pt x="28642" y="152400"/>
                </a:cubicBezTo>
                <a:cubicBezTo>
                  <a:pt x="18627" y="177437"/>
                  <a:pt x="-1303" y="218880"/>
                  <a:pt x="67" y="247650"/>
                </a:cubicBezTo>
                <a:cubicBezTo>
                  <a:pt x="3753" y="325061"/>
                  <a:pt x="5943" y="383227"/>
                  <a:pt x="38167" y="447675"/>
                </a:cubicBezTo>
                <a:cubicBezTo>
                  <a:pt x="49615" y="470570"/>
                  <a:pt x="64131" y="491812"/>
                  <a:pt x="76267" y="514350"/>
                </a:cubicBezTo>
                <a:cubicBezTo>
                  <a:pt x="114543" y="585434"/>
                  <a:pt x="93606" y="560813"/>
                  <a:pt x="142942" y="628650"/>
                </a:cubicBezTo>
                <a:cubicBezTo>
                  <a:pt x="154899" y="645092"/>
                  <a:pt x="164387" y="664617"/>
                  <a:pt x="181042" y="676275"/>
                </a:cubicBezTo>
                <a:cubicBezTo>
                  <a:pt x="197493" y="687790"/>
                  <a:pt x="218790" y="690151"/>
                  <a:pt x="238192" y="695325"/>
                </a:cubicBezTo>
                <a:cubicBezTo>
                  <a:pt x="348960" y="724863"/>
                  <a:pt x="365615" y="716844"/>
                  <a:pt x="504892" y="733425"/>
                </a:cubicBezTo>
                <a:cubicBezTo>
                  <a:pt x="578019" y="742131"/>
                  <a:pt x="650774" y="753867"/>
                  <a:pt x="723967" y="762000"/>
                </a:cubicBezTo>
                <a:cubicBezTo>
                  <a:pt x="793542" y="769731"/>
                  <a:pt x="960377" y="777780"/>
                  <a:pt x="1019242" y="781050"/>
                </a:cubicBezTo>
                <a:lnTo>
                  <a:pt x="1162117" y="800100"/>
                </a:lnTo>
                <a:cubicBezTo>
                  <a:pt x="1241612" y="812024"/>
                  <a:pt x="1320563" y="827576"/>
                  <a:pt x="1400242" y="838200"/>
                </a:cubicBezTo>
                <a:cubicBezTo>
                  <a:pt x="1463499" y="846634"/>
                  <a:pt x="1527295" y="850391"/>
                  <a:pt x="1590742" y="857250"/>
                </a:cubicBezTo>
                <a:lnTo>
                  <a:pt x="1752667" y="876300"/>
                </a:lnTo>
                <a:lnTo>
                  <a:pt x="2409892" y="838200"/>
                </a:lnTo>
                <a:cubicBezTo>
                  <a:pt x="2473687" y="833293"/>
                  <a:pt x="2546792" y="801820"/>
                  <a:pt x="2600392" y="771525"/>
                </a:cubicBezTo>
                <a:cubicBezTo>
                  <a:pt x="2640256" y="748993"/>
                  <a:pt x="2678459" y="723323"/>
                  <a:pt x="2714692" y="695325"/>
                </a:cubicBezTo>
                <a:cubicBezTo>
                  <a:pt x="2748492" y="669207"/>
                  <a:pt x="2778192" y="638175"/>
                  <a:pt x="2809942" y="609600"/>
                </a:cubicBezTo>
                <a:cubicBezTo>
                  <a:pt x="2822642" y="584200"/>
                  <a:pt x="2841464" y="561026"/>
                  <a:pt x="2848042" y="533400"/>
                </a:cubicBezTo>
                <a:cubicBezTo>
                  <a:pt x="2870088" y="440806"/>
                  <a:pt x="2848709" y="252322"/>
                  <a:pt x="2838517" y="180975"/>
                </a:cubicBezTo>
                <a:cubicBezTo>
                  <a:pt x="2833397" y="145138"/>
                  <a:pt x="2826131" y="108579"/>
                  <a:pt x="2809942" y="76200"/>
                </a:cubicBezTo>
                <a:cubicBezTo>
                  <a:pt x="2801666" y="59648"/>
                  <a:pt x="2756805" y="21057"/>
                  <a:pt x="2733742" y="9525"/>
                </a:cubicBezTo>
                <a:cubicBezTo>
                  <a:pt x="2724762" y="5035"/>
                  <a:pt x="2714692" y="3175"/>
                  <a:pt x="2705167" y="0"/>
                </a:cubicBezTo>
                <a:cubicBezTo>
                  <a:pt x="2657553" y="15871"/>
                  <a:pt x="2690915" y="1404"/>
                  <a:pt x="2638492" y="38100"/>
                </a:cubicBezTo>
                <a:cubicBezTo>
                  <a:pt x="2619735" y="51230"/>
                  <a:pt x="2581342" y="76200"/>
                  <a:pt x="2581342" y="76200"/>
                </a:cubicBezTo>
                <a:cubicBezTo>
                  <a:pt x="2565710" y="123097"/>
                  <a:pt x="2717867" y="123825"/>
                  <a:pt x="2619442" y="123825"/>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807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834A3FD-DA8C-A093-41F8-D69CEFC8A4F0}"/>
              </a:ext>
            </a:extLst>
          </p:cNvPr>
          <p:cNvSpPr txBox="1">
            <a:spLocks/>
          </p:cNvSpPr>
          <p:nvPr/>
        </p:nvSpPr>
        <p:spPr>
          <a:xfrm>
            <a:off x="1166070" y="1292039"/>
            <a:ext cx="10121667" cy="562887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285750" indent="-285750">
              <a:lnSpc>
                <a:spcPct val="200000"/>
              </a:lnSpc>
              <a:buFont typeface="Arial" panose="020B0604020202020204" pitchFamily="34" charset="0"/>
              <a:buChar char="•"/>
            </a:pPr>
            <a:r>
              <a:rPr lang="es-ES" sz="2000" b="1" dirty="0">
                <a:solidFill>
                  <a:srgbClr val="7030A0"/>
                </a:solidFill>
                <a:latin typeface="Calibri" panose="020F0502020204030204" pitchFamily="34" charset="0"/>
                <a:cs typeface="Calibri" panose="020F0502020204030204" pitchFamily="34" charset="0"/>
              </a:rPr>
              <a:t>Etapas de la gestión del riesgo: </a:t>
            </a:r>
            <a:endParaRPr lang="es-ES" sz="2000" dirty="0">
              <a:latin typeface="Calibri" panose="020F0502020204030204" pitchFamily="34" charset="0"/>
              <a:cs typeface="Calibri" panose="020F0502020204030204" pitchFamily="34" charset="0"/>
            </a:endParaRPr>
          </a:p>
          <a:p>
            <a:pPr>
              <a:lnSpc>
                <a:spcPct val="200000"/>
              </a:lnSpc>
            </a:pPr>
            <a:r>
              <a:rPr lang="es-ES" sz="1600" dirty="0">
                <a:latin typeface="Calibri" panose="020F0502020204030204" pitchFamily="34" charset="0"/>
                <a:cs typeface="Calibri" panose="020F0502020204030204" pitchFamily="34" charset="0"/>
              </a:rPr>
              <a:t>	</a:t>
            </a:r>
            <a:r>
              <a:rPr lang="es-ES" sz="2100" dirty="0">
                <a:solidFill>
                  <a:srgbClr val="000000"/>
                </a:solidFill>
                <a:latin typeface="Calibri" panose="020F0502020204030204" pitchFamily="34" charset="0"/>
                <a:cs typeface="Calibri" panose="020F0502020204030204" pitchFamily="34" charset="0"/>
              </a:rPr>
              <a:t>- Descripción del tratamiento: Fines, contexto, ámbito y naturaleza.</a:t>
            </a:r>
          </a:p>
          <a:p>
            <a:pPr>
              <a:lnSpc>
                <a:spcPct val="200000"/>
              </a:lnSpc>
            </a:pPr>
            <a:r>
              <a:rPr lang="es-ES" sz="2100" dirty="0">
                <a:solidFill>
                  <a:srgbClr val="000000"/>
                </a:solidFill>
                <a:latin typeface="Calibri" panose="020F0502020204030204" pitchFamily="34" charset="0"/>
                <a:cs typeface="Calibri" panose="020F0502020204030204" pitchFamily="34" charset="0"/>
              </a:rPr>
              <a:t>	- Identificación y análisis de los riesgos: En el RGPD existen factores de riesgos ya 	identificados.</a:t>
            </a:r>
          </a:p>
          <a:p>
            <a:pPr>
              <a:lnSpc>
                <a:spcPct val="200000"/>
              </a:lnSpc>
            </a:pPr>
            <a:r>
              <a:rPr lang="es-ES" sz="2100" dirty="0">
                <a:solidFill>
                  <a:srgbClr val="000000"/>
                </a:solidFill>
                <a:latin typeface="Calibri" panose="020F0502020204030204" pitchFamily="34" charset="0"/>
                <a:cs typeface="Calibri" panose="020F0502020204030204" pitchFamily="34" charset="0"/>
              </a:rPr>
              <a:t>	- Evaluación del nivel de riesgo (EIPD). </a:t>
            </a:r>
            <a:r>
              <a:rPr lang="es-ES" sz="2100" dirty="0">
                <a:solidFill>
                  <a:srgbClr val="000000"/>
                </a:solidFill>
                <a:highlight>
                  <a:srgbClr val="FFFF00"/>
                </a:highlight>
                <a:latin typeface="Calibri" panose="020F0502020204030204" pitchFamily="34" charset="0"/>
                <a:cs typeface="Calibri" panose="020F0502020204030204" pitchFamily="34" charset="0"/>
              </a:rPr>
              <a:t>Herramientas.</a:t>
            </a:r>
          </a:p>
          <a:p>
            <a:pPr>
              <a:lnSpc>
                <a:spcPct val="200000"/>
              </a:lnSpc>
            </a:pPr>
            <a:r>
              <a:rPr lang="es-ES" sz="2100" dirty="0">
                <a:solidFill>
                  <a:srgbClr val="000000"/>
                </a:solidFill>
                <a:latin typeface="Calibri" panose="020F0502020204030204" pitchFamily="34" charset="0"/>
                <a:cs typeface="Calibri" panose="020F0502020204030204" pitchFamily="34" charset="0"/>
              </a:rPr>
              <a:t>	- Tratamiento del riego.</a:t>
            </a:r>
          </a:p>
          <a:p>
            <a:pPr>
              <a:lnSpc>
                <a:spcPct val="200000"/>
              </a:lnSpc>
            </a:pPr>
            <a:r>
              <a:rPr lang="es-ES" sz="2100" dirty="0">
                <a:solidFill>
                  <a:srgbClr val="000000"/>
                </a:solidFill>
                <a:latin typeface="Calibri" panose="020F0502020204030204" pitchFamily="34" charset="0"/>
                <a:cs typeface="Calibri" panose="020F0502020204030204" pitchFamily="34" charset="0"/>
              </a:rPr>
              <a:t>	- Seguimiento y verificación de las medidas.</a:t>
            </a:r>
          </a:p>
          <a:p>
            <a:pPr>
              <a:lnSpc>
                <a:spcPct val="200000"/>
              </a:lnSpc>
            </a:pPr>
            <a:endParaRPr lang="es-ES" sz="1600" dirty="0">
              <a:latin typeface="Calibri" panose="020F0502020204030204" pitchFamily="34" charset="0"/>
              <a:cs typeface="Calibri" panose="020F0502020204030204" pitchFamily="34" charset="0"/>
            </a:endParaRPr>
          </a:p>
          <a:p>
            <a:pPr>
              <a:lnSpc>
                <a:spcPct val="200000"/>
              </a:lnSpc>
            </a:pPr>
            <a:endParaRPr lang="es-ES" sz="1600" dirty="0">
              <a:latin typeface="Calibri" panose="020F0502020204030204" pitchFamily="34" charset="0"/>
              <a:cs typeface="Calibri" panose="020F0502020204030204" pitchFamily="34" charset="0"/>
            </a:endParaRPr>
          </a:p>
          <a:p>
            <a:pPr>
              <a:lnSpc>
                <a:spcPct val="200000"/>
              </a:lnSpc>
            </a:pPr>
            <a:endParaRPr lang="es-ES" sz="1600" dirty="0">
              <a:latin typeface="Calibri" panose="020F0502020204030204" pitchFamily="34" charset="0"/>
              <a:cs typeface="Calibri" panose="020F0502020204030204" pitchFamily="34" charset="0"/>
            </a:endParaRPr>
          </a:p>
          <a:p>
            <a:pPr>
              <a:lnSpc>
                <a:spcPct val="200000"/>
              </a:lnSpc>
            </a:pPr>
            <a:endParaRPr lang="es-ES" sz="1600" dirty="0">
              <a:latin typeface="Calibri" panose="020F0502020204030204" pitchFamily="34" charset="0"/>
              <a:cs typeface="Calibri" panose="020F0502020204030204" pitchFamily="34" charset="0"/>
            </a:endParaRPr>
          </a:p>
          <a:p>
            <a:pPr marL="342900" indent="-342900">
              <a:lnSpc>
                <a:spcPct val="200000"/>
              </a:lnSpc>
              <a:buAutoNum type="arabicPeriod"/>
            </a:pPr>
            <a:endParaRPr lang="es-ES" sz="1600" dirty="0">
              <a:latin typeface="Calibri" panose="020F0502020204030204" pitchFamily="34" charset="0"/>
              <a:cs typeface="Calibri" panose="020F0502020204030204" pitchFamily="34" charset="0"/>
            </a:endParaRPr>
          </a:p>
          <a:p>
            <a:pPr marL="342900" indent="-342900">
              <a:buAutoNum type="arabicPeriod"/>
            </a:pPr>
            <a:endParaRPr lang="es-ES" sz="1700" dirty="0">
              <a:latin typeface="Calibri" panose="020F0502020204030204" pitchFamily="34" charset="0"/>
              <a:cs typeface="Calibri" panose="020F0502020204030204" pitchFamily="34" charset="0"/>
            </a:endParaRPr>
          </a:p>
          <a:p>
            <a:pPr marL="342900" indent="-342900">
              <a:buAutoNum type="arabicPeriod"/>
            </a:pPr>
            <a:endParaRPr lang="es-ES" sz="1700" dirty="0">
              <a:latin typeface="Calibri" panose="020F0502020204030204" pitchFamily="34" charset="0"/>
              <a:cs typeface="Calibri" panose="020F0502020204030204" pitchFamily="34" charset="0"/>
            </a:endParaRPr>
          </a:p>
          <a:p>
            <a:pPr marL="342900" indent="-342900">
              <a:buAutoNum type="arabicPeriod"/>
            </a:pPr>
            <a:endParaRPr lang="es-ES" sz="1700" dirty="0">
              <a:latin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D740DDEA-5BC7-B36E-02B2-C585AA747FE6}"/>
              </a:ext>
            </a:extLst>
          </p:cNvPr>
          <p:cNvSpPr txBox="1">
            <a:spLocks/>
          </p:cNvSpPr>
          <p:nvPr/>
        </p:nvSpPr>
        <p:spPr>
          <a:xfrm>
            <a:off x="1452693" y="609840"/>
            <a:ext cx="9521505" cy="522215"/>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 sz="2900" b="1" dirty="0">
                <a:solidFill>
                  <a:srgbClr val="7030A0"/>
                </a:solidFill>
              </a:rPr>
              <a:t>GESTIÓN DEL RIESGO</a:t>
            </a:r>
          </a:p>
        </p:txBody>
      </p:sp>
      <p:sp>
        <p:nvSpPr>
          <p:cNvPr id="10" name="Marcador de contenido 2">
            <a:extLst>
              <a:ext uri="{FF2B5EF4-FFF2-40B4-BE49-F238E27FC236}">
                <a16:creationId xmlns:a16="http://schemas.microsoft.com/office/drawing/2014/main" id="{1C21D9C4-D7E7-F62A-2140-F32F6DEAA6BE}"/>
              </a:ext>
            </a:extLst>
          </p:cNvPr>
          <p:cNvSpPr txBox="1">
            <a:spLocks/>
          </p:cNvSpPr>
          <p:nvPr/>
        </p:nvSpPr>
        <p:spPr>
          <a:xfrm>
            <a:off x="1452692" y="5368186"/>
            <a:ext cx="9258649" cy="87997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873252" lvl="1" indent="-342900" algn="just" fontAlgn="base">
              <a:lnSpc>
                <a:spcPct val="115000"/>
              </a:lnSpc>
              <a:spcBef>
                <a:spcPts val="600"/>
              </a:spcBef>
              <a:spcAft>
                <a:spcPts val="600"/>
              </a:spcAft>
              <a:buFont typeface="Arial" panose="020B0604020202020204" pitchFamily="34" charset="0"/>
              <a:buChar char="-"/>
            </a:pPr>
            <a:endParaRPr lang="es-E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54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520F0-6CF1-B7BA-693D-1CD7A6788348}"/>
              </a:ext>
            </a:extLst>
          </p:cNvPr>
          <p:cNvSpPr>
            <a:spLocks noGrp="1"/>
          </p:cNvSpPr>
          <p:nvPr>
            <p:ph type="title"/>
          </p:nvPr>
        </p:nvSpPr>
        <p:spPr>
          <a:xfrm>
            <a:off x="1672907" y="2869064"/>
            <a:ext cx="9601200" cy="619125"/>
          </a:xfrm>
        </p:spPr>
        <p:txBody>
          <a:bodyPr>
            <a:normAutofit/>
          </a:bodyPr>
          <a:lstStyle/>
          <a:p>
            <a:pPr algn="ctr"/>
            <a:r>
              <a:rPr lang="es-ES" sz="2800" dirty="0">
                <a:solidFill>
                  <a:srgbClr val="7030A0"/>
                </a:solidFill>
              </a:rPr>
              <a:t>¿CÓMO GESTIONAR EL RIESGO?</a:t>
            </a:r>
          </a:p>
        </p:txBody>
      </p:sp>
      <p:sp>
        <p:nvSpPr>
          <p:cNvPr id="3" name="Marcador de contenido 2">
            <a:extLst>
              <a:ext uri="{FF2B5EF4-FFF2-40B4-BE49-F238E27FC236}">
                <a16:creationId xmlns:a16="http://schemas.microsoft.com/office/drawing/2014/main" id="{3C885AF3-3FE2-AD60-DF21-1DC3BEF31788}"/>
              </a:ext>
            </a:extLst>
          </p:cNvPr>
          <p:cNvSpPr>
            <a:spLocks noGrp="1"/>
          </p:cNvSpPr>
          <p:nvPr>
            <p:ph idx="1"/>
          </p:nvPr>
        </p:nvSpPr>
        <p:spPr>
          <a:xfrm>
            <a:off x="1534160" y="724321"/>
            <a:ext cx="10353040" cy="763053"/>
          </a:xfrm>
        </p:spPr>
        <p:txBody>
          <a:bodyPr>
            <a:normAutofit/>
          </a:bodyPr>
          <a:lstStyle/>
          <a:p>
            <a:r>
              <a:rPr lang="es-ES" dirty="0"/>
              <a:t>REQUISITOS DE CUMPLIMIENTO: BASE DE LEGITIMACIÓN, ART. 9, APLICACIÓN DEL PRINCIPIO DE PROPORCIONALIDAD.</a:t>
            </a:r>
          </a:p>
          <a:p>
            <a:pPr marL="0" indent="0">
              <a:buNone/>
            </a:pPr>
            <a:endParaRPr lang="es-ES" dirty="0"/>
          </a:p>
          <a:p>
            <a:pPr marL="0" indent="0">
              <a:buNone/>
            </a:pPr>
            <a:endParaRPr lang="es-ES" dirty="0"/>
          </a:p>
          <a:p>
            <a:endParaRPr lang="es-ES" dirty="0"/>
          </a:p>
          <a:p>
            <a:pPr marL="0" indent="0">
              <a:buNone/>
            </a:pPr>
            <a:endParaRPr lang="es-ES" dirty="0"/>
          </a:p>
          <a:p>
            <a:pPr marL="0" indent="0">
              <a:buNone/>
            </a:pPr>
            <a:endParaRPr lang="es-ES" dirty="0"/>
          </a:p>
          <a:p>
            <a:endParaRPr lang="es-ES" dirty="0"/>
          </a:p>
        </p:txBody>
      </p:sp>
      <p:pic>
        <p:nvPicPr>
          <p:cNvPr id="7" name="Imagen 6">
            <a:extLst>
              <a:ext uri="{FF2B5EF4-FFF2-40B4-BE49-F238E27FC236}">
                <a16:creationId xmlns:a16="http://schemas.microsoft.com/office/drawing/2014/main" id="{6636AD85-15FC-13A9-FDCF-37F0ECD6B2F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77062" y="5090950"/>
            <a:ext cx="1374140" cy="864350"/>
          </a:xfrm>
          <a:prstGeom prst="rect">
            <a:avLst/>
          </a:prstGeom>
        </p:spPr>
      </p:pic>
      <p:sp>
        <p:nvSpPr>
          <p:cNvPr id="8" name="CuadroTexto 7">
            <a:extLst>
              <a:ext uri="{FF2B5EF4-FFF2-40B4-BE49-F238E27FC236}">
                <a16:creationId xmlns:a16="http://schemas.microsoft.com/office/drawing/2014/main" id="{745DC2EC-66D6-A87A-8BB7-FCFEEA97125D}"/>
              </a:ext>
            </a:extLst>
          </p:cNvPr>
          <p:cNvSpPr txBox="1"/>
          <p:nvPr/>
        </p:nvSpPr>
        <p:spPr>
          <a:xfrm>
            <a:off x="10513060" y="3810751"/>
            <a:ext cx="1374140" cy="507831"/>
          </a:xfrm>
          <a:prstGeom prst="rect">
            <a:avLst/>
          </a:prstGeom>
          <a:noFill/>
        </p:spPr>
        <p:txBody>
          <a:bodyPr wrap="square" rtlCol="0">
            <a:spAutoFit/>
          </a:bodyPr>
          <a:lstStyle/>
          <a:p>
            <a:r>
              <a:rPr lang="es-ES" sz="900">
                <a:hlinkClick r:id="rId3" tooltip="https://lostpedia.fandom.com/es/index.php?title=Archivo:Cuidado.png&amp;limit=20&amp;showall=0"/>
              </a:rPr>
              <a:t>Esta foto</a:t>
            </a:r>
            <a:r>
              <a:rPr lang="es-ES" sz="900"/>
              <a:t> de Autor desconocido está bajo licencia </a:t>
            </a:r>
            <a:r>
              <a:rPr lang="es-ES" sz="900">
                <a:hlinkClick r:id="rId4" tooltip="https://creativecommons.org/licenses/by-nc-nd/3.0/"/>
              </a:rPr>
              <a:t>CC BY-NC-ND</a:t>
            </a:r>
            <a:endParaRPr lang="es-ES" sz="900"/>
          </a:p>
        </p:txBody>
      </p:sp>
      <p:pic>
        <p:nvPicPr>
          <p:cNvPr id="15" name="Imagen 14">
            <a:extLst>
              <a:ext uri="{FF2B5EF4-FFF2-40B4-BE49-F238E27FC236}">
                <a16:creationId xmlns:a16="http://schemas.microsoft.com/office/drawing/2014/main" id="{69734AC1-00A6-0343-DBFC-A226DCFCF27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197465" y="2097928"/>
            <a:ext cx="1506855" cy="1131337"/>
          </a:xfrm>
          <a:prstGeom prst="rect">
            <a:avLst/>
          </a:prstGeom>
        </p:spPr>
      </p:pic>
      <p:sp>
        <p:nvSpPr>
          <p:cNvPr id="16" name="CuadroTexto 15">
            <a:extLst>
              <a:ext uri="{FF2B5EF4-FFF2-40B4-BE49-F238E27FC236}">
                <a16:creationId xmlns:a16="http://schemas.microsoft.com/office/drawing/2014/main" id="{62EBE0F8-B6A6-2BA7-4A61-17AC674F1022}"/>
              </a:ext>
            </a:extLst>
          </p:cNvPr>
          <p:cNvSpPr txBox="1"/>
          <p:nvPr/>
        </p:nvSpPr>
        <p:spPr>
          <a:xfrm>
            <a:off x="10380345" y="3924654"/>
            <a:ext cx="1506855" cy="507831"/>
          </a:xfrm>
          <a:prstGeom prst="rect">
            <a:avLst/>
          </a:prstGeom>
          <a:noFill/>
        </p:spPr>
        <p:txBody>
          <a:bodyPr wrap="square" rtlCol="0">
            <a:spAutoFit/>
          </a:bodyPr>
          <a:lstStyle/>
          <a:p>
            <a:r>
              <a:rPr lang="es-ES" sz="900" dirty="0">
                <a:hlinkClick r:id="rId6" tooltip="https://colega.wordpress.com/"/>
              </a:rPr>
              <a:t>Esta foto</a:t>
            </a:r>
            <a:r>
              <a:rPr lang="es-ES" sz="900" dirty="0"/>
              <a:t> de Autor desconocido está bajo licencia </a:t>
            </a:r>
            <a:r>
              <a:rPr lang="es-ES" sz="900" dirty="0">
                <a:hlinkClick r:id="rId7" tooltip="https://creativecommons.org/licenses/by-nc/3.0/"/>
              </a:rPr>
              <a:t>CC BY-NC</a:t>
            </a:r>
            <a:endParaRPr lang="es-ES" sz="900" dirty="0"/>
          </a:p>
        </p:txBody>
      </p:sp>
      <p:pic>
        <p:nvPicPr>
          <p:cNvPr id="18" name="Imagen 17">
            <a:extLst>
              <a:ext uri="{FF2B5EF4-FFF2-40B4-BE49-F238E27FC236}">
                <a16:creationId xmlns:a16="http://schemas.microsoft.com/office/drawing/2014/main" id="{4981F5DE-9D74-ADE2-7538-36BBDDB64E90}"/>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984299" y="1549245"/>
            <a:ext cx="1322339" cy="990737"/>
          </a:xfrm>
          <a:prstGeom prst="rect">
            <a:avLst/>
          </a:prstGeom>
        </p:spPr>
      </p:pic>
      <p:sp>
        <p:nvSpPr>
          <p:cNvPr id="19" name="CuadroTexto 18">
            <a:extLst>
              <a:ext uri="{FF2B5EF4-FFF2-40B4-BE49-F238E27FC236}">
                <a16:creationId xmlns:a16="http://schemas.microsoft.com/office/drawing/2014/main" id="{89BE2896-E3E2-072B-28C4-5C31770EA0AF}"/>
              </a:ext>
            </a:extLst>
          </p:cNvPr>
          <p:cNvSpPr txBox="1"/>
          <p:nvPr/>
        </p:nvSpPr>
        <p:spPr>
          <a:xfrm>
            <a:off x="6546532" y="2147919"/>
            <a:ext cx="1117600" cy="646331"/>
          </a:xfrm>
          <a:prstGeom prst="rect">
            <a:avLst/>
          </a:prstGeom>
          <a:noFill/>
        </p:spPr>
        <p:txBody>
          <a:bodyPr wrap="square" rtlCol="0">
            <a:spAutoFit/>
          </a:bodyPr>
          <a:lstStyle/>
          <a:p>
            <a:r>
              <a:rPr lang="es-ES" sz="900" dirty="0">
                <a:hlinkClick r:id="rId9" tooltip="http://clavesliderazgoresponsable.blogspot.com/2017/09/las-diferencias-entre-personas-abiertas.html"/>
              </a:rPr>
              <a:t>Esta foto</a:t>
            </a:r>
            <a:r>
              <a:rPr lang="es-ES" sz="900" dirty="0"/>
              <a:t> de Autor desconocido está bajo licencia </a:t>
            </a:r>
            <a:r>
              <a:rPr lang="es-ES" sz="900" dirty="0">
                <a:hlinkClick r:id="rId4" tooltip="https://creativecommons.org/licenses/by-nc-nd/3.0/"/>
              </a:rPr>
              <a:t>CC BY-NC-ND</a:t>
            </a:r>
            <a:endParaRPr lang="es-ES" sz="900" dirty="0"/>
          </a:p>
        </p:txBody>
      </p:sp>
      <p:sp>
        <p:nvSpPr>
          <p:cNvPr id="22" name="Marcador de contenido 2">
            <a:extLst>
              <a:ext uri="{FF2B5EF4-FFF2-40B4-BE49-F238E27FC236}">
                <a16:creationId xmlns:a16="http://schemas.microsoft.com/office/drawing/2014/main" id="{468DE665-5AA1-DD0F-8610-E27209E0F9F8}"/>
              </a:ext>
            </a:extLst>
          </p:cNvPr>
          <p:cNvSpPr txBox="1">
            <a:spLocks/>
          </p:cNvSpPr>
          <p:nvPr/>
        </p:nvSpPr>
        <p:spPr>
          <a:xfrm>
            <a:off x="1296987" y="3701372"/>
            <a:ext cx="10353040" cy="76305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dirty="0"/>
              <a:t>REFLEXIONAR SOBRE LA FINALIDAD, CONTEXTO, ÁMBITO Y NATURALEZA DEL TRATAMIENTO.</a:t>
            </a:r>
          </a:p>
          <a:p>
            <a:endParaRPr lang="es-ES" dirty="0"/>
          </a:p>
        </p:txBody>
      </p:sp>
      <p:sp>
        <p:nvSpPr>
          <p:cNvPr id="23" name="Marcador de contenido 2">
            <a:extLst>
              <a:ext uri="{FF2B5EF4-FFF2-40B4-BE49-F238E27FC236}">
                <a16:creationId xmlns:a16="http://schemas.microsoft.com/office/drawing/2014/main" id="{E4B4F7D8-6D81-C7CB-C4BF-E5004BA72EF6}"/>
              </a:ext>
            </a:extLst>
          </p:cNvPr>
          <p:cNvSpPr txBox="1">
            <a:spLocks/>
          </p:cNvSpPr>
          <p:nvPr/>
        </p:nvSpPr>
        <p:spPr>
          <a:xfrm>
            <a:off x="1376680" y="5305415"/>
            <a:ext cx="10353040" cy="76305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r>
              <a:rPr lang="es-ES" i="0" dirty="0"/>
              <a:t>¿¿ EL TRATAMIENTO ES DE ALTO RIESGO?? 35.5 y 35.4 </a:t>
            </a:r>
          </a:p>
        </p:txBody>
      </p:sp>
    </p:spTree>
    <p:extLst>
      <p:ext uri="{BB962C8B-B14F-4D97-AF65-F5344CB8AC3E}">
        <p14:creationId xmlns:p14="http://schemas.microsoft.com/office/powerpoint/2010/main" val="2005457052"/>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Override1.xml><?xml version="1.0" encoding="utf-8"?>
<a:themeOverride xmlns:a="http://schemas.openxmlformats.org/drawingml/2006/main">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C8A85FF56F1154789E85CA69F9A4515" ma:contentTypeVersion="2" ma:contentTypeDescription="Crear nuevo documento." ma:contentTypeScope="" ma:versionID="9633ff24bc01ed0aa7bc8aef2475358f">
  <xsd:schema xmlns:xsd="http://www.w3.org/2001/XMLSchema" xmlns:xs="http://www.w3.org/2001/XMLSchema" xmlns:p="http://schemas.microsoft.com/office/2006/metadata/properties" xmlns:ns3="a36858cf-4224-4664-a9ef-19ba861bf549" targetNamespace="http://schemas.microsoft.com/office/2006/metadata/properties" ma:root="true" ma:fieldsID="07ec01abb4892cd8c31f631b23207224" ns3:_="">
    <xsd:import namespace="a36858cf-4224-4664-a9ef-19ba861bf54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858cf-4224-4664-a9ef-19ba861bf5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31A450-0D25-4201-9F86-428D5D10AEA8}">
  <ds:schemaRefs>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a36858cf-4224-4664-a9ef-19ba861bf549"/>
    <ds:schemaRef ds:uri="http://purl.org/dc/terms/"/>
    <ds:schemaRef ds:uri="http://purl.org/dc/dcmitype/"/>
  </ds:schemaRefs>
</ds:datastoreItem>
</file>

<file path=customXml/itemProps2.xml><?xml version="1.0" encoding="utf-8"?>
<ds:datastoreItem xmlns:ds="http://schemas.openxmlformats.org/officeDocument/2006/customXml" ds:itemID="{2C998EB9-7E77-48D0-BC09-3EA6DA0A5DEE}">
  <ds:schemaRefs>
    <ds:schemaRef ds:uri="http://schemas.microsoft.com/sharepoint/v3/contenttype/forms"/>
  </ds:schemaRefs>
</ds:datastoreItem>
</file>

<file path=customXml/itemProps3.xml><?xml version="1.0" encoding="utf-8"?>
<ds:datastoreItem xmlns:ds="http://schemas.openxmlformats.org/officeDocument/2006/customXml" ds:itemID="{9E674913-8B2F-4AB0-AEFF-058818FEC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858cf-4224-4664-a9ef-19ba861bf5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5392</TotalTime>
  <Words>5282</Words>
  <Application>Microsoft Office PowerPoint</Application>
  <PresentationFormat>Panorámica</PresentationFormat>
  <Paragraphs>364</Paragraphs>
  <Slides>37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Calibri</vt:lpstr>
      <vt:lpstr>Calibri Light</vt:lpstr>
      <vt:lpstr>Courier New</vt:lpstr>
      <vt:lpstr>Franklin Gothic Book</vt:lpstr>
      <vt:lpstr>Roboto</vt:lpstr>
      <vt:lpstr>Source Sans Pro</vt:lpstr>
      <vt:lpstr>Wingdings</vt:lpstr>
      <vt:lpstr>Recorte</vt:lpstr>
      <vt:lpstr>   RECOMENDACIONES PARA LA PROTECCIÓN DE DATOS DE LAS MUJERES VÍCTIMAS DE VIOLENCIA DE GÉNERO Y OTROS TIPOS DE VIOLENCIA EN SU RELACIÓN CON LA ADMINISTRACIÓN DE LA GENERALITAT Y SU SECTOR PÚBLICO INSTRUMENTAL    </vt:lpstr>
      <vt:lpstr>Presentación de PowerPoint</vt:lpstr>
      <vt:lpstr>MARCO JURÍDICO</vt:lpstr>
      <vt:lpstr>DEFINICIONES</vt:lpstr>
      <vt:lpstr>RESPONSABLE DEL TRATAMIENTO</vt:lpstr>
      <vt:lpstr>OBLIGACIONES EN CUMPLIMIENTO  DEL PRINCIPIO DE RESPONSABILIDAD PROACTIVA</vt:lpstr>
      <vt:lpstr>Presentación de PowerPoint</vt:lpstr>
      <vt:lpstr>Presentación de PowerPoint</vt:lpstr>
      <vt:lpstr>¿CÓMO GESTIONAR EL RIESGO?</vt:lpstr>
      <vt:lpstr> - EL TRATAMIENTO NO ES DE ALTO RIESGO.   1. ¿QUÉ DATOS PIDO? ¿CÓMO ME LLEGAN LOS DATOS? ¿QUIÉN ACCEDE A  ESOS  DATOS?  2. ¿CÓMO SE GESTIONAN? ¿EN APLICACIÓN? ¿EN PAPEL?   3. ¿SE REALIZAN CESIONES DE DATOS?  4. ¿TENGO ENCARGADOS DEL TRATAMIENTO?  5. ¿SE PUBLICAN DATOS DE CARÁCTER PERSONAL?  6. ¿CUÁNTO TIEMPO SE CONSERVAN LOS DATOS PUBLICADOS?   7. ¿LOS DOCUMENTOS ESTÁN INDEXADOS EN BUSCADORES DE INTERNET?  8. TENGO CRITERIOS CLAROS RESPECTO AL ACCESO A LOS DATOS PERSONALES POR  PARTE DE TERCEROS?       </vt:lpstr>
      <vt:lpstr>Tratamiento del riesgo</vt:lpstr>
      <vt:lpstr>Fuente: AEPD. </vt:lpstr>
      <vt:lpstr>DELEGADO DE PROTECCIÓN DE DATOS </vt:lpstr>
      <vt:lpstr>NECESIDAD DE UNAS RECOMENDACIONES</vt:lpstr>
      <vt:lpstr>PRECEDENTES EN ESTA MATERIA</vt:lpstr>
      <vt:lpstr>NATURALEZA, OBJETIVO Y ÁMBITO DE LAS RECOMENDACIONES</vt:lpstr>
      <vt:lpstr>NATURALEZA, OBJETIVO Y ÁMBITO DE LAS RECOMENDACIONES</vt:lpstr>
      <vt:lpstr>PRINCIPIOS QUE RIGEN LAS MEDIDAS CONTENIDAS EN LAS RECOMENDACIONES</vt:lpstr>
      <vt:lpstr>ÁMBITO DE LAS MEDIDAS RECOGIDAS EN LAS RECOMENDACIONES</vt:lpstr>
      <vt:lpstr>1. MEDIDAS EN MATERIA DE PERSONAL </vt:lpstr>
      <vt:lpstr>1. MEDIDAS EN MATERIA DE PERSONAL </vt:lpstr>
      <vt:lpstr>1. MEDIDAS EN MATERIA DE PERSONAL </vt:lpstr>
      <vt:lpstr>1. MEDIDAS EN MATERIA DE PERSONAL </vt:lpstr>
      <vt:lpstr>1. MEDIDAS EN MATERIA DE PERSONAL </vt:lpstr>
      <vt:lpstr>1. MEDIDAS EN MATERIA DE PERSONAL </vt:lpstr>
      <vt:lpstr>1. MEDIDAS EN MATERIA DE PERSONAL </vt:lpstr>
      <vt:lpstr>2. MEDIDAS EN MATERIA DE AYUDAS Y SUBVENCIONES </vt:lpstr>
      <vt:lpstr>2. MEDIDAS EN MATERIA DE AYUDAS Y SUBVENCIONES </vt:lpstr>
      <vt:lpstr>3. MEDIDAS EN MATERIA DE TRANSPARENCIA</vt:lpstr>
      <vt:lpstr>3. MEDIDAS EN MATERIA DE TRANSPARENCIA</vt:lpstr>
      <vt:lpstr>3. MEDIDAS EN MATERIA DE TRANSPARENCIA</vt:lpstr>
      <vt:lpstr>4. DERECHOS EN MATERIA DE PROTECCIÓN DE DATOS Y PRESENTACIÓN DE RECLAMACIONES </vt:lpstr>
      <vt:lpstr>5. ACCESO A EDIFICIOS</vt:lpstr>
      <vt:lpstr>6. CERTIFICADO CON SEUDÓNIMO</vt:lpstr>
      <vt:lpstr>7. MEDIDAS TÉCNICAS Y ORGANIZATIVAS</vt:lpstr>
      <vt:lpstr>8. APLICACIONES INFORMÁTICAS</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Sherlock</dc:creator>
  <cp:lastModifiedBy>SARRIÓN NAVARRO, EMMA</cp:lastModifiedBy>
  <cp:revision>185</cp:revision>
  <dcterms:created xsi:type="dcterms:W3CDTF">2018-02-23T17:04:59Z</dcterms:created>
  <dcterms:modified xsi:type="dcterms:W3CDTF">2023-05-31T10:59:20Z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0x0101007C8A85FF56F1154789E85CA69F9A4515</vt:lpwstr>
  </property>
</Properties>
</file>