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76" r:id="rId5"/>
    <p:sldId id="259" r:id="rId6"/>
    <p:sldId id="272" r:id="rId7"/>
    <p:sldId id="267" r:id="rId8"/>
    <p:sldId id="268" r:id="rId9"/>
    <p:sldId id="269" r:id="rId10"/>
    <p:sldId id="262" r:id="rId11"/>
    <p:sldId id="263" r:id="rId12"/>
    <p:sldId id="270" r:id="rId13"/>
    <p:sldId id="264" r:id="rId14"/>
    <p:sldId id="271" r:id="rId15"/>
    <p:sldId id="265" r:id="rId16"/>
    <p:sldId id="277" r:id="rId17"/>
    <p:sldId id="274" r:id="rId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588A6D-C4E5-34E6-4ECD-152F19A06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BE90B6-37B8-F683-D4E1-E76873474A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A3889D-6BDC-808C-A2BB-45BD37F0A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2C0C73-AFBB-CCE1-A4E7-158385868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E044EB-7AEF-4228-A120-F03385F30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407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61C375-7328-CE29-D5B6-8E4D58053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CF5B92-3BC7-3183-C1D1-A275171A5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85B56E-04D7-CF94-3819-C190948F7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4D45DA-2418-11A0-CBF0-0F25D078B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6E753C-2E20-2FA6-F760-7D0682ED3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524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E3D578-770D-DE9A-1DFC-8103DEF03D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D2B79F-8A4B-44F4-E59C-613FB72E1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312A56-4BF9-1C75-54E9-3329EB8C8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C5A759-5011-3D0E-1914-4C052271E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242C07-4DCF-B39B-68A1-A7790BB69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85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1D939D-1E3C-0C83-A8CA-D8DDED728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984393-952C-AD63-A017-5D2C556CA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D7FAD7-27C8-421B-1490-2AF4055F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E3668A-D27A-9647-D98B-82F119CEB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34F7F2-4E8F-D2FC-43D4-B289B353B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79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2C8F8C-D053-28FE-4588-2C095B750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583D19-33FC-E49F-8CD6-5F0802135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57FE12-3BE5-4166-CC10-DEE054186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840502-B957-F380-BE4C-981E66A38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B12757-3D74-F4A6-393B-391775A4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177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A55BC4-DCE9-BE7E-2271-731A7661D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AAAE58-E76D-E395-40F8-D51FEFF5F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16D22E-78CB-771C-884C-A31DE9A98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5D856D-E83F-7E4A-982E-F62B0EF3D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FF39C4-47C8-71AF-3A4E-5BB54705E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D1D141-E5CD-1274-99C9-EBC352265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345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7F9056-7DFE-03F6-60B0-B97479870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B8823F-22B1-F6B9-7E31-DA604CE4B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6A9F13C-DCE5-BE95-2CA4-D67A95433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92529F4-659E-D90A-D42A-31B9839E93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54E8C03-5D39-598A-D91F-282261098D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EB0BFD9-F86E-DBB2-BCC7-104115538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E82BD1A-31BB-E77E-6741-1336F3113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50809C-5307-236B-7457-9EF16947B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204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06CDE-5C6A-D3C6-9CDE-D0B54FC8E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093299A-1EAD-C6F5-D0B6-2BAF7A476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FDBF8FB-12C7-7AFE-8D8B-3B8F67908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38D463C-14C2-5048-1151-347769C1E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137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AD6B06E-F36D-8C2B-399E-09B248FB0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236747C-31B1-9883-A49C-51DC10F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B18B5FE-0A01-1681-3237-3755157BB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438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FDDFCA-097E-3E2D-9AB8-E848A8ADA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08278A-EDD0-F60D-C460-9330FDA8B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1BBB606-83E3-9A9B-8F11-C11D2E2E4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049430-8553-A66C-4584-38128F13A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9E7873-C951-C60B-ECEB-6113B2D29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350599-CB46-D5CB-564D-E7936C70E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605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8CA549-D4C1-4946-B072-A3D140C56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9886B7C-9FEF-1FB2-6D07-78A3F0367A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F64C1B-07B2-DC1C-FFD9-090E7FA7E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AD22D9-447C-D89A-2A01-6931779A2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948954-F19A-4B2E-84CB-DD50D3D3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6BDB88-80B7-7A05-CE3F-3BB84247B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71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D4FA5AB-4115-CAE7-9EB4-63693650C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ACD9E6-C0D9-AF05-3E12-ED7A4460C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3B7233-9882-876B-768C-0884A1F6A0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6782D-8D6E-44B1-82DF-3D22241FC3AD}" type="datetimeFigureOut">
              <a:rPr lang="es-ES" smtClean="0"/>
              <a:t>15/05/2023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0734CC-5D4D-A03A-131F-BA2704BA8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1E7DFC-5E63-3478-6B35-4832F4ACDF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8A1FD-7050-463F-917A-47EB427435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195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participem.gva.es/va/premis-edicio-2" TargetMode="External"/><Relationship Id="rId3" Type="http://schemas.openxmlformats.org/officeDocument/2006/relationships/hyperlink" Target="https://participem.gva.es/va/formacio" TargetMode="External"/><Relationship Id="rId7" Type="http://schemas.openxmlformats.org/officeDocument/2006/relationships/hyperlink" Target="https://participem.gva.es/va/premis" TargetMode="External"/><Relationship Id="rId12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articipem.gva.es/va/pindoles-formatives" TargetMode="External"/><Relationship Id="rId11" Type="http://schemas.openxmlformats.org/officeDocument/2006/relationships/hyperlink" Target="https://participem.gva.es/documents/164666869/175578073/Gu%C3%ADa+valenciano/7260772c-344e-411f-9078-48e97695db98" TargetMode="External"/><Relationship Id="rId5" Type="http://schemas.openxmlformats.org/officeDocument/2006/relationships/hyperlink" Target="https://participem.gva.es/va/formacio-en-projectes-de-subvencions" TargetMode="External"/><Relationship Id="rId10" Type="http://schemas.openxmlformats.org/officeDocument/2006/relationships/hyperlink" Target="https://www.opengovpartnership.org/es/" TargetMode="External"/><Relationship Id="rId4" Type="http://schemas.openxmlformats.org/officeDocument/2006/relationships/hyperlink" Target="https://participem.gva.es/va/escola-de-ciutadania" TargetMode="External"/><Relationship Id="rId9" Type="http://schemas.openxmlformats.org/officeDocument/2006/relationships/hyperlink" Target="https://participem.gva.es/va/estudi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rodenas_ana@gva.es" TargetMode="External"/><Relationship Id="rId2" Type="http://schemas.openxmlformats.org/officeDocument/2006/relationships/hyperlink" Target="mailto:mateu_ire@gva.e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vaparticipa.gva.es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DB13A07-1D85-3862-92C8-3D5DFFACF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530" y="1192696"/>
            <a:ext cx="6362459" cy="2920045"/>
          </a:xfrm>
        </p:spPr>
        <p:txBody>
          <a:bodyPr anchor="b">
            <a:normAutofit fontScale="90000"/>
          </a:bodyPr>
          <a:lstStyle/>
          <a:p>
            <a:r>
              <a:rPr lang="es-ES" sz="4000" b="1" dirty="0">
                <a:ea typeface="+mj-lt"/>
                <a:cs typeface="+mj-lt"/>
              </a:rPr>
              <a:t>LEY 4/2023, de 13 de abril, de la Generalitat, de PARTICIPACIÓN CIUDADANA Y FOMENTO DEL ASOCIACIONISMO DE LA COMUNITAT VALENCIANA</a:t>
            </a:r>
            <a:endParaRPr lang="es-ES" sz="4000" b="1" dirty="0">
              <a:cs typeface="Calibri Ligh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9076" y="5288462"/>
            <a:ext cx="4561369" cy="14160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1800" b="1" dirty="0">
                <a:solidFill>
                  <a:srgbClr val="000000"/>
                </a:solidFill>
                <a:latin typeface="Calibri Light"/>
                <a:cs typeface="Calibri"/>
              </a:rPr>
              <a:t>Cómo afecta la ley al personal funcionario de la GVA y su sector público</a:t>
            </a:r>
          </a:p>
        </p:txBody>
      </p:sp>
      <p:pic>
        <p:nvPicPr>
          <p:cNvPr id="5" name="Imagen 5">
            <a:extLst>
              <a:ext uri="{FF2B5EF4-FFF2-40B4-BE49-F238E27FC236}">
                <a16:creationId xmlns:a16="http://schemas.microsoft.com/office/drawing/2014/main" id="{5F65ABB2-EC54-9AD9-7E68-34E96A5BB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8910" y="1380565"/>
            <a:ext cx="2642480" cy="4096870"/>
          </a:xfrm>
          <a:prstGeom prst="rect">
            <a:avLst/>
          </a:prstGeom>
        </p:spPr>
      </p:pic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974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964" y="1072809"/>
            <a:ext cx="8990071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s-ES" sz="1800" dirty="0">
              <a:cs typeface="Calibri"/>
            </a:endParaRPr>
          </a:p>
          <a:p>
            <a:r>
              <a:rPr lang="es-ES" sz="2800" b="1" dirty="0">
                <a:cs typeface="Calibri"/>
              </a:rPr>
              <a:t>Artículo 19. Presupuestos participativos </a:t>
            </a:r>
          </a:p>
          <a:p>
            <a:endParaRPr lang="es-ES" sz="1800" dirty="0"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cs typeface="Calibri"/>
              </a:rPr>
              <a:t>La ciudadanía interviene directamente en la elaboración del presupuesto de la GVA a través de propuestas, fases de votación y seguimiento de la ejecución. El resultado será </a:t>
            </a:r>
            <a:r>
              <a:rPr lang="es-ES" sz="1800" b="1" u="sng" dirty="0">
                <a:cs typeface="Calibri"/>
              </a:rPr>
              <a:t>vinculante.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cs typeface="Calibri"/>
              </a:rPr>
              <a:t>El </a:t>
            </a:r>
            <a:r>
              <a:rPr lang="es-ES" sz="1800" u="sng" dirty="0">
                <a:cs typeface="Calibri"/>
              </a:rPr>
              <a:t>Consell</a:t>
            </a:r>
            <a:r>
              <a:rPr lang="es-ES" sz="1800" dirty="0">
                <a:cs typeface="Calibri"/>
              </a:rPr>
              <a:t> determinará la dotación presupuestaria, capítulos de gasto y calendario ejecución -&gt; se convocarán cada </a:t>
            </a:r>
            <a:r>
              <a:rPr lang="es-ES" sz="1800" u="sng" dirty="0">
                <a:cs typeface="Calibri"/>
              </a:rPr>
              <a:t>dos años</a:t>
            </a:r>
            <a:r>
              <a:rPr lang="es-ES" sz="1800" dirty="0">
                <a:cs typeface="Calibri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cs typeface="Calibri"/>
              </a:rPr>
              <a:t>Papel del personal funcionario: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600" dirty="0">
                <a:cs typeface="Calibri"/>
              </a:rPr>
              <a:t>Participación en la valoración técnica de las propuestas.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600" dirty="0">
                <a:cs typeface="Calibri"/>
              </a:rPr>
              <a:t>Ejecución de las propuestas seleccionadas.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600" dirty="0">
                <a:cs typeface="Calibri"/>
              </a:rPr>
              <a:t>Posible reformulación de las propuestas.</a:t>
            </a: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504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4596" y="1181958"/>
            <a:ext cx="9522807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solidFill>
                  <a:srgbClr val="000000"/>
                </a:solidFill>
                <a:cs typeface="Calibri"/>
              </a:rPr>
              <a:t>Artículo 21. Consultas ciudadanas </a:t>
            </a:r>
          </a:p>
          <a:p>
            <a:endParaRPr lang="es-ES" sz="32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cs typeface="Calibri"/>
              </a:rPr>
              <a:t> Mecanismo para recabar opinión o recibir aportación sobre asuntos públicos que afecten a un determinado colectivo.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cs typeface="Calibri"/>
              </a:rPr>
              <a:t> Se </a:t>
            </a:r>
            <a:r>
              <a:rPr lang="es-ES" sz="2000" u="sng" dirty="0">
                <a:cs typeface="Calibri"/>
              </a:rPr>
              <a:t>excluyen</a:t>
            </a:r>
            <a:r>
              <a:rPr lang="es-ES" sz="2000" dirty="0">
                <a:cs typeface="Calibri"/>
              </a:rPr>
              <a:t> cuestiones organización interna y consultas refrendarias (que afectarían a todo el censo electoral).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cs typeface="Calibri"/>
              </a:rPr>
              <a:t> A través de GVA Participa: encuestas, preguntas directas…</a:t>
            </a: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32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4394" y="1072809"/>
            <a:ext cx="9303212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cs typeface="Calibri"/>
              </a:rPr>
              <a:t>Artículos 22 y 23. Participación ciudadana en la evaluación y seguimiento de políticas y servicios públicos: </a:t>
            </a:r>
          </a:p>
          <a:p>
            <a:endParaRPr lang="es-ES" sz="2800" b="1" dirty="0">
              <a:cs typeface="Calibri"/>
            </a:endParaRPr>
          </a:p>
          <a:p>
            <a:r>
              <a:rPr lang="es-ES" sz="2000" b="1" dirty="0">
                <a:cs typeface="Calibri"/>
              </a:rPr>
              <a:t>La auditoría ciudadana.</a:t>
            </a:r>
          </a:p>
          <a:p>
            <a:endParaRPr lang="es-ES" sz="18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cs typeface="Calibri"/>
              </a:rPr>
              <a:t>Mecanismo de seguimiento y auditoría por parte de la ciudadanía para evaluar los servicios y las políticas públicas.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cs typeface="Calibri"/>
              </a:rPr>
              <a:t>El Consell acuerda anualmente sobre qué política pública se ejerce.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cs typeface="Calibri"/>
              </a:rPr>
              <a:t>Se regulará reglamentariamente: designación por sorteo de entre aquellas interesadas y registradas en el portal.</a:t>
            </a:r>
          </a:p>
          <a:p>
            <a:pPr marL="285750" indent="-285750" algn="just">
              <a:buFont typeface="Calibri" panose="020B0604020202020204" pitchFamily="34" charset="0"/>
              <a:buChar char="-"/>
            </a:pPr>
            <a:endParaRPr lang="es-ES" sz="1800" dirty="0">
              <a:cs typeface="Calibri"/>
            </a:endParaRPr>
          </a:p>
          <a:p>
            <a:pPr marL="285750" indent="-285750" algn="just">
              <a:buFont typeface="Calibri" panose="020B0604020202020204" pitchFamily="34" charset="0"/>
              <a:buChar char="-"/>
            </a:pPr>
            <a:endParaRPr lang="es-ES" sz="1800" dirty="0"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460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6846" y="1209722"/>
            <a:ext cx="10075166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cs typeface="Calibri"/>
              </a:rPr>
              <a:t>Artículos 25, 26 y 27. Órganos de participación Ciudadana</a:t>
            </a:r>
          </a:p>
          <a:p>
            <a:endParaRPr lang="es-ES" sz="2000" dirty="0"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cs typeface="Calibri"/>
              </a:rPr>
              <a:t>Son canales estables de interlocución entre la ciudadanía y la GVA.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cs typeface="Calibri"/>
              </a:rPr>
              <a:t>Cada área de competencia de la GVA contará con un órgano de participación ciudadana.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cs typeface="Calibri"/>
              </a:rPr>
              <a:t>Composición: mínima representación de la ciudadanía de un 60% (se considera ciudadanía únicamente a las personas o entidades del art. 5.3.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cs typeface="Calibri"/>
              </a:rPr>
              <a:t>Registro de Órganos de Participación Ciudadana:  Requisitos de composición y elección de representantes democrática y transparente. Igualdad entre hombres y mujeres y criterios de inclusión.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cs typeface="Calibri"/>
              </a:rPr>
              <a:t>DT1ª: Adaptación órganos 9 meses -&gt; Guía de órganos útil para la ciudadanía.</a:t>
            </a: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796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6846" y="1200757"/>
            <a:ext cx="10075166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cs typeface="Calibri"/>
              </a:rPr>
              <a:t>Art. 41 a 43 Planificación y coordinación en materia de participación ciudadana en la Generalitat.</a:t>
            </a:r>
          </a:p>
          <a:p>
            <a:pPr algn="just"/>
            <a:endParaRPr lang="es-ES" sz="1800" dirty="0"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cs typeface="Calibri"/>
              </a:rPr>
              <a:t>Plan de participación ciudadana de la GVA aprobado por el Consell y vigencia de 3 años. Comisión interdepartamental por reglamento para el diseño, ejecución y seguimiento del plan.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cs typeface="Calibri"/>
              </a:rPr>
              <a:t>Designación de unidades administrativas responsables en cada Conselleria y entidad del sector público.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cs typeface="Calibri"/>
              </a:rPr>
              <a:t>Funciones: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cs typeface="Calibri"/>
              </a:rPr>
              <a:t>Impulso y coordinación con la Dirección General de Participación Ciudadana.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cs typeface="Calibri"/>
              </a:rPr>
              <a:t>Impulso de creación de órganos de participación ciudadana.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cs typeface="Calibri"/>
              </a:rPr>
              <a:t>Impulso de procesos de participación ciudadana en su departamento.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cs typeface="Calibri"/>
              </a:rPr>
              <a:t>Colaboración en los contenidos del portal GVA Participa y en los presupuestos participativos.</a:t>
            </a:r>
          </a:p>
          <a:p>
            <a:pPr marL="285750" indent="-285750" algn="just">
              <a:buFontTx/>
              <a:buChar char="-"/>
            </a:pPr>
            <a:endParaRPr lang="es-ES" sz="1800" dirty="0"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538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8417" y="1006948"/>
            <a:ext cx="10075166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cs typeface="Calibri"/>
              </a:rPr>
              <a:t>Recursos de formación para el personal funcionario</a:t>
            </a:r>
            <a:endParaRPr lang="es-ES" sz="2800" b="1" dirty="0"/>
          </a:p>
          <a:p>
            <a:r>
              <a:rPr lang="es-ES" sz="2000" b="1" dirty="0">
                <a:cs typeface="Calibri"/>
              </a:rPr>
              <a:t>Cursos del IVAP</a:t>
            </a:r>
          </a:p>
          <a:p>
            <a:pPr algn="just"/>
            <a:r>
              <a:rPr lang="es-ES" sz="2000" dirty="0">
                <a:cs typeface="Calibri"/>
              </a:rPr>
              <a:t>La Generalitat implementará acciones formativas para formar al personal a su servicio.</a:t>
            </a:r>
          </a:p>
          <a:p>
            <a:pPr algn="just"/>
            <a:r>
              <a:rPr lang="es-ES" sz="2000" dirty="0">
                <a:cs typeface="Calibri"/>
              </a:rPr>
              <a:t>Plan formativo 2023:</a:t>
            </a:r>
          </a:p>
          <a:p>
            <a:pPr algn="just"/>
            <a:endParaRPr lang="es-ES" sz="2000" dirty="0">
              <a:cs typeface="Calibri"/>
            </a:endParaRPr>
          </a:p>
          <a:p>
            <a:pPr marL="285750" indent="-285750" algn="just">
              <a:buFontTx/>
              <a:buChar char="-"/>
            </a:pPr>
            <a:endParaRPr lang="es-ES" sz="2000" dirty="0">
              <a:cs typeface="Calibri"/>
            </a:endParaRPr>
          </a:p>
          <a:p>
            <a:pPr algn="just"/>
            <a:endParaRPr lang="es-ES" sz="2000" dirty="0">
              <a:cs typeface="Calibri"/>
            </a:endParaRPr>
          </a:p>
          <a:p>
            <a:pPr algn="just"/>
            <a:endParaRPr lang="es-ES" sz="2000" dirty="0">
              <a:cs typeface="Calibri"/>
            </a:endParaRPr>
          </a:p>
          <a:p>
            <a:pPr algn="just"/>
            <a:endParaRPr lang="es-ES" sz="2000" dirty="0">
              <a:cs typeface="Calibri"/>
            </a:endParaRPr>
          </a:p>
          <a:p>
            <a:pPr algn="just"/>
            <a:endParaRPr lang="es-ES" sz="2000" dirty="0">
              <a:cs typeface="Calibri"/>
            </a:endParaRPr>
          </a:p>
          <a:p>
            <a:pPr algn="just"/>
            <a:endParaRPr lang="es-ES" sz="2000" dirty="0"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  <p:graphicFrame>
        <p:nvGraphicFramePr>
          <p:cNvPr id="2" name="Tabla 4">
            <a:extLst>
              <a:ext uri="{FF2B5EF4-FFF2-40B4-BE49-F238E27FC236}">
                <a16:creationId xmlns:a16="http://schemas.microsoft.com/office/drawing/2014/main" id="{D7506017-388B-0A5D-92FC-ADF88447CF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654894"/>
              </p:ext>
            </p:extLst>
          </p:nvPr>
        </p:nvGraphicFramePr>
        <p:xfrm>
          <a:off x="2860191" y="2772875"/>
          <a:ext cx="6646348" cy="3172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270">
                  <a:extLst>
                    <a:ext uri="{9D8B030D-6E8A-4147-A177-3AD203B41FA5}">
                      <a16:colId xmlns:a16="http://schemas.microsoft.com/office/drawing/2014/main" val="2432386609"/>
                    </a:ext>
                  </a:extLst>
                </a:gridCol>
                <a:gridCol w="1463837">
                  <a:extLst>
                    <a:ext uri="{9D8B030D-6E8A-4147-A177-3AD203B41FA5}">
                      <a16:colId xmlns:a16="http://schemas.microsoft.com/office/drawing/2014/main" val="1156829034"/>
                    </a:ext>
                  </a:extLst>
                </a:gridCol>
                <a:gridCol w="1430991">
                  <a:extLst>
                    <a:ext uri="{9D8B030D-6E8A-4147-A177-3AD203B41FA5}">
                      <a16:colId xmlns:a16="http://schemas.microsoft.com/office/drawing/2014/main" val="685047046"/>
                    </a:ext>
                  </a:extLst>
                </a:gridCol>
                <a:gridCol w="1517196">
                  <a:extLst>
                    <a:ext uri="{9D8B030D-6E8A-4147-A177-3AD203B41FA5}">
                      <a16:colId xmlns:a16="http://schemas.microsoft.com/office/drawing/2014/main" val="1146887182"/>
                    </a:ext>
                  </a:extLst>
                </a:gridCol>
                <a:gridCol w="905054">
                  <a:extLst>
                    <a:ext uri="{9D8B030D-6E8A-4147-A177-3AD203B41FA5}">
                      <a16:colId xmlns:a16="http://schemas.microsoft.com/office/drawing/2014/main" val="3459219419"/>
                    </a:ext>
                  </a:extLst>
                </a:gridCol>
              </a:tblGrid>
              <a:tr h="476722">
                <a:tc>
                  <a:txBody>
                    <a:bodyPr/>
                    <a:lstStyle/>
                    <a:p>
                      <a:r>
                        <a:rPr lang="es-ES" sz="1400" dirty="0"/>
                        <a:t>Código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Denominación del curso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Grupo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Modalidad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Horas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019055"/>
                  </a:ext>
                </a:extLst>
              </a:tr>
              <a:tr h="764970">
                <a:tc>
                  <a:txBody>
                    <a:bodyPr/>
                    <a:lstStyle/>
                    <a:p>
                      <a:r>
                        <a:rPr lang="es-ES" sz="1400" dirty="0"/>
                        <a:t>2535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Fundamentos de la participación ciudadana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A1,A2,B,C1,C2 y APF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Presencial (2 ediciones: Alacant i València)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25</a:t>
                      </a:r>
                    </a:p>
                    <a:p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734978"/>
                  </a:ext>
                </a:extLst>
              </a:tr>
              <a:tr h="673019">
                <a:tc>
                  <a:txBody>
                    <a:bodyPr/>
                    <a:lstStyle/>
                    <a:p>
                      <a:r>
                        <a:rPr lang="es-ES" sz="1400" dirty="0"/>
                        <a:t>2536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Guía para la participación ciudadana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A1,A2,B,C1,C2 y APF</a:t>
                      </a:r>
                    </a:p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Autoformación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165877"/>
                  </a:ext>
                </a:extLst>
              </a:tr>
              <a:tr h="1065613">
                <a:tc>
                  <a:txBody>
                    <a:bodyPr/>
                    <a:lstStyle/>
                    <a:p>
                      <a:r>
                        <a:rPr lang="es-ES" sz="1400" dirty="0"/>
                        <a:t>2235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Especialista universitario en promoción de la participación ciudadana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A1 y A2</a:t>
                      </a:r>
                    </a:p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Semipresencial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185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725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8417" y="676696"/>
            <a:ext cx="10075166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cs typeface="Calibri"/>
              </a:rPr>
              <a:t>Recursos de formación para el personal funcionario</a:t>
            </a:r>
            <a:endParaRPr lang="es-ES" sz="2800" b="1" dirty="0"/>
          </a:p>
          <a:p>
            <a:r>
              <a:rPr lang="es-ES" sz="2000" b="1" dirty="0">
                <a:cs typeface="Calibri"/>
              </a:rPr>
              <a:t>Otros recursos</a:t>
            </a:r>
          </a:p>
          <a:p>
            <a:pPr algn="just"/>
            <a:endParaRPr lang="es-ES" sz="2000" dirty="0">
              <a:cs typeface="Calibri"/>
            </a:endParaRPr>
          </a:p>
          <a:p>
            <a:pPr marL="285750" indent="-285750" algn="just">
              <a:buFontTx/>
              <a:buChar char="-"/>
            </a:pPr>
            <a:endParaRPr lang="es-ES" sz="2000" dirty="0">
              <a:cs typeface="Calibri"/>
            </a:endParaRPr>
          </a:p>
          <a:p>
            <a:pPr algn="just"/>
            <a:endParaRPr lang="es-ES" sz="2000" dirty="0">
              <a:cs typeface="Calibri"/>
            </a:endParaRPr>
          </a:p>
          <a:p>
            <a:pPr algn="just"/>
            <a:endParaRPr lang="es-ES" sz="2000" dirty="0">
              <a:cs typeface="Calibri"/>
            </a:endParaRPr>
          </a:p>
          <a:p>
            <a:pPr algn="just"/>
            <a:endParaRPr lang="es-ES" sz="2000" dirty="0">
              <a:cs typeface="Calibri"/>
            </a:endParaRPr>
          </a:p>
          <a:p>
            <a:pPr algn="just"/>
            <a:endParaRPr lang="es-ES" sz="2000" dirty="0">
              <a:cs typeface="Calibri"/>
            </a:endParaRPr>
          </a:p>
          <a:p>
            <a:pPr algn="just"/>
            <a:endParaRPr lang="es-ES" sz="2000" dirty="0"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09F4A24-FB3B-0E80-B2D2-70FA80946887}"/>
              </a:ext>
            </a:extLst>
          </p:cNvPr>
          <p:cNvSpPr txBox="1"/>
          <p:nvPr/>
        </p:nvSpPr>
        <p:spPr>
          <a:xfrm>
            <a:off x="842392" y="1468922"/>
            <a:ext cx="105072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Portal de Recursos </a:t>
            </a:r>
            <a:r>
              <a:rPr lang="es-ES" b="1" dirty="0">
                <a:sym typeface="Wingdings" panose="05000000000000000000" pitchFamily="2" charset="2"/>
              </a:rPr>
              <a:t> Formación </a:t>
            </a:r>
            <a:r>
              <a:rPr lang="es-ES" dirty="0">
                <a:sym typeface="Wingdings" panose="05000000000000000000" pitchFamily="2" charset="2"/>
              </a:rPr>
              <a:t>(</a:t>
            </a:r>
            <a:r>
              <a:rPr lang="es-ES" dirty="0">
                <a:sym typeface="Wingdings" panose="05000000000000000000" pitchFamily="2" charset="2"/>
                <a:hlinkClick r:id="rId3"/>
              </a:rPr>
              <a:t>https://participem.gva.es/va/formacio</a:t>
            </a:r>
            <a:r>
              <a:rPr lang="es-ES" dirty="0">
                <a:sym typeface="Wingdings" panose="05000000000000000000" pitchFamily="2" charset="2"/>
              </a:rPr>
              <a:t>)</a:t>
            </a:r>
          </a:p>
          <a:p>
            <a:endParaRPr lang="es-ES" dirty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Escuela de ciudadanía (</a:t>
            </a:r>
            <a:r>
              <a:rPr lang="es-ES" dirty="0">
                <a:hlinkClick r:id="rId4"/>
              </a:rPr>
              <a:t>https://participem.gva.es/va/escola-de-ciutadania</a:t>
            </a:r>
            <a:r>
              <a:rPr lang="es-ES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Formación en proyectos de subvenciones (</a:t>
            </a:r>
            <a:r>
              <a:rPr lang="es-ES" dirty="0">
                <a:hlinkClick r:id="rId5"/>
              </a:rPr>
              <a:t>https://participem.gva.es/va/formacio-en-projectes-de-subvencions</a:t>
            </a:r>
            <a:r>
              <a:rPr lang="es-ES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dirty="0"/>
              <a:t>Guía Formativa (    )</a:t>
            </a:r>
          </a:p>
          <a:p>
            <a:pPr marL="1714500" lvl="3" indent="-342900">
              <a:buAutoNum type="arabicParenR"/>
            </a:pPr>
            <a:r>
              <a:rPr lang="es-ES" dirty="0"/>
              <a:t>Asociacionismo</a:t>
            </a:r>
          </a:p>
          <a:p>
            <a:pPr marL="1714500" lvl="3" indent="-342900">
              <a:buAutoNum type="arabicParenR"/>
            </a:pPr>
            <a:r>
              <a:rPr lang="es-ES" dirty="0"/>
              <a:t>Participación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Píldoras formativas (</a:t>
            </a:r>
            <a:r>
              <a:rPr lang="es-ES" dirty="0">
                <a:hlinkClick r:id="rId6"/>
              </a:rPr>
              <a:t>https://participem.gva.es/va/pindoles-formatives</a:t>
            </a:r>
            <a:r>
              <a:rPr lang="es-ES" dirty="0"/>
              <a:t>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7738367-29B8-A268-C732-6058ECA45DB5}"/>
              </a:ext>
            </a:extLst>
          </p:cNvPr>
          <p:cNvSpPr txBox="1"/>
          <p:nvPr/>
        </p:nvSpPr>
        <p:spPr>
          <a:xfrm>
            <a:off x="842392" y="4113533"/>
            <a:ext cx="104492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Portal de Recursos </a:t>
            </a:r>
            <a:r>
              <a:rPr lang="es-ES" b="1" dirty="0">
                <a:sym typeface="Wingdings" panose="05000000000000000000" pitchFamily="2" charset="2"/>
              </a:rPr>
              <a:t> Recursos</a:t>
            </a:r>
          </a:p>
          <a:p>
            <a:endParaRPr lang="es-ES" dirty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Premios PARTICIPA-ACCIÓ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dirty="0"/>
              <a:t>I Edición (</a:t>
            </a:r>
            <a:r>
              <a:rPr lang="es-ES" dirty="0">
                <a:hlinkClick r:id="rId7"/>
              </a:rPr>
              <a:t>https://participem.gva.es/va/premis</a:t>
            </a:r>
            <a:r>
              <a:rPr lang="es-ES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dirty="0"/>
              <a:t>II Edición (</a:t>
            </a:r>
            <a:r>
              <a:rPr lang="es-ES" dirty="0">
                <a:hlinkClick r:id="rId8"/>
              </a:rPr>
              <a:t>https://participem.gva.es/va/premis-edicio-2</a:t>
            </a:r>
            <a:r>
              <a:rPr lang="es-ES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Estudios Universitarios (</a:t>
            </a:r>
            <a:r>
              <a:rPr lang="es-ES" dirty="0">
                <a:hlinkClick r:id="rId9"/>
              </a:rPr>
              <a:t>https://participem.gva.es/va/estudis</a:t>
            </a:r>
            <a:r>
              <a:rPr lang="es-ES" dirty="0"/>
              <a:t>)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06F6E98-4670-49B2-5E97-DBF4DFDBF071}"/>
              </a:ext>
            </a:extLst>
          </p:cNvPr>
          <p:cNvSpPr txBox="1"/>
          <p:nvPr/>
        </p:nvSpPr>
        <p:spPr>
          <a:xfrm>
            <a:off x="842392" y="5835364"/>
            <a:ext cx="812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-valencia" b="1" i="1" dirty="0"/>
              <a:t>Open </a:t>
            </a:r>
            <a:r>
              <a:rPr lang="ca-ES-valencia" b="1" i="1" dirty="0" err="1"/>
              <a:t>Government</a:t>
            </a:r>
            <a:r>
              <a:rPr lang="ca-ES-valencia" b="1" i="1" dirty="0"/>
              <a:t> </a:t>
            </a:r>
            <a:r>
              <a:rPr lang="ca-ES-valencia" b="1" i="1" dirty="0" err="1"/>
              <a:t>Partnership</a:t>
            </a:r>
            <a:r>
              <a:rPr lang="ca-ES-valencia" b="1" i="1" dirty="0"/>
              <a:t> </a:t>
            </a:r>
            <a:r>
              <a:rPr lang="ca-ES-valencia" b="1" dirty="0"/>
              <a:t>(OGP) </a:t>
            </a:r>
            <a:r>
              <a:rPr lang="ca-ES-valencia" dirty="0"/>
              <a:t>(</a:t>
            </a:r>
            <a:r>
              <a:rPr lang="ca-ES-valencia" dirty="0">
                <a:hlinkClick r:id="rId10"/>
              </a:rPr>
              <a:t>https://www.opengovpartnership.org/es/)</a:t>
            </a:r>
            <a:endParaRPr lang="ca-ES-valencia" dirty="0"/>
          </a:p>
        </p:txBody>
      </p:sp>
      <p:pic>
        <p:nvPicPr>
          <p:cNvPr id="8" name="Picture 6" descr="Solved: PDF Icon use legality? - Adobe Support Community - 9883401">
            <a:hlinkClick r:id="rId11"/>
            <a:extLst>
              <a:ext uri="{FF2B5EF4-FFF2-40B4-BE49-F238E27FC236}">
                <a16:creationId xmlns:a16="http://schemas.microsoft.com/office/drawing/2014/main" id="{83787478-5855-AF9E-4AF6-E6A1F7991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820" y="2862267"/>
            <a:ext cx="328279" cy="341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460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6846" y="1200757"/>
            <a:ext cx="10075166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s-ES" sz="2800" b="1" dirty="0">
              <a:cs typeface="Calibri"/>
            </a:endParaRPr>
          </a:p>
          <a:p>
            <a:endParaRPr lang="es-ES" sz="2800" b="1" dirty="0">
              <a:cs typeface="Calibri"/>
            </a:endParaRPr>
          </a:p>
          <a:p>
            <a:endParaRPr lang="es-ES" sz="2800" b="1" dirty="0">
              <a:cs typeface="Calibri"/>
            </a:endParaRPr>
          </a:p>
          <a:p>
            <a:endParaRPr lang="es-ES" sz="2800" b="1" dirty="0">
              <a:cs typeface="Calibri"/>
            </a:endParaRPr>
          </a:p>
          <a:p>
            <a:r>
              <a:rPr lang="es-ES" sz="2800" b="1" dirty="0">
                <a:cs typeface="Calibri"/>
              </a:rPr>
              <a:t>¡Gracias!</a:t>
            </a:r>
            <a:endParaRPr lang="es-ES" sz="2800" dirty="0">
              <a:cs typeface="Calibri"/>
            </a:endParaRPr>
          </a:p>
          <a:p>
            <a:pPr marL="285750" indent="-285750" algn="just">
              <a:buFontTx/>
              <a:buChar char="-"/>
            </a:pPr>
            <a:endParaRPr lang="es-ES" sz="1800" dirty="0">
              <a:cs typeface="Calibri"/>
            </a:endParaRPr>
          </a:p>
          <a:p>
            <a:pPr marL="285750" indent="-285750" algn="just">
              <a:buFontTx/>
              <a:buChar char="-"/>
            </a:pPr>
            <a:endParaRPr lang="es-ES" sz="1800" dirty="0">
              <a:cs typeface="Calibri"/>
            </a:endParaRPr>
          </a:p>
          <a:p>
            <a:pPr marL="285750" indent="-285750" algn="just">
              <a:buFontTx/>
              <a:buChar char="-"/>
            </a:pPr>
            <a:r>
              <a:rPr lang="es-ES" sz="1800" dirty="0">
                <a:cs typeface="Calibri"/>
              </a:rPr>
              <a:t>Irene Mateu </a:t>
            </a:r>
            <a:r>
              <a:rPr lang="es-ES" sz="1800" dirty="0">
                <a:cs typeface="Calibri"/>
                <a:hlinkClick r:id="rId2"/>
              </a:rPr>
              <a:t>mateu_ire@gva.es</a:t>
            </a:r>
            <a:endParaRPr lang="es-ES" sz="1800" dirty="0">
              <a:cs typeface="Calibri"/>
            </a:endParaRPr>
          </a:p>
          <a:p>
            <a:pPr marL="285750" indent="-285750" algn="just">
              <a:buFontTx/>
              <a:buChar char="-"/>
            </a:pPr>
            <a:r>
              <a:rPr lang="es-ES" sz="1800" dirty="0">
                <a:cs typeface="Calibri"/>
              </a:rPr>
              <a:t>Ana Ródenas </a:t>
            </a:r>
            <a:r>
              <a:rPr lang="es-ES" sz="1800" dirty="0">
                <a:cs typeface="Calibri"/>
                <a:hlinkClick r:id="rId3"/>
              </a:rPr>
              <a:t>rodenas_ana@gva.es</a:t>
            </a:r>
            <a:endParaRPr lang="es-ES" sz="1800" dirty="0">
              <a:cs typeface="Calibri"/>
            </a:endParaRPr>
          </a:p>
          <a:p>
            <a:pPr marL="285750" indent="-285750" algn="just">
              <a:buFontTx/>
              <a:buChar char="-"/>
            </a:pPr>
            <a:endParaRPr lang="es-ES" sz="1800" dirty="0"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685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0528" y="1093181"/>
            <a:ext cx="9764590" cy="490812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s-ES" sz="3300" b="1" dirty="0">
                <a:solidFill>
                  <a:srgbClr val="000000"/>
                </a:solidFill>
                <a:cs typeface="Calibri"/>
              </a:rPr>
              <a:t>Artículo 7. Obligaciones de las administraciones públicas</a:t>
            </a:r>
          </a:p>
          <a:p>
            <a:endParaRPr lang="es-ES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algn="just"/>
            <a:r>
              <a:rPr lang="es-ES" sz="2400" b="1" dirty="0">
                <a:solidFill>
                  <a:srgbClr val="000000"/>
                </a:solidFill>
                <a:latin typeface="Calibri Light"/>
                <a:cs typeface="Calibri"/>
              </a:rPr>
              <a:t>1- </a:t>
            </a:r>
            <a:r>
              <a:rPr lang="es-ES" sz="2400" b="1" u="sng" dirty="0">
                <a:solidFill>
                  <a:srgbClr val="000000"/>
                </a:solidFill>
                <a:latin typeface="Calibri Light"/>
                <a:cs typeface="Calibri"/>
              </a:rPr>
              <a:t>Integrar participación ciudadana </a:t>
            </a:r>
            <a:r>
              <a:rPr lang="es-ES" sz="2400" b="1" dirty="0">
                <a:solidFill>
                  <a:srgbClr val="000000"/>
                </a:solidFill>
                <a:latin typeface="Calibri Light"/>
                <a:cs typeface="Calibri"/>
              </a:rPr>
              <a:t>en sus actuaciones  -&gt;  presencial, telemática o mixta (a través del portal de participación ciudadana GVA Participa)</a:t>
            </a:r>
          </a:p>
          <a:p>
            <a:pPr algn="just"/>
            <a:r>
              <a:rPr lang="es-ES" sz="2400" b="1" dirty="0">
                <a:solidFill>
                  <a:srgbClr val="000000"/>
                </a:solidFill>
                <a:latin typeface="Calibri Light"/>
                <a:cs typeface="Calibri"/>
              </a:rPr>
              <a:t>2- </a:t>
            </a:r>
            <a:r>
              <a:rPr lang="es-ES" sz="2400" b="1" u="sng" dirty="0">
                <a:solidFill>
                  <a:srgbClr val="000000"/>
                </a:solidFill>
                <a:latin typeface="Calibri Light"/>
                <a:cs typeface="Calibri"/>
              </a:rPr>
              <a:t>Mecanismos</a:t>
            </a:r>
            <a:r>
              <a:rPr lang="es-ES" sz="2400" b="1" dirty="0">
                <a:solidFill>
                  <a:srgbClr val="000000"/>
                </a:solidFill>
                <a:latin typeface="Calibri Light"/>
                <a:cs typeface="Calibri"/>
              </a:rPr>
              <a:t> de participación  -&gt; atención a la </a:t>
            </a:r>
            <a:r>
              <a:rPr lang="es-ES" sz="2400" b="1" u="sng" dirty="0">
                <a:solidFill>
                  <a:srgbClr val="000000"/>
                </a:solidFill>
                <a:latin typeface="Calibri Light"/>
                <a:cs typeface="Calibri"/>
              </a:rPr>
              <a:t>inclusión</a:t>
            </a:r>
          </a:p>
          <a:p>
            <a:pPr algn="just"/>
            <a:r>
              <a:rPr lang="es-ES" sz="2400" b="1" dirty="0">
                <a:solidFill>
                  <a:srgbClr val="000000"/>
                </a:solidFill>
                <a:latin typeface="Calibri Light"/>
                <a:cs typeface="Calibri"/>
              </a:rPr>
              <a:t>3- Comunicación y </a:t>
            </a:r>
            <a:r>
              <a:rPr lang="es-ES" sz="2400" b="1" u="sng" dirty="0">
                <a:solidFill>
                  <a:srgbClr val="000000"/>
                </a:solidFill>
                <a:latin typeface="Calibri Light"/>
                <a:cs typeface="Calibri"/>
              </a:rPr>
              <a:t>difusión</a:t>
            </a:r>
            <a:r>
              <a:rPr lang="es-ES" sz="2400" b="1" dirty="0">
                <a:solidFill>
                  <a:srgbClr val="000000"/>
                </a:solidFill>
                <a:latin typeface="Calibri Light"/>
                <a:cs typeface="Calibri"/>
              </a:rPr>
              <a:t> de los procesos de participación ciudadana</a:t>
            </a:r>
          </a:p>
          <a:p>
            <a:pPr algn="just"/>
            <a:r>
              <a:rPr lang="es-ES" sz="2400" b="1" dirty="0">
                <a:solidFill>
                  <a:srgbClr val="000000"/>
                </a:solidFill>
                <a:latin typeface="Calibri Light"/>
                <a:cs typeface="Calibri"/>
              </a:rPr>
              <a:t>4- </a:t>
            </a:r>
            <a:r>
              <a:rPr lang="es-ES" sz="2400" b="1" u="sng" dirty="0">
                <a:solidFill>
                  <a:srgbClr val="000000"/>
                </a:solidFill>
                <a:latin typeface="Calibri Light"/>
                <a:cs typeface="Calibri"/>
              </a:rPr>
              <a:t>Garantizar</a:t>
            </a:r>
            <a:r>
              <a:rPr lang="es-ES" sz="2400" b="1" dirty="0">
                <a:solidFill>
                  <a:srgbClr val="000000"/>
                </a:solidFill>
                <a:latin typeface="Calibri Light"/>
                <a:cs typeface="Calibri"/>
              </a:rPr>
              <a:t> el acceso efectivo a la participación ciudadana -&gt; equidad, no discriminación, igualdad</a:t>
            </a:r>
          </a:p>
          <a:p>
            <a:pPr algn="just"/>
            <a:r>
              <a:rPr lang="es-ES" sz="2400" b="1" dirty="0">
                <a:solidFill>
                  <a:srgbClr val="000000"/>
                </a:solidFill>
                <a:latin typeface="Calibri Light"/>
                <a:cs typeface="Calibri"/>
              </a:rPr>
              <a:t>5- Fomentar e incentivar </a:t>
            </a:r>
            <a:r>
              <a:rPr lang="es-ES" sz="2400" b="1" u="sng" dirty="0">
                <a:solidFill>
                  <a:srgbClr val="000000"/>
                </a:solidFill>
                <a:latin typeface="Calibri Light"/>
                <a:cs typeface="Calibri"/>
              </a:rPr>
              <a:t>cultura participativa </a:t>
            </a:r>
            <a:r>
              <a:rPr lang="es-ES" sz="2400" b="1" dirty="0">
                <a:solidFill>
                  <a:srgbClr val="000000"/>
                </a:solidFill>
                <a:latin typeface="Calibri Light"/>
                <a:cs typeface="Calibri"/>
              </a:rPr>
              <a:t>-&gt; </a:t>
            </a:r>
            <a:r>
              <a:rPr lang="es-ES" sz="2400" b="1" u="sng" dirty="0">
                <a:solidFill>
                  <a:srgbClr val="000000"/>
                </a:solidFill>
                <a:latin typeface="Calibri Light"/>
                <a:cs typeface="Calibri"/>
              </a:rPr>
              <a:t>formación ciudadanía</a:t>
            </a:r>
            <a:r>
              <a:rPr lang="es-ES" sz="2400" b="1" dirty="0">
                <a:solidFill>
                  <a:srgbClr val="000000"/>
                </a:solidFill>
                <a:latin typeface="Calibri Light"/>
                <a:cs typeface="Calibri"/>
              </a:rPr>
              <a:t> y </a:t>
            </a:r>
            <a:r>
              <a:rPr lang="es-ES" sz="2400" b="1" u="sng" dirty="0">
                <a:solidFill>
                  <a:srgbClr val="000000"/>
                </a:solidFill>
                <a:latin typeface="Calibri Light"/>
                <a:cs typeface="Calibri"/>
              </a:rPr>
              <a:t>programas de educación </a:t>
            </a:r>
            <a:r>
              <a:rPr lang="es-ES" sz="2400" b="1" dirty="0">
                <a:solidFill>
                  <a:srgbClr val="000000"/>
                </a:solidFill>
                <a:latin typeface="Calibri Light"/>
                <a:cs typeface="Calibri"/>
              </a:rPr>
              <a:t>a la infancia y juventud. Formación reglada y no reglada.</a:t>
            </a:r>
          </a:p>
          <a:p>
            <a:pPr algn="just"/>
            <a:r>
              <a:rPr lang="es-ES" sz="2400" b="1" dirty="0">
                <a:solidFill>
                  <a:srgbClr val="000000"/>
                </a:solidFill>
                <a:latin typeface="Calibri Light"/>
                <a:cs typeface="Calibri"/>
              </a:rPr>
              <a:t>6- Medidas de fomento, promoción y apoyo al derecho de asociación -&gt; </a:t>
            </a:r>
            <a:r>
              <a:rPr lang="es-ES" sz="2400" b="1" u="sng" dirty="0">
                <a:solidFill>
                  <a:srgbClr val="000000"/>
                </a:solidFill>
                <a:latin typeface="Calibri Light"/>
                <a:cs typeface="Calibri"/>
              </a:rPr>
              <a:t>asociacionismo</a:t>
            </a:r>
          </a:p>
          <a:p>
            <a:pPr algn="just"/>
            <a:r>
              <a:rPr lang="es-ES" b="1" dirty="0">
                <a:solidFill>
                  <a:srgbClr val="000000"/>
                </a:solidFill>
                <a:latin typeface="Calibri Light"/>
                <a:cs typeface="Calibri"/>
              </a:rPr>
              <a:t>7</a:t>
            </a:r>
            <a:r>
              <a:rPr lang="es-ES" sz="2400" b="1" dirty="0">
                <a:solidFill>
                  <a:srgbClr val="000000"/>
                </a:solidFill>
                <a:latin typeface="Calibri Light"/>
                <a:cs typeface="Calibri"/>
              </a:rPr>
              <a:t>- Asegurar la </a:t>
            </a:r>
            <a:r>
              <a:rPr lang="es-ES" sz="2400" b="1" u="sng" dirty="0">
                <a:solidFill>
                  <a:srgbClr val="000000"/>
                </a:solidFill>
                <a:latin typeface="Calibri Light"/>
                <a:cs typeface="Calibri"/>
              </a:rPr>
              <a:t>formación del personal funcionario</a:t>
            </a:r>
          </a:p>
          <a:p>
            <a:pPr algn="just"/>
            <a:r>
              <a:rPr lang="es-ES" b="1" dirty="0">
                <a:solidFill>
                  <a:srgbClr val="000000"/>
                </a:solidFill>
                <a:latin typeface="Calibri Light"/>
                <a:cs typeface="Calibri"/>
              </a:rPr>
              <a:t>8</a:t>
            </a:r>
            <a:r>
              <a:rPr lang="es-ES" sz="2400" b="1" dirty="0">
                <a:solidFill>
                  <a:srgbClr val="000000"/>
                </a:solidFill>
                <a:latin typeface="Calibri Light"/>
                <a:cs typeface="Calibri"/>
              </a:rPr>
              <a:t>- Impulsar </a:t>
            </a:r>
            <a:r>
              <a:rPr lang="es-ES" sz="2400" b="1" u="sng" dirty="0">
                <a:solidFill>
                  <a:srgbClr val="000000"/>
                </a:solidFill>
                <a:latin typeface="Calibri Light"/>
                <a:cs typeface="Calibri"/>
              </a:rPr>
              <a:t>redes</a:t>
            </a:r>
            <a:r>
              <a:rPr lang="es-ES" sz="2400" b="1" dirty="0">
                <a:solidFill>
                  <a:srgbClr val="000000"/>
                </a:solidFill>
                <a:latin typeface="Calibri Light"/>
                <a:cs typeface="Calibri"/>
              </a:rPr>
              <a:t> y alianzas con otras administraciones públicas y entidades (públicas/privadas)</a:t>
            </a:r>
          </a:p>
          <a:p>
            <a:pPr algn="just"/>
            <a:endParaRPr lang="es-ES" sz="1800" b="1" dirty="0">
              <a:solidFill>
                <a:srgbClr val="000000"/>
              </a:solidFill>
              <a:latin typeface="Calibri Light"/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87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5949" y="1072809"/>
            <a:ext cx="9800101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solidFill>
                  <a:srgbClr val="000000"/>
                </a:solidFill>
                <a:cs typeface="Calibri"/>
              </a:rPr>
              <a:t>Artículo 9 y 10. Mecanismos de participación ciudadana.</a:t>
            </a:r>
          </a:p>
          <a:p>
            <a:r>
              <a:rPr lang="es-ES" b="1" dirty="0">
                <a:solidFill>
                  <a:srgbClr val="000000"/>
                </a:solidFill>
                <a:latin typeface="Calibri Light"/>
                <a:cs typeface="Calibri"/>
              </a:rPr>
              <a:t>Concepto: Son los procesos e instrumentos para ejercer el derecho de participación</a:t>
            </a:r>
          </a:p>
          <a:p>
            <a:pPr algn="just"/>
            <a:r>
              <a:rPr lang="es-ES" b="1" dirty="0">
                <a:solidFill>
                  <a:srgbClr val="000000"/>
                </a:solidFill>
                <a:latin typeface="Calibri Light"/>
                <a:cs typeface="Calibri"/>
              </a:rPr>
              <a:t>Lista no cerrada:</a:t>
            </a:r>
          </a:p>
          <a:p>
            <a:pPr algn="just"/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1- </a:t>
            </a:r>
            <a:r>
              <a:rPr lang="es-ES" sz="2000" b="1" u="sng" dirty="0">
                <a:solidFill>
                  <a:srgbClr val="000000"/>
                </a:solidFill>
                <a:latin typeface="Calibri Light"/>
                <a:cs typeface="Calibri"/>
              </a:rPr>
              <a:t>Procesos </a:t>
            </a: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de participación ciudadana (art. 11)</a:t>
            </a:r>
          </a:p>
          <a:p>
            <a:pPr algn="just"/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2- </a:t>
            </a:r>
            <a:r>
              <a:rPr lang="es-ES" sz="2000" b="1" u="sng" dirty="0">
                <a:solidFill>
                  <a:srgbClr val="000000"/>
                </a:solidFill>
                <a:latin typeface="Calibri Light"/>
                <a:cs typeface="Calibri"/>
              </a:rPr>
              <a:t>Iniciativa</a:t>
            </a: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 ciudadana (art. 12)</a:t>
            </a:r>
          </a:p>
          <a:p>
            <a:pPr algn="just"/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3- Participación en la </a:t>
            </a:r>
            <a:r>
              <a:rPr lang="es-ES" sz="2000" b="1" u="sng" dirty="0">
                <a:solidFill>
                  <a:srgbClr val="000000"/>
                </a:solidFill>
                <a:latin typeface="Calibri Light"/>
                <a:cs typeface="Calibri"/>
              </a:rPr>
              <a:t>elaboración de normas y planes </a:t>
            </a: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(art. 14 a 16)</a:t>
            </a:r>
          </a:p>
          <a:p>
            <a:pPr algn="just"/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4- </a:t>
            </a:r>
            <a:r>
              <a:rPr lang="es-ES" sz="2000" b="1" u="sng" dirty="0">
                <a:solidFill>
                  <a:srgbClr val="000000"/>
                </a:solidFill>
                <a:latin typeface="Calibri Light"/>
                <a:cs typeface="Calibri"/>
              </a:rPr>
              <a:t>Presupuestos</a:t>
            </a: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 participativos (art. 17 a 19)</a:t>
            </a:r>
          </a:p>
          <a:p>
            <a:pPr algn="just"/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5- </a:t>
            </a:r>
            <a:r>
              <a:rPr lang="es-ES" sz="2000" b="1" u="sng" dirty="0">
                <a:solidFill>
                  <a:srgbClr val="000000"/>
                </a:solidFill>
                <a:latin typeface="Calibri Light"/>
                <a:cs typeface="Calibri"/>
              </a:rPr>
              <a:t>Consultas ciudadanas </a:t>
            </a: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(art. 21)</a:t>
            </a:r>
          </a:p>
          <a:p>
            <a:pPr algn="just"/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6- </a:t>
            </a:r>
            <a:r>
              <a:rPr lang="es-ES" sz="2000" b="1" u="sng" dirty="0">
                <a:solidFill>
                  <a:srgbClr val="000000"/>
                </a:solidFill>
                <a:latin typeface="Calibri Light"/>
                <a:cs typeface="Calibri"/>
              </a:rPr>
              <a:t>Evaluación</a:t>
            </a: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 y seguimiento de políticas y servicios públicos. Auditoría ciudadana (art. 22 y 23)</a:t>
            </a:r>
            <a:endParaRPr lang="es-ES" sz="2000" b="1" u="sng" dirty="0">
              <a:solidFill>
                <a:srgbClr val="000000"/>
              </a:solidFill>
              <a:latin typeface="Calibri Light"/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07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3635" y="1072809"/>
            <a:ext cx="10324729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solidFill>
                  <a:srgbClr val="000000"/>
                </a:solidFill>
                <a:cs typeface="Calibri"/>
              </a:rPr>
              <a:t>Artículo 32. Portal de participación ciudadana de la GVA</a:t>
            </a:r>
          </a:p>
          <a:p>
            <a:r>
              <a:rPr lang="es-ES" sz="1800" b="1" dirty="0">
                <a:solidFill>
                  <a:srgbClr val="000000"/>
                </a:solidFill>
                <a:cs typeface="Calibri"/>
                <a:hlinkClick r:id="rId2"/>
              </a:rPr>
              <a:t>gvaparticipa.gva.es/</a:t>
            </a:r>
            <a:endParaRPr lang="es-ES" sz="1800" b="1" dirty="0">
              <a:solidFill>
                <a:srgbClr val="000000"/>
              </a:solidFill>
              <a:cs typeface="Calibri"/>
            </a:endParaRPr>
          </a:p>
          <a:p>
            <a:endParaRPr lang="es-ES" sz="1800" dirty="0">
              <a:solidFill>
                <a:srgbClr val="000000"/>
              </a:solidFill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  <a:cs typeface="Calibri"/>
              </a:rPr>
              <a:t>Es el principal espacio informativo y de interacción para informar, formar, debatir y decidir.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  <a:cs typeface="Calibri"/>
              </a:rPr>
              <a:t>Canal ciudadano directo para realizar debates, iniciativas (art. 12), elaboración normativa y de planes o estrategias (art. 14 a 16), presupuestos participativos (art. 17 a 19) y consultas ciudadanas (art. 21). </a:t>
            </a:r>
            <a:r>
              <a:rPr lang="es-ES" sz="1800" b="1" dirty="0">
                <a:solidFill>
                  <a:srgbClr val="000000"/>
                </a:solidFill>
                <a:cs typeface="Calibri"/>
              </a:rPr>
              <a:t>*En el ámbito de la Generalitat y su sector público.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  <a:cs typeface="Calibri"/>
              </a:rPr>
              <a:t>Actualmente, el portal cuenta con más de 55.000 personas registradas. La identificación en el portal se verifica a través de la base de datos de la Policía Nacional y del Instituto Valenciano de Estadística. El registro cumple con todas las medidas de seguridad y de protección de datos de la Generalitat.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  <a:cs typeface="Calibri"/>
              </a:rPr>
              <a:t>Registro sin límite de edad. A partir de los 14 años sin necesidad de consentimiento.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  <a:cs typeface="Calibri"/>
              </a:rPr>
              <a:t>Datos del portal: Nombre y apellidos, fecha de nacimiento, código postal (identificación de empadronamiento en un municipio de la </a:t>
            </a:r>
            <a:r>
              <a:rPr lang="es-ES" sz="1800" dirty="0" err="1">
                <a:solidFill>
                  <a:srgbClr val="000000"/>
                </a:solidFill>
                <a:cs typeface="Calibri"/>
              </a:rPr>
              <a:t>Comunitat</a:t>
            </a:r>
            <a:r>
              <a:rPr lang="es-ES" sz="1800" dirty="0">
                <a:solidFill>
                  <a:srgbClr val="000000"/>
                </a:solidFill>
                <a:cs typeface="Calibri"/>
              </a:rPr>
              <a:t> Valenciana), NIF y correo electrónico.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1800" dirty="0">
              <a:solidFill>
                <a:srgbClr val="000000"/>
              </a:solidFill>
              <a:cs typeface="Calibri"/>
            </a:endParaRPr>
          </a:p>
          <a:p>
            <a:endParaRPr lang="es-ES" sz="1800" dirty="0">
              <a:solidFill>
                <a:srgbClr val="000000"/>
              </a:solidFill>
              <a:cs typeface="Calibri"/>
            </a:endParaRPr>
          </a:p>
          <a:p>
            <a:endParaRPr lang="es-ES" sz="2800" b="1" dirty="0">
              <a:solidFill>
                <a:srgbClr val="000000"/>
              </a:solidFill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1400" b="1" dirty="0">
              <a:solidFill>
                <a:srgbClr val="000000"/>
              </a:solidFill>
              <a:cs typeface="Calibri"/>
            </a:endParaRPr>
          </a:p>
          <a:p>
            <a:endParaRPr lang="es-ES" sz="3200" b="1" dirty="0">
              <a:solidFill>
                <a:srgbClr val="000000"/>
              </a:solidFill>
              <a:cs typeface="Calibri"/>
            </a:endParaRPr>
          </a:p>
          <a:p>
            <a:endParaRPr lang="es-ES" sz="2800" b="1" dirty="0">
              <a:solidFill>
                <a:srgbClr val="000000"/>
              </a:solidFill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800" b="1" dirty="0">
              <a:solidFill>
                <a:srgbClr val="000000"/>
              </a:solidFill>
              <a:cs typeface="Calibri"/>
            </a:endParaRPr>
          </a:p>
          <a:p>
            <a:endParaRPr lang="es-ES" sz="28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algn="just"/>
            <a:endParaRPr lang="es-ES" sz="1800" b="1" dirty="0">
              <a:solidFill>
                <a:srgbClr val="000000"/>
              </a:solidFill>
              <a:latin typeface="Calibri Light"/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27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0490" y="1072809"/>
            <a:ext cx="9951020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solidFill>
                  <a:srgbClr val="000000"/>
                </a:solidFill>
                <a:cs typeface="Calibri"/>
              </a:rPr>
              <a:t>Artículo 11. Procesos de participación ciudadana</a:t>
            </a:r>
          </a:p>
          <a:p>
            <a:endParaRPr lang="es-ES" sz="28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Promoción celebración procesos de participación ciudadana -&gt; contraste de argumentos expuestos en debate público.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 </a:t>
            </a:r>
            <a:r>
              <a:rPr lang="es-ES" sz="2000" b="1" u="sng" dirty="0">
                <a:solidFill>
                  <a:srgbClr val="000000"/>
                </a:solidFill>
                <a:latin typeface="Calibri Light"/>
                <a:cs typeface="Calibri"/>
              </a:rPr>
              <a:t>Inicio</a:t>
            </a: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 de los procesos -&gt; </a:t>
            </a:r>
            <a:r>
              <a:rPr lang="es-ES" sz="2000" b="1" u="sng" dirty="0">
                <a:solidFill>
                  <a:srgbClr val="000000"/>
                </a:solidFill>
                <a:latin typeface="Calibri Light"/>
                <a:cs typeface="Calibri"/>
              </a:rPr>
              <a:t>órganos competentes</a:t>
            </a: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 en cada ámbito de actuación.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 Resultado </a:t>
            </a:r>
            <a:r>
              <a:rPr lang="es-ES" sz="2000" b="1" u="sng" dirty="0">
                <a:solidFill>
                  <a:srgbClr val="000000"/>
                </a:solidFill>
                <a:latin typeface="Calibri Light"/>
                <a:cs typeface="Calibri"/>
              </a:rPr>
              <a:t>vinculante</a:t>
            </a: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 si se prevé expresamente/ motivación. En todo caso, se devolverá a la ciudadanía los compromisos resultantes del proceso participativo.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Mínimo 3 fases en un proceso de participación: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s-ES" b="1" dirty="0">
                <a:solidFill>
                  <a:srgbClr val="000000"/>
                </a:solidFill>
                <a:latin typeface="Calibri Light"/>
                <a:cs typeface="Calibri"/>
              </a:rPr>
              <a:t> Fase de </a:t>
            </a:r>
            <a:r>
              <a:rPr lang="es-ES" b="1" u="sng" dirty="0">
                <a:solidFill>
                  <a:srgbClr val="000000"/>
                </a:solidFill>
                <a:latin typeface="Calibri Light"/>
                <a:cs typeface="Calibri"/>
              </a:rPr>
              <a:t>información y publicidad.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s-ES" b="1" dirty="0">
                <a:solidFill>
                  <a:srgbClr val="000000"/>
                </a:solidFill>
                <a:latin typeface="Calibri Light"/>
                <a:cs typeface="Calibri"/>
              </a:rPr>
              <a:t> Fase de </a:t>
            </a:r>
            <a:r>
              <a:rPr lang="es-ES" b="1" u="sng" dirty="0">
                <a:solidFill>
                  <a:srgbClr val="000000"/>
                </a:solidFill>
                <a:latin typeface="Calibri Light"/>
                <a:cs typeface="Calibri"/>
              </a:rPr>
              <a:t>debate</a:t>
            </a:r>
            <a:r>
              <a:rPr lang="es-ES" b="1" dirty="0">
                <a:solidFill>
                  <a:srgbClr val="000000"/>
                </a:solidFill>
                <a:latin typeface="Calibri Light"/>
                <a:cs typeface="Calibri"/>
              </a:rPr>
              <a:t> público con técnicas deliberativas y </a:t>
            </a:r>
            <a:r>
              <a:rPr lang="es-ES" b="1" u="sng" dirty="0">
                <a:solidFill>
                  <a:srgbClr val="000000"/>
                </a:solidFill>
                <a:latin typeface="Calibri Light"/>
                <a:cs typeface="Calibri"/>
              </a:rPr>
              <a:t>propositivas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s-ES" b="1" dirty="0">
                <a:solidFill>
                  <a:srgbClr val="000000"/>
                </a:solidFill>
                <a:latin typeface="Calibri Light"/>
                <a:cs typeface="Calibri"/>
              </a:rPr>
              <a:t> Fase de </a:t>
            </a:r>
            <a:r>
              <a:rPr lang="es-ES" b="1" u="sng" dirty="0">
                <a:solidFill>
                  <a:srgbClr val="000000"/>
                </a:solidFill>
                <a:latin typeface="Calibri Light"/>
                <a:cs typeface="Calibri"/>
              </a:rPr>
              <a:t>devolución pública.</a:t>
            </a:r>
          </a:p>
          <a:p>
            <a:pPr algn="just"/>
            <a:endParaRPr lang="es-ES" sz="1800" b="1" dirty="0">
              <a:solidFill>
                <a:srgbClr val="000000"/>
              </a:solidFill>
              <a:latin typeface="Calibri Light"/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135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1814" y="1164202"/>
            <a:ext cx="10288372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solidFill>
                  <a:srgbClr val="000000"/>
                </a:solidFill>
                <a:cs typeface="Calibri"/>
              </a:rPr>
              <a:t>Artículo 12. Iniciativa ciudadana en el ámbito de la Generalitat</a:t>
            </a:r>
          </a:p>
          <a:p>
            <a:pPr algn="just"/>
            <a:endParaRPr lang="es-ES" sz="20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0000"/>
                </a:solidFill>
                <a:latin typeface="Calibri Light"/>
                <a:cs typeface="Calibri"/>
              </a:rPr>
              <a:t>  Proposición de </a:t>
            </a:r>
            <a:r>
              <a:rPr lang="es-ES" b="1" u="sng" dirty="0">
                <a:solidFill>
                  <a:srgbClr val="000000"/>
                </a:solidFill>
                <a:latin typeface="Calibri Light"/>
                <a:cs typeface="Calibri"/>
              </a:rPr>
              <a:t>iniciativas ciudadanas </a:t>
            </a:r>
            <a:r>
              <a:rPr lang="es-ES" b="1" dirty="0">
                <a:solidFill>
                  <a:srgbClr val="000000"/>
                </a:solidFill>
                <a:latin typeface="Calibri Light"/>
                <a:cs typeface="Calibri"/>
              </a:rPr>
              <a:t>y propuestas de actuación de interés público a través del Portal de Participación.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0000"/>
                </a:solidFill>
                <a:latin typeface="Calibri Light"/>
                <a:cs typeface="Calibri"/>
              </a:rPr>
              <a:t>  Sobre </a:t>
            </a:r>
            <a:r>
              <a:rPr lang="es-ES" b="1" u="sng" dirty="0">
                <a:solidFill>
                  <a:srgbClr val="000000"/>
                </a:solidFill>
                <a:latin typeface="Calibri Light"/>
                <a:cs typeface="Calibri"/>
              </a:rPr>
              <a:t>normas reglamentarias y actuaciones concretas</a:t>
            </a:r>
            <a:r>
              <a:rPr lang="es-ES" b="1" dirty="0">
                <a:solidFill>
                  <a:srgbClr val="000000"/>
                </a:solidFill>
                <a:latin typeface="Calibri Light"/>
                <a:cs typeface="Calibri"/>
              </a:rPr>
              <a:t>/ Competencia de la  Generalitat. Respeto a la Constitución, al Estatuto de Autonomía y a las leyes.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0000"/>
                </a:solidFill>
                <a:latin typeface="Calibri Light"/>
                <a:cs typeface="Calibri"/>
              </a:rPr>
              <a:t>  </a:t>
            </a:r>
            <a:r>
              <a:rPr lang="es-ES" b="1" u="sng" dirty="0">
                <a:solidFill>
                  <a:srgbClr val="000000"/>
                </a:solidFill>
                <a:latin typeface="Calibri Light"/>
                <a:cs typeface="Calibri"/>
              </a:rPr>
              <a:t>5.000 avales </a:t>
            </a:r>
            <a:r>
              <a:rPr lang="es-ES" b="1" dirty="0">
                <a:solidFill>
                  <a:srgbClr val="000000"/>
                </a:solidFill>
                <a:latin typeface="Calibri Light"/>
                <a:cs typeface="Calibri"/>
              </a:rPr>
              <a:t>-&gt; </a:t>
            </a:r>
            <a:r>
              <a:rPr lang="es-ES" b="1" u="sng" dirty="0">
                <a:solidFill>
                  <a:srgbClr val="000000"/>
                </a:solidFill>
                <a:latin typeface="Calibri Light"/>
                <a:cs typeface="Calibri"/>
              </a:rPr>
              <a:t>5 meses </a:t>
            </a:r>
            <a:r>
              <a:rPr lang="es-ES" b="1" dirty="0">
                <a:solidFill>
                  <a:srgbClr val="000000"/>
                </a:solidFill>
                <a:latin typeface="Calibri Light"/>
                <a:cs typeface="Calibri"/>
              </a:rPr>
              <a:t>plazo  = Toma en </a:t>
            </a:r>
            <a:r>
              <a:rPr lang="es-ES" b="1" u="sng" dirty="0">
                <a:solidFill>
                  <a:srgbClr val="000000"/>
                </a:solidFill>
                <a:latin typeface="Calibri Light"/>
                <a:cs typeface="Calibri"/>
              </a:rPr>
              <a:t>consideración</a:t>
            </a:r>
            <a:r>
              <a:rPr lang="es-ES" b="1" dirty="0">
                <a:solidFill>
                  <a:srgbClr val="000000"/>
                </a:solidFill>
                <a:latin typeface="Calibri Light"/>
                <a:cs typeface="Calibri"/>
              </a:rPr>
              <a:t> del departamento/s competentes en la materia.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0000"/>
                </a:solidFill>
                <a:latin typeface="Calibri Light"/>
                <a:cs typeface="Calibri"/>
              </a:rPr>
              <a:t> </a:t>
            </a:r>
            <a:r>
              <a:rPr lang="es-ES" b="1" u="sng" dirty="0">
                <a:solidFill>
                  <a:srgbClr val="000000"/>
                </a:solidFill>
                <a:latin typeface="Calibri Light"/>
                <a:cs typeface="Calibri"/>
              </a:rPr>
              <a:t>3 meses </a:t>
            </a:r>
            <a:r>
              <a:rPr lang="es-ES" b="1" dirty="0">
                <a:solidFill>
                  <a:srgbClr val="000000"/>
                </a:solidFill>
                <a:latin typeface="Calibri Light"/>
                <a:cs typeface="Calibri"/>
              </a:rPr>
              <a:t>plazo -&gt; </a:t>
            </a:r>
            <a:r>
              <a:rPr lang="es-ES" b="1" u="sng" dirty="0">
                <a:solidFill>
                  <a:srgbClr val="000000"/>
                </a:solidFill>
                <a:latin typeface="Calibri Light"/>
                <a:cs typeface="Calibri"/>
              </a:rPr>
              <a:t>informe</a:t>
            </a:r>
            <a:r>
              <a:rPr lang="es-ES" b="1" dirty="0">
                <a:solidFill>
                  <a:srgbClr val="000000"/>
                </a:solidFill>
                <a:latin typeface="Calibri Light"/>
                <a:cs typeface="Calibri"/>
              </a:rPr>
              <a:t> departamento/s sobre valoración técnica, económica y 			oportunidad.</a:t>
            </a:r>
          </a:p>
          <a:p>
            <a:pPr algn="just"/>
            <a:endParaRPr lang="es-ES" sz="1800" b="1" dirty="0">
              <a:solidFill>
                <a:srgbClr val="000000"/>
              </a:solidFill>
              <a:latin typeface="Calibri Light"/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05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4109" y="1072809"/>
            <a:ext cx="9363782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solidFill>
                  <a:srgbClr val="000000"/>
                </a:solidFill>
                <a:cs typeface="Calibri"/>
              </a:rPr>
              <a:t>Artículo 14. Participación en la elaboración de normas y planes</a:t>
            </a:r>
            <a:endParaRPr lang="es-ES" sz="20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Sobre: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2 FASES: 	-  Consulta previa</a:t>
            </a:r>
          </a:p>
          <a:p>
            <a:pPr algn="just"/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                     	-  Audiencia ciudadana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A través del Portal GVA Participa.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Plazo: 1 mes para cada fase – (Urgencia: 10 días naturales)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Plan Anual Normativo: normas con proceso participativo específico según Consell.</a:t>
            </a:r>
          </a:p>
          <a:p>
            <a:pPr algn="just"/>
            <a:endParaRPr lang="es-ES" sz="1800" b="1" dirty="0">
              <a:solidFill>
                <a:srgbClr val="000000"/>
              </a:solidFill>
              <a:latin typeface="Calibri Light"/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3BB090C-80AF-F7FD-DA3D-59EBBC034C62}"/>
              </a:ext>
            </a:extLst>
          </p:cNvPr>
          <p:cNvSpPr txBox="1"/>
          <p:nvPr/>
        </p:nvSpPr>
        <p:spPr>
          <a:xfrm>
            <a:off x="2586283" y="2072630"/>
            <a:ext cx="77303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Leyes</a:t>
            </a:r>
          </a:p>
          <a:p>
            <a:r>
              <a:rPr lang="es-ES" sz="1600" dirty="0"/>
              <a:t>Reglamentos</a:t>
            </a:r>
          </a:p>
          <a:p>
            <a:r>
              <a:rPr lang="es-ES" sz="1600" dirty="0"/>
              <a:t>Instrumentos de planificación </a:t>
            </a:r>
          </a:p>
          <a:p>
            <a:r>
              <a:rPr lang="es-ES" sz="1600" dirty="0"/>
              <a:t>Excepciones: art. 14.2 debidamente motivadas.</a:t>
            </a:r>
          </a:p>
          <a:p>
            <a:r>
              <a:rPr lang="es-ES" sz="1600" dirty="0"/>
              <a:t>Propuestas, actuaciones, órdenes… art 15.3</a:t>
            </a:r>
          </a:p>
        </p:txBody>
      </p:sp>
    </p:spTree>
    <p:extLst>
      <p:ext uri="{BB962C8B-B14F-4D97-AF65-F5344CB8AC3E}">
        <p14:creationId xmlns:p14="http://schemas.microsoft.com/office/powerpoint/2010/main" val="2123243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3986" y="1072809"/>
            <a:ext cx="9324026" cy="471238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s-ES" sz="3000" b="1" dirty="0">
                <a:solidFill>
                  <a:srgbClr val="000000"/>
                </a:solidFill>
                <a:cs typeface="Calibri"/>
              </a:rPr>
              <a:t>Artículo 15. Consulta pública previa.</a:t>
            </a:r>
          </a:p>
          <a:p>
            <a:endParaRPr lang="es-ES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Se realiza cuando aún no se ha comenzado a elaborar la norma o el plan.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Anuncio de apertura de la consulta en DOGV.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GVA Participa: información sobre: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Participación de la ciudadanía: preguntas con alternativas cerradas o a través de texto libre…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Informe de resultados en GVA Participa.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1085850" lvl="2" indent="-171450" algn="l">
              <a:buFontTx/>
              <a:buChar char="-"/>
            </a:pPr>
            <a:endParaRPr lang="es-ES" sz="12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lvl="2" algn="l"/>
            <a:endParaRPr lang="es-ES" sz="14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lvl="2" algn="l"/>
            <a:endParaRPr lang="es-ES" sz="14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lvl="2" algn="l"/>
            <a:endParaRPr lang="es-ES" sz="14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lvl="2" algn="l"/>
            <a:endParaRPr lang="es-ES" sz="14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lvl="2" algn="l"/>
            <a:endParaRPr lang="es-ES" sz="14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lvl="2" algn="l"/>
            <a:endParaRPr lang="es-ES" sz="14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algn="just"/>
            <a:endParaRPr lang="es-ES" sz="18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algn="just"/>
            <a:endParaRPr lang="es-ES" sz="1800" b="1" dirty="0">
              <a:solidFill>
                <a:srgbClr val="000000"/>
              </a:solidFill>
              <a:latin typeface="Calibri Light"/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73D956E-7F50-1C70-C59D-4D3F9D350063}"/>
              </a:ext>
            </a:extLst>
          </p:cNvPr>
          <p:cNvSpPr txBox="1"/>
          <p:nvPr/>
        </p:nvSpPr>
        <p:spPr>
          <a:xfrm>
            <a:off x="4311769" y="3136902"/>
            <a:ext cx="35684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Antecedentes</a:t>
            </a:r>
          </a:p>
          <a:p>
            <a:r>
              <a:rPr lang="es-ES" sz="1600" dirty="0"/>
              <a:t>Problemas a solucionar</a:t>
            </a:r>
          </a:p>
          <a:p>
            <a:r>
              <a:rPr lang="es-ES" sz="1600" dirty="0"/>
              <a:t>Necesidad y/u oportunidad</a:t>
            </a:r>
          </a:p>
          <a:p>
            <a:r>
              <a:rPr lang="es-ES" sz="1600" dirty="0"/>
              <a:t>Alternativas</a:t>
            </a:r>
          </a:p>
        </p:txBody>
      </p:sp>
      <p:sp>
        <p:nvSpPr>
          <p:cNvPr id="8" name="Abrir llave 7">
            <a:extLst>
              <a:ext uri="{FF2B5EF4-FFF2-40B4-BE49-F238E27FC236}">
                <a16:creationId xmlns:a16="http://schemas.microsoft.com/office/drawing/2014/main" id="{274C2D95-A9E3-ED0B-A105-E6137DCBD6D1}"/>
              </a:ext>
            </a:extLst>
          </p:cNvPr>
          <p:cNvSpPr/>
          <p:nvPr/>
        </p:nvSpPr>
        <p:spPr>
          <a:xfrm>
            <a:off x="6724240" y="2879741"/>
            <a:ext cx="326033" cy="159154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CB5F9F2-6B2B-2276-66D6-7431094D7913}"/>
              </a:ext>
            </a:extLst>
          </p:cNvPr>
          <p:cNvSpPr txBox="1"/>
          <p:nvPr/>
        </p:nvSpPr>
        <p:spPr>
          <a:xfrm>
            <a:off x="7050273" y="3506234"/>
            <a:ext cx="3654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Formación de opinión de la ciudadanía</a:t>
            </a:r>
          </a:p>
        </p:txBody>
      </p:sp>
    </p:spTree>
    <p:extLst>
      <p:ext uri="{BB962C8B-B14F-4D97-AF65-F5344CB8AC3E}">
        <p14:creationId xmlns:p14="http://schemas.microsoft.com/office/powerpoint/2010/main" val="4179050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1B76E-91C0-FEEA-6339-0A52884E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0011" y="1072809"/>
            <a:ext cx="9331977" cy="47123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800" b="1" dirty="0">
                <a:solidFill>
                  <a:srgbClr val="000000"/>
                </a:solidFill>
                <a:cs typeface="Calibri"/>
              </a:rPr>
              <a:t>Artículo 16. Audiencia ciudadana.</a:t>
            </a:r>
          </a:p>
          <a:p>
            <a:endParaRPr lang="es-ES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endParaRPr lang="es-ES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Se realiza cuando ya se tiene un borrador del texto de la norma o el plan.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Se presenta el texto en GVA Participa.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La ciudadanía puede hacer aportaciones a cualquier parte del texto.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0000"/>
                </a:solidFill>
                <a:latin typeface="Calibri Light"/>
                <a:cs typeface="Calibri"/>
              </a:rPr>
              <a:t>Informe justificativo de aportaciones asumidas/desestimadas.</a:t>
            </a:r>
          </a:p>
          <a:p>
            <a:pPr lvl="2" algn="l"/>
            <a:endParaRPr lang="es-ES" sz="12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lvl="2" algn="l"/>
            <a:endParaRPr lang="es-ES" sz="14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1085850" lvl="2" indent="-171450" algn="l">
              <a:buFontTx/>
              <a:buChar char="-"/>
            </a:pPr>
            <a:endParaRPr lang="es-ES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1085850" lvl="2" indent="-171450" algn="l">
              <a:buFontTx/>
              <a:buChar char="-"/>
            </a:pPr>
            <a:endParaRPr lang="es-ES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1085850" lvl="2" indent="-171450" algn="l">
              <a:buFontTx/>
              <a:buChar char="-"/>
            </a:pPr>
            <a:endParaRPr lang="es-ES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1085850" lvl="2" indent="-171450" algn="l">
              <a:buFontTx/>
              <a:buChar char="-"/>
            </a:pPr>
            <a:endParaRPr lang="es-ES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marL="1085850" lvl="2" indent="-171450" algn="l">
              <a:buFontTx/>
              <a:buChar char="-"/>
            </a:pPr>
            <a:endParaRPr lang="es-ES" sz="14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algn="just"/>
            <a:endParaRPr lang="es-ES" sz="1800" b="1" dirty="0">
              <a:solidFill>
                <a:srgbClr val="000000"/>
              </a:solidFill>
              <a:latin typeface="Calibri Light"/>
              <a:cs typeface="Calibri"/>
            </a:endParaRPr>
          </a:p>
          <a:p>
            <a:pPr algn="just"/>
            <a:endParaRPr lang="es-ES" sz="1800" b="1" dirty="0">
              <a:solidFill>
                <a:srgbClr val="000000"/>
              </a:solidFill>
              <a:latin typeface="Calibri Light"/>
              <a:cs typeface="Calibri"/>
            </a:endParaRPr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4DA016E9-90C7-BC24-3094-7DA969838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626" y="5719330"/>
            <a:ext cx="1870488" cy="11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455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1539</Words>
  <Application>Microsoft Office PowerPoint</Application>
  <PresentationFormat>Panorámica</PresentationFormat>
  <Paragraphs>204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Tema de Office</vt:lpstr>
      <vt:lpstr>LEY 4/2023, de 13 de abril, de la Generalitat, de PARTICIPACIÓN CIUDADANA Y FOMENTO DEL ASOCIACIONISMO DE LA COMUNITAT VALENCIANA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Generalitat Valenciana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hola</dc:title>
  <dc:creator>PASCUAL GUZMÁN, XIMO</dc:creator>
  <cp:lastModifiedBy>PASCUAL GUZMÁN, XIMO</cp:lastModifiedBy>
  <cp:revision>53</cp:revision>
  <dcterms:created xsi:type="dcterms:W3CDTF">2023-05-08T10:42:21Z</dcterms:created>
  <dcterms:modified xsi:type="dcterms:W3CDTF">2023-05-15T08:45:14Z</dcterms:modified>
</cp:coreProperties>
</file>