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6" r:id="rId5"/>
    <p:sldId id="259" r:id="rId6"/>
    <p:sldId id="272" r:id="rId7"/>
    <p:sldId id="267" r:id="rId8"/>
    <p:sldId id="268" r:id="rId9"/>
    <p:sldId id="269" r:id="rId10"/>
    <p:sldId id="262" r:id="rId11"/>
    <p:sldId id="263" r:id="rId12"/>
    <p:sldId id="270" r:id="rId13"/>
    <p:sldId id="264" r:id="rId14"/>
    <p:sldId id="271" r:id="rId15"/>
    <p:sldId id="265" r:id="rId16"/>
    <p:sldId id="277" r:id="rId17"/>
    <p:sldId id="274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88A6D-C4E5-34E6-4ECD-152F19A06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E90B6-37B8-F683-D4E1-E76873474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3889D-6BDC-808C-A2BB-45BD37F0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C0C73-AFBB-CCE1-A4E7-15838586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044EB-7AEF-4228-A120-F03385F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07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1C375-7328-CE29-D5B6-8E4D5805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CF5B92-3BC7-3183-C1D1-A275171A5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5B56E-04D7-CF94-3819-C190948F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4D45DA-2418-11A0-CBF0-0F25D078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E753C-2E20-2FA6-F760-7D0682ED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2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E3D578-770D-DE9A-1DFC-8103DEF03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2B79F-8A4B-44F4-E59C-613FB72E1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12A56-4BF9-1C75-54E9-3329EB8C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5A759-5011-3D0E-1914-4C052271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242C07-4DCF-B39B-68A1-A7790BB6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D939D-1E3C-0C83-A8CA-D8DDED72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84393-952C-AD63-A017-5D2C556CA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7FAD7-27C8-421B-1490-2AF4055F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3668A-D27A-9647-D98B-82F119CE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4F7F2-4E8F-D2FC-43D4-B289B353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79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C8F8C-D053-28FE-4588-2C095B75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83D19-33FC-E49F-8CD6-5F0802135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7FE12-3BE5-4166-CC10-DEE05418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40502-B957-F380-BE4C-981E66A3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B12757-3D74-F4A6-393B-391775A4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77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55BC4-DCE9-BE7E-2271-731A766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AAAE58-E76D-E395-40F8-D51FEFF5F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16D22E-78CB-771C-884C-A31DE9A98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5D856D-E83F-7E4A-982E-F62B0EF3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FF39C4-47C8-71AF-3A4E-5BB54705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D1D141-E5CD-1274-99C9-EBC35226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4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F9056-7DFE-03F6-60B0-B9747987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B8823F-22B1-F6B9-7E31-DA604CE4B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A9F13C-DCE5-BE95-2CA4-D67A95433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2529F4-659E-D90A-D42A-31B9839E9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4E8C03-5D39-598A-D91F-282261098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B0BFD9-F86E-DBB2-BCC7-10411553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82BD1A-31BB-E77E-6741-1336F311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50809C-5307-236B-7457-9EF16947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04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6CDE-5C6A-D3C6-9CDE-D0B54FC8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93299A-1EAD-C6F5-D0B6-2BAF7A47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DBF8FB-12C7-7AFE-8D8B-3B8F6790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8D463C-14C2-5048-1151-347769C1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3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D6B06E-F36D-8C2B-399E-09B248FB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36747C-31B1-9883-A49C-51DC10F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18B5FE-0A01-1681-3237-3755157B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38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DDFCA-097E-3E2D-9AB8-E848A8AD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8278A-EDD0-F60D-C460-9330FDA8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BBB606-83E3-9A9B-8F11-C11D2E2E4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049430-8553-A66C-4584-38128F13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9E7873-C951-C60B-ECEB-6113B2D2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350599-CB46-D5CB-564D-E7936C70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05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CA549-D4C1-4946-B072-A3D140C5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886B7C-9FEF-1FB2-6D07-78A3F0367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F64C1B-07B2-DC1C-FFD9-090E7FA7E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AD22D9-447C-D89A-2A01-6931779A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948954-F19A-4B2E-84CB-DD50D3D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6BDB88-80B7-7A05-CE3F-3BB84247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71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4FA5AB-4115-CAE7-9EB4-63693650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ACD9E6-C0D9-AF05-3E12-ED7A4460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3B7233-9882-876B-768C-0884A1F6A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734CC-5D4D-A03A-131F-BA2704BA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E7DFC-5E63-3478-6B35-4832F4ACD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participem.gva.es/va/premis-edicio-2" TargetMode="External"/><Relationship Id="rId3" Type="http://schemas.openxmlformats.org/officeDocument/2006/relationships/hyperlink" Target="https://participem.gva.es/va/formacio" TargetMode="External"/><Relationship Id="rId7" Type="http://schemas.openxmlformats.org/officeDocument/2006/relationships/hyperlink" Target="https://participem.gva.es/va/premis" TargetMode="External"/><Relationship Id="rId12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rticipem.gva.es/va/pindoles-formatives" TargetMode="External"/><Relationship Id="rId11" Type="http://schemas.openxmlformats.org/officeDocument/2006/relationships/hyperlink" Target="https://participem.gva.es/documents/164666869/175578073/Gu%C3%ADa+valenciano/7260772c-344e-411f-9078-48e97695db98" TargetMode="External"/><Relationship Id="rId5" Type="http://schemas.openxmlformats.org/officeDocument/2006/relationships/hyperlink" Target="https://participem.gva.es/va/formacio-en-projectes-de-subvencions" TargetMode="External"/><Relationship Id="rId10" Type="http://schemas.openxmlformats.org/officeDocument/2006/relationships/hyperlink" Target="https://www.opengovpartnership.org/es/" TargetMode="External"/><Relationship Id="rId4" Type="http://schemas.openxmlformats.org/officeDocument/2006/relationships/hyperlink" Target="https://participem.gva.es/va/escola-de-ciutadania" TargetMode="External"/><Relationship Id="rId9" Type="http://schemas.openxmlformats.org/officeDocument/2006/relationships/hyperlink" Target="https://participem.gva.es/va/estudi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odenas_ana@gva.es" TargetMode="External"/><Relationship Id="rId2" Type="http://schemas.openxmlformats.org/officeDocument/2006/relationships/hyperlink" Target="mailto:mateu_ire@gva.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vaparticipa.gva.es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B13A07-1D85-3862-92C8-3D5DFFACF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0" y="1192696"/>
            <a:ext cx="6362459" cy="2920045"/>
          </a:xfrm>
        </p:spPr>
        <p:txBody>
          <a:bodyPr anchor="b">
            <a:normAutofit fontScale="90000"/>
          </a:bodyPr>
          <a:lstStyle/>
          <a:p>
            <a:r>
              <a:rPr lang="es-ES" sz="4000" b="1" dirty="0">
                <a:ea typeface="+mj-lt"/>
                <a:cs typeface="+mj-lt"/>
              </a:rPr>
              <a:t>LLEI 4/2023, de 13 d'abril, de la Generalitat, de PARTICIPACIÓ CIUTADANA I FOMENT DE L'ASSOCIACIONISME DE LA COMUNITAT VALENCIANA</a:t>
            </a:r>
            <a:endParaRPr lang="es-ES" sz="4000" b="1" dirty="0">
              <a:cs typeface="Calibri Ligh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9076" y="5288462"/>
            <a:ext cx="4561369" cy="14160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1800" b="1" dirty="0">
                <a:solidFill>
                  <a:srgbClr val="000000"/>
                </a:solidFill>
                <a:latin typeface="Calibri Light"/>
                <a:cs typeface="Calibri"/>
              </a:rPr>
              <a:t>Com afecta la llei al personal funcionari de la GVA i el seu sector públic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5F65ABB2-EC54-9AD9-7E68-34E96A5BB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910" y="1380565"/>
            <a:ext cx="2642480" cy="4096870"/>
          </a:xfrm>
          <a:prstGeom prst="rect">
            <a:avLst/>
          </a:prstGeom>
        </p:spPr>
      </p:pic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7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964" y="1072809"/>
            <a:ext cx="8990071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sz="1800" dirty="0">
              <a:cs typeface="Calibri"/>
            </a:endParaRPr>
          </a:p>
          <a:p>
            <a:r>
              <a:rPr lang="es-ES" sz="2800" b="1" dirty="0">
                <a:cs typeface="Calibri"/>
              </a:rPr>
              <a:t>Article 19. Pressupostos participatius </a:t>
            </a:r>
          </a:p>
          <a:p>
            <a:endParaRPr lang="es-ES" sz="18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La ciutadania intervé directament en l'elaboració del pressupost de la GVA a través de propostes, fases de votació i seguiment de l'execució. El resultat serà </a:t>
            </a:r>
            <a:r>
              <a:rPr lang="es-ES" sz="1800" b="1" u="sng" dirty="0">
                <a:cs typeface="Calibri"/>
              </a:rPr>
              <a:t>vinculant.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El </a:t>
            </a:r>
            <a:r>
              <a:rPr lang="es-ES" sz="1800" u="sng" dirty="0">
                <a:cs typeface="Calibri"/>
              </a:rPr>
              <a:t>Consell</a:t>
            </a:r>
            <a:r>
              <a:rPr lang="es-ES" sz="1800" dirty="0">
                <a:cs typeface="Calibri"/>
              </a:rPr>
              <a:t> determinarà la dotació pressupostària, capítols de despesa i calendari execució -&gt; es convocaran cada </a:t>
            </a:r>
            <a:r>
              <a:rPr lang="es-ES" sz="1800" u="sng" dirty="0">
                <a:cs typeface="Calibri"/>
              </a:rPr>
              <a:t>dos anys</a:t>
            </a:r>
            <a:r>
              <a:rPr lang="es-ES" sz="1800" dirty="0">
                <a:cs typeface="Calibri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Paper del personal funcionari: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Participació en la valoració tècnica de les propostes.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Execució de les propostes seleccionades.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Possible reformulació de les propostes.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0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96" y="1181958"/>
            <a:ext cx="9522807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21. Consultes ciutadanes </a:t>
            </a:r>
          </a:p>
          <a:p>
            <a:endParaRPr lang="es-ES" sz="3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Mecanisme per a recaptar opinió o rebre aportació sobre assumptes públics que afecten un determinat col·lectiu.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S'exclouen  qüestiones organització interna i consultes </a:t>
            </a:r>
            <a:r>
              <a:rPr lang="es-ES" sz="2000" dirty="0" err="1">
                <a:cs typeface="Calibri"/>
              </a:rPr>
              <a:t>refrendàries</a:t>
            </a:r>
            <a:r>
              <a:rPr lang="es-ES" sz="2000" dirty="0">
                <a:cs typeface="Calibri"/>
              </a:rPr>
              <a:t> (que afectarien a tot el cens electoral).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A través de GVA Participa: enquestes, preguntes directes…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394" y="1072809"/>
            <a:ext cx="930321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Articles 22 i 23. Participació ciutadana en l'avaluació i seguiment de polítiques i serveis públics: </a:t>
            </a:r>
          </a:p>
          <a:p>
            <a:endParaRPr lang="es-ES" sz="2800" b="1" dirty="0">
              <a:cs typeface="Calibri"/>
            </a:endParaRPr>
          </a:p>
          <a:p>
            <a:r>
              <a:rPr lang="es-ES" sz="2000" b="1" dirty="0">
                <a:cs typeface="Calibri"/>
              </a:rPr>
              <a:t>L'auditoria ciutadana.</a:t>
            </a:r>
          </a:p>
          <a:p>
            <a:endParaRPr lang="es-ES" sz="18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Mecanisme de seguiment i auditoria per part de la ciutadania per a avaluar els serveis i les polítiques públiques.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El Consell acorda anualment sobre quina política pública s'exerceix.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Es regularà reglamentàriament: designació per sorteig d'entre aquelles interessades i registrades en el portal.</a:t>
            </a:r>
          </a:p>
          <a:p>
            <a:pPr marL="285750" indent="-285750" algn="just">
              <a:buFont typeface="Calibri" panose="020B0604020202020204" pitchFamily="34" charset="0"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 typeface="Calibri" panose="020B0604020202020204" pitchFamily="34" charset="0"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6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9722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Articles 25, 26 i 27. Òrgans de participació Ciutadana</a:t>
            </a:r>
          </a:p>
          <a:p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Són canals estables d'interlocució entre la ciutadania i la GVA.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Cada àrea de competència de la GVA comptarà amb un òrgan de participació ciutadana.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Composició: mínima representació de la ciutadania d'un 60% (es considera ciutadania únicament a les persones o entitats de l'art. 5.3.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Registre d'Òrgans de Participació Ciutadana: Requisits de composició i elecció de representants democràtica i transparent. Igualtat entre homes i dones i criteris d'inclusió.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DT1ª: Adaptació òrgans 9 mesos -&gt; Guia d'òrgans útil per a la ciutadania.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9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0757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Art. 41 a 43 Planificació i coordinació en matèria de participació ciutadana en la Generalitat.</a:t>
            </a:r>
          </a:p>
          <a:p>
            <a:pPr algn="just"/>
            <a:endParaRPr lang="es-ES" sz="18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Pla de participació ciutadana de la GVA aprovat pel Consell i vigència de 3 anys. Comissió interdepartamental per reglament per al disseny, execució i seguiment del pla.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Designació d'unitats administratives responsables en cada Conselleria i entitat del sector públic.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Funcions: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 i coordinació amb la Direcció General de Participació Ciutadana.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 de creació d'òrgans de participació ciutadana.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 de processos de participació ciutadana en el seu departament.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Col·laboració en els continguts del portal GVA Participa i en els pressupostos participatius.</a:t>
            </a: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3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417" y="1006948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Recursos de formació per al personal funcionari</a:t>
            </a:r>
            <a:endParaRPr lang="es-ES" sz="2800" b="1" dirty="0"/>
          </a:p>
          <a:p>
            <a:r>
              <a:rPr lang="es-ES" sz="2000" b="1" dirty="0">
                <a:cs typeface="Calibri"/>
              </a:rPr>
              <a:t>Cursos de l'IVAP</a:t>
            </a:r>
          </a:p>
          <a:p>
            <a:pPr algn="just"/>
            <a:r>
              <a:rPr lang="es-ES" sz="2000" dirty="0">
                <a:cs typeface="Calibri"/>
              </a:rPr>
              <a:t>La Generalitat implementarà accions formatives per a formar al personal al seu servei.</a:t>
            </a:r>
          </a:p>
          <a:p>
            <a:pPr algn="just"/>
            <a:r>
              <a:rPr lang="es-ES" sz="2000" dirty="0">
                <a:cs typeface="Calibri"/>
              </a:rPr>
              <a:t>Pla formatiu 2023:</a:t>
            </a:r>
          </a:p>
          <a:p>
            <a:pPr algn="just"/>
            <a:endParaRPr lang="es-ES" sz="20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934B804-9A4E-5E68-1063-5B765A567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28403"/>
              </p:ext>
            </p:extLst>
          </p:nvPr>
        </p:nvGraphicFramePr>
        <p:xfrm>
          <a:off x="2772826" y="2772875"/>
          <a:ext cx="6646348" cy="317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270">
                  <a:extLst>
                    <a:ext uri="{9D8B030D-6E8A-4147-A177-3AD203B41FA5}">
                      <a16:colId xmlns:a16="http://schemas.microsoft.com/office/drawing/2014/main" val="2432386609"/>
                    </a:ext>
                  </a:extLst>
                </a:gridCol>
                <a:gridCol w="1463837">
                  <a:extLst>
                    <a:ext uri="{9D8B030D-6E8A-4147-A177-3AD203B41FA5}">
                      <a16:colId xmlns:a16="http://schemas.microsoft.com/office/drawing/2014/main" val="1156829034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685047046"/>
                    </a:ext>
                  </a:extLst>
                </a:gridCol>
                <a:gridCol w="1517196">
                  <a:extLst>
                    <a:ext uri="{9D8B030D-6E8A-4147-A177-3AD203B41FA5}">
                      <a16:colId xmlns:a16="http://schemas.microsoft.com/office/drawing/2014/main" val="1146887182"/>
                    </a:ext>
                  </a:extLst>
                </a:gridCol>
                <a:gridCol w="905054">
                  <a:extLst>
                    <a:ext uri="{9D8B030D-6E8A-4147-A177-3AD203B41FA5}">
                      <a16:colId xmlns:a16="http://schemas.microsoft.com/office/drawing/2014/main" val="3459219419"/>
                    </a:ext>
                  </a:extLst>
                </a:gridCol>
              </a:tblGrid>
              <a:tr h="476722"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Codi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Denominació del curs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Grup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Modalitat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Hores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19055"/>
                  </a:ext>
                </a:extLst>
              </a:tr>
              <a:tr h="764970"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2535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Fonaments de la participació ciutadana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A1,A2,B,C1,C2 i APF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Presencial (2 edicions: Alacant i València)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25</a:t>
                      </a:r>
                    </a:p>
                    <a:p>
                      <a:endParaRPr lang="ca-ES-valencia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734978"/>
                  </a:ext>
                </a:extLst>
              </a:tr>
              <a:tr h="673019"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2536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Guia per a la participació ciutadana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-valencia" sz="1400" noProof="0" dirty="0"/>
                        <a:t>A1,A2,B,C1,C2 i APF</a:t>
                      </a:r>
                    </a:p>
                    <a:p>
                      <a:endParaRPr lang="ca-ES-valenci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 err="1"/>
                        <a:t>Autoformació</a:t>
                      </a:r>
                      <a:endParaRPr lang="ca-ES-valenci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65877"/>
                  </a:ext>
                </a:extLst>
              </a:tr>
              <a:tr h="1065613"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2235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Especialista universitari en promoció de la participació ciutadana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-valencia" sz="1400" noProof="0" dirty="0"/>
                        <a:t>A1 i A2</a:t>
                      </a:r>
                    </a:p>
                    <a:p>
                      <a:endParaRPr lang="ca-ES-valenci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/>
                        <a:t>Semipresencial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-valencia" sz="1400" noProof="0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8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2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417" y="676696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Recursos de formació per al personal funcionari</a:t>
            </a:r>
            <a:endParaRPr lang="es-ES" sz="2800" b="1" dirty="0"/>
          </a:p>
          <a:p>
            <a:r>
              <a:rPr lang="es-ES" sz="2000" b="1" dirty="0">
                <a:cs typeface="Calibri"/>
              </a:rPr>
              <a:t>Altres recursos</a:t>
            </a:r>
          </a:p>
          <a:p>
            <a:pPr algn="just"/>
            <a:endParaRPr lang="es-ES" sz="20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09F4A24-FB3B-0E80-B2D2-70FA80946887}"/>
              </a:ext>
            </a:extLst>
          </p:cNvPr>
          <p:cNvSpPr txBox="1"/>
          <p:nvPr/>
        </p:nvSpPr>
        <p:spPr>
          <a:xfrm>
            <a:off x="842392" y="1468922"/>
            <a:ext cx="10507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Portal de Recursos </a:t>
            </a:r>
            <a:r>
              <a:rPr lang="es-ES" b="1" dirty="0">
                <a:sym typeface="Wingdings" panose="05000000000000000000" pitchFamily="2" charset="2"/>
              </a:rPr>
              <a:t> Formació </a:t>
            </a:r>
            <a:r>
              <a:rPr lang="es-ES" dirty="0">
                <a:sym typeface="Wingdings" panose="05000000000000000000" pitchFamily="2" charset="2"/>
              </a:rPr>
              <a:t>(</a:t>
            </a:r>
            <a:r>
              <a:rPr lang="es-ES" dirty="0">
                <a:sym typeface="Wingdings" panose="05000000000000000000" pitchFamily="2" charset="2"/>
                <a:hlinkClick r:id="rId3"/>
              </a:rPr>
              <a:t>https://participem.gva.es/va/formacio</a:t>
            </a:r>
            <a:r>
              <a:rPr lang="es-ES" dirty="0">
                <a:sym typeface="Wingdings" panose="05000000000000000000" pitchFamily="2" charset="2"/>
              </a:rPr>
              <a:t>)</a:t>
            </a:r>
          </a:p>
          <a:p>
            <a:endParaRPr lang="es-E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Escola de ciutadania (</a:t>
            </a:r>
            <a:r>
              <a:rPr lang="es-ES" dirty="0">
                <a:hlinkClick r:id="rId4"/>
              </a:rPr>
              <a:t>https://participem.gva.es/va/escola-de-ciutadania</a:t>
            </a:r>
            <a:r>
              <a:rPr lang="es-E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Formació en projectes de subvencions (</a:t>
            </a:r>
            <a:r>
              <a:rPr lang="es-ES" dirty="0">
                <a:hlinkClick r:id="rId5"/>
              </a:rPr>
              <a:t>https://participem.gva.es/va/formacio-en-projectes-de-subvencions</a:t>
            </a:r>
            <a:r>
              <a:rPr lang="es-E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Guia Formativa (    )</a:t>
            </a:r>
          </a:p>
          <a:p>
            <a:pPr marL="1714500" lvl="3" indent="-342900">
              <a:buAutoNum type="arabicParenR"/>
            </a:pPr>
            <a:r>
              <a:rPr lang="es-ES" dirty="0"/>
              <a:t>Associacionisme</a:t>
            </a:r>
          </a:p>
          <a:p>
            <a:pPr marL="1714500" lvl="3" indent="-342900">
              <a:buAutoNum type="arabicParenR"/>
            </a:pPr>
            <a:r>
              <a:rPr lang="es-ES" dirty="0"/>
              <a:t>Participació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Píndoles formatives (</a:t>
            </a:r>
            <a:r>
              <a:rPr lang="es-ES" dirty="0">
                <a:hlinkClick r:id="rId6"/>
              </a:rPr>
              <a:t>https://participem.gva.es/va/pindoles-formatives</a:t>
            </a:r>
            <a:r>
              <a:rPr lang="es-ES" dirty="0"/>
              <a:t>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738367-29B8-A268-C732-6058ECA45DB5}"/>
              </a:ext>
            </a:extLst>
          </p:cNvPr>
          <p:cNvSpPr txBox="1"/>
          <p:nvPr/>
        </p:nvSpPr>
        <p:spPr>
          <a:xfrm>
            <a:off x="842392" y="4113533"/>
            <a:ext cx="10449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Portal de Recursos </a:t>
            </a:r>
            <a:r>
              <a:rPr lang="es-ES" b="1" dirty="0">
                <a:sym typeface="Wingdings" panose="05000000000000000000" pitchFamily="2" charset="2"/>
              </a:rPr>
              <a:t> Recursos</a:t>
            </a:r>
          </a:p>
          <a:p>
            <a:endParaRPr lang="es-E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err="1"/>
              <a:t>Premis</a:t>
            </a:r>
            <a:r>
              <a:rPr lang="es-ES" dirty="0"/>
              <a:t> PARTICIPA-ACCIÓ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I Edició (</a:t>
            </a:r>
            <a:r>
              <a:rPr lang="es-ES" dirty="0">
                <a:hlinkClick r:id="rId7"/>
              </a:rPr>
              <a:t>https://participem.gva.es/va/premis</a:t>
            </a:r>
            <a:r>
              <a:rPr lang="es-E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II Edició (</a:t>
            </a:r>
            <a:r>
              <a:rPr lang="es-ES" dirty="0">
                <a:hlinkClick r:id="rId8"/>
              </a:rPr>
              <a:t>https://participem.gva.es/va/premis-edicio-2</a:t>
            </a:r>
            <a:r>
              <a:rPr lang="es-E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Estudis Universitaris (</a:t>
            </a:r>
            <a:r>
              <a:rPr lang="es-ES" dirty="0">
                <a:hlinkClick r:id="rId9"/>
              </a:rPr>
              <a:t>https://participem.gva.es/va/estudis</a:t>
            </a:r>
            <a:r>
              <a:rPr lang="es-ES" dirty="0"/>
              <a:t>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6F6E98-4670-49B2-5E97-DBF4DFDBF071}"/>
              </a:ext>
            </a:extLst>
          </p:cNvPr>
          <p:cNvSpPr txBox="1"/>
          <p:nvPr/>
        </p:nvSpPr>
        <p:spPr>
          <a:xfrm>
            <a:off x="842392" y="5835364"/>
            <a:ext cx="812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b="1" i="1" dirty="0"/>
              <a:t>Open </a:t>
            </a:r>
            <a:r>
              <a:rPr lang="ca-ES-valencia" b="1" i="1" dirty="0" err="1"/>
              <a:t>Government</a:t>
            </a:r>
            <a:r>
              <a:rPr lang="ca-ES-valencia" b="1" i="1" dirty="0"/>
              <a:t> </a:t>
            </a:r>
            <a:r>
              <a:rPr lang="ca-ES-valencia" b="1" i="1" dirty="0" err="1"/>
              <a:t>Partnership</a:t>
            </a:r>
            <a:r>
              <a:rPr lang="ca-ES-valencia" b="1" i="1" dirty="0"/>
              <a:t> </a:t>
            </a:r>
            <a:r>
              <a:rPr lang="ca-ES-valencia" b="1" dirty="0"/>
              <a:t>(OGP) </a:t>
            </a:r>
            <a:r>
              <a:rPr lang="ca-ES-valencia" dirty="0"/>
              <a:t>(</a:t>
            </a:r>
            <a:r>
              <a:rPr lang="ca-ES-valencia" dirty="0">
                <a:hlinkClick r:id="rId10"/>
              </a:rPr>
              <a:t>https://www.opengovpartnership.org/es/)</a:t>
            </a:r>
            <a:endParaRPr lang="ca-ES-valencia" dirty="0"/>
          </a:p>
        </p:txBody>
      </p:sp>
      <p:pic>
        <p:nvPicPr>
          <p:cNvPr id="8" name="Picture 6" descr="Solved: PDF Icon use legality? - Adobe Support Community - 9883401">
            <a:hlinkClick r:id="rId11"/>
            <a:extLst>
              <a:ext uri="{FF2B5EF4-FFF2-40B4-BE49-F238E27FC236}">
                <a16:creationId xmlns:a16="http://schemas.microsoft.com/office/drawing/2014/main" id="{83787478-5855-AF9E-4AF6-E6A1F799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820" y="2862267"/>
            <a:ext cx="328279" cy="34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460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0757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r>
              <a:rPr lang="es-ES" sz="2800" b="1" dirty="0">
                <a:cs typeface="Calibri"/>
              </a:rPr>
              <a:t>Gràcies!</a:t>
            </a:r>
            <a:endParaRPr lang="es-ES" sz="2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z="1800" dirty="0">
                <a:cs typeface="Calibri"/>
              </a:rPr>
              <a:t>Irene Mateu </a:t>
            </a:r>
            <a:r>
              <a:rPr lang="es-ES" sz="1800" dirty="0">
                <a:cs typeface="Calibri"/>
                <a:hlinkClick r:id="rId2"/>
              </a:rPr>
              <a:t>mateu_ire@gva.es</a:t>
            </a: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z="1800" dirty="0">
                <a:cs typeface="Calibri"/>
              </a:rPr>
              <a:t>Ana Ródenas </a:t>
            </a:r>
            <a:r>
              <a:rPr lang="es-ES" sz="1800" dirty="0">
                <a:cs typeface="Calibri"/>
                <a:hlinkClick r:id="rId3"/>
              </a:rPr>
              <a:t>rodenas_ana@gva.es</a:t>
            </a: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528" y="1093181"/>
            <a:ext cx="9764590" cy="490812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a-ES-valencia" sz="3300" b="1" dirty="0">
                <a:solidFill>
                  <a:srgbClr val="000000"/>
                </a:solidFill>
                <a:cs typeface="Calibri"/>
              </a:rPr>
              <a:t>Article 7. Obligacions de les administracions públiques</a:t>
            </a:r>
          </a:p>
          <a:p>
            <a:endParaRPr lang="ca-ES-valencia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1-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Integrar participació ciutadana 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en les seues actuacions  -&gt;  presencial, telemàtica o mixta (a través del portal de participació ciutadana GVA Participa)</a:t>
            </a: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2-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Mecanismes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 de participació  -&gt; atenció a la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inclusió</a:t>
            </a: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3- Comunicació i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difusió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 dels processos de participació ciutadana</a:t>
            </a: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4-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Garantir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 l'accés efectiu a la participació ciutadana -&gt; equitat, no discriminació, igualtat</a:t>
            </a: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5- Fomentar i incentivar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cultura participativa 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-&gt;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formació ciutadania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 i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programes d'educació 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a la infància i joventut. Formació reglada i no reglada.</a:t>
            </a:r>
          </a:p>
          <a:p>
            <a:pPr algn="just"/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6- Mesures de foment, promoció i suport al dret d'associació -&gt;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associacionisme</a:t>
            </a:r>
          </a:p>
          <a:p>
            <a:pPr algn="just"/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7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- Assegurar la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formació del personal funcionari</a:t>
            </a:r>
          </a:p>
          <a:p>
            <a:pPr algn="just"/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8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- Impulsar </a:t>
            </a:r>
            <a:r>
              <a:rPr lang="ca-ES-valencia" sz="2400" b="1" u="sng" dirty="0">
                <a:solidFill>
                  <a:srgbClr val="000000"/>
                </a:solidFill>
                <a:latin typeface="Calibri Light"/>
                <a:cs typeface="Calibri"/>
              </a:rPr>
              <a:t>xarxes</a:t>
            </a:r>
            <a:r>
              <a:rPr lang="ca-ES-valencia" sz="2400" b="1" dirty="0">
                <a:solidFill>
                  <a:srgbClr val="000000"/>
                </a:solidFill>
                <a:latin typeface="Calibri Light"/>
                <a:cs typeface="Calibri"/>
              </a:rPr>
              <a:t> i aliances amb altres administracions públiques i entitats (públiques/privades)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8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949" y="1072809"/>
            <a:ext cx="9800101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-valencia" sz="2800" b="1" dirty="0">
                <a:solidFill>
                  <a:srgbClr val="000000"/>
                </a:solidFill>
                <a:cs typeface="Calibri"/>
              </a:rPr>
              <a:t>Article 9 i 10. Mecanismes de participació ciutadana.</a:t>
            </a:r>
          </a:p>
          <a:p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Concepte: Són els processos i instruments per a exercir el dret de participació</a:t>
            </a:r>
          </a:p>
          <a:p>
            <a:pPr algn="just"/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Llista no tancada: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1-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Processos 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de participació ciutadana (art. 11)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2-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Iniciativa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ciutadana (art. 12)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3- Participació en l'elaboració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de normes i plans 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(art. 14 a 16)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4-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Pressupostos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participatius (art. 17 a 19)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5-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Consultes ciutadanes 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(art. 21)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6-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Avaluació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i seguiment de polítiques i serveis públics. Auditoria ciutadana (art. 22 i 23)</a:t>
            </a:r>
            <a:endParaRPr lang="ca-ES-valencia" sz="2000" b="1" u="sng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7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635" y="1072809"/>
            <a:ext cx="10324729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32. Portal de participació ciutadana de la GVA</a:t>
            </a:r>
          </a:p>
          <a:p>
            <a:r>
              <a:rPr lang="es-ES" sz="1800" b="1" dirty="0">
                <a:solidFill>
                  <a:srgbClr val="000000"/>
                </a:solidFill>
                <a:cs typeface="Calibri"/>
                <a:hlinkClick r:id="rId2"/>
              </a:rPr>
              <a:t>gvaparticipa.gva.es/</a:t>
            </a:r>
            <a:endParaRPr lang="es-ES" sz="1800" b="1" dirty="0">
              <a:solidFill>
                <a:srgbClr val="000000"/>
              </a:solidFill>
              <a:cs typeface="Calibri"/>
            </a:endParaRPr>
          </a:p>
          <a:p>
            <a:endParaRPr lang="ca-ES-valencia" sz="1800" dirty="0">
              <a:solidFill>
                <a:srgbClr val="000000"/>
              </a:solidFill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a-ES-valencia" sz="1800" dirty="0">
                <a:solidFill>
                  <a:srgbClr val="000000"/>
                </a:solidFill>
                <a:cs typeface="Calibri"/>
              </a:rPr>
              <a:t>És el principal espai informatiu i d'interacció per a informar, formar, debatre i decidir.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a-ES-valencia" sz="1800" dirty="0">
                <a:solidFill>
                  <a:srgbClr val="000000"/>
                </a:solidFill>
                <a:cs typeface="Calibri"/>
              </a:rPr>
              <a:t>Canal ciutadà directe per a realitzar debats, iniciatives (art. 12), elaboració normativa i de plans o estratègies (art. 14 a 16), pressupostos participatius (art. 17 a 19) i consultes ciutadanes (art. 21). </a:t>
            </a:r>
            <a:r>
              <a:rPr lang="ca-ES-valencia" sz="1800" b="1" dirty="0">
                <a:solidFill>
                  <a:srgbClr val="000000"/>
                </a:solidFill>
                <a:cs typeface="Calibri"/>
              </a:rPr>
              <a:t>*En l'àmbit de la Generalitat i el seu sector públic.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a-ES-valencia" sz="1800" dirty="0">
                <a:solidFill>
                  <a:srgbClr val="000000"/>
                </a:solidFill>
                <a:cs typeface="Calibri"/>
              </a:rPr>
              <a:t>Actualment, el portal compta amb més de 55.000 persones registrades. La identificació en el portal es verifica a través de la base de dades de la Policia Nacional i de l'Institut Valencià d'Estadística. El registre compleix amb totes les mesures de seguretat i de protecció de dades de la Generalitat.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a-ES-valencia" sz="1800" dirty="0">
                <a:solidFill>
                  <a:srgbClr val="000000"/>
                </a:solidFill>
                <a:cs typeface="Calibri"/>
              </a:rPr>
              <a:t>Registre sense límit d'edat. A partir dels 14 anys sense necessitat de consentiment.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a-ES-valencia" sz="1800" dirty="0">
                <a:solidFill>
                  <a:srgbClr val="000000"/>
                </a:solidFill>
                <a:cs typeface="Calibri"/>
              </a:rPr>
              <a:t>Dades del portal: Nom i cognoms, data de naixement, codi postal (identificació d'empadronament en un municipi de la Comunitat Valenciana), NIF i correu electrònic.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cs typeface="Calibri"/>
            </a:endParaRPr>
          </a:p>
          <a:p>
            <a:endParaRPr lang="es-ES" sz="1800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0000"/>
              </a:solidFill>
              <a:cs typeface="Calibri"/>
            </a:endParaRPr>
          </a:p>
          <a:p>
            <a:endParaRPr lang="es-ES" sz="3200" b="1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490" y="1072809"/>
            <a:ext cx="9951020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11. Processos de participació ciutadana</a:t>
            </a:r>
          </a:p>
          <a:p>
            <a:endParaRPr lang="es-ES" sz="2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Promoció celebració processos de participació ciutadana -&gt; contrast d'arguments exposats en debat públic.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Inici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dels processos -&gt;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òrgans competents en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 cada àmbit d'actuació.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Resultat </a:t>
            </a:r>
            <a:r>
              <a:rPr lang="ca-ES-valencia" sz="2000" b="1" u="sng" dirty="0">
                <a:solidFill>
                  <a:srgbClr val="000000"/>
                </a:solidFill>
                <a:latin typeface="Calibri Light"/>
                <a:cs typeface="Calibri"/>
              </a:rPr>
              <a:t>vinculant</a:t>
            </a: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si es preveu expressament/ motivació. En tot cas, es retornarà a la ciutadania els compromisos resultants del procés participatiu.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Mínim 3 fases en un procés de participació: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Fase d'informació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i publicitat.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Fase de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debat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públic amb tècniques deliberatives i </a:t>
            </a:r>
            <a:r>
              <a:rPr lang="ca-ES-valencia" b="1" u="sng" dirty="0" err="1">
                <a:solidFill>
                  <a:srgbClr val="000000"/>
                </a:solidFill>
                <a:latin typeface="Calibri Light"/>
                <a:cs typeface="Calibri"/>
              </a:rPr>
              <a:t>propositives</a:t>
            </a:r>
            <a:endParaRPr lang="ca-ES-valencia" b="1" u="sng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Fase de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devolució pública.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814" y="1164202"/>
            <a:ext cx="1028837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12. Iniciativa ciutadana en l'àmbit de la Generalitat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Proposició d'iniciatives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ciutadanes 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i propostes d'actuació d'interés públic a través del Portal de Participació.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Sobre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normes reglamentàries i actuacions concretes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/ Competència de la Generalitat . Respecte a la Constitució, a l'Estatut d'Autonomia i a les lleis.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5.000 avals 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-&gt;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5 mesos 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termini  = Presa en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consideració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del departament/s competents en la matèria.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3 mesos 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termini -&gt; </a:t>
            </a:r>
            <a:r>
              <a:rPr lang="ca-ES-valencia" b="1" u="sng" dirty="0">
                <a:solidFill>
                  <a:srgbClr val="000000"/>
                </a:solidFill>
                <a:latin typeface="Calibri Light"/>
                <a:cs typeface="Calibri"/>
              </a:rPr>
              <a:t>informe</a:t>
            </a:r>
            <a:r>
              <a:rPr lang="ca-ES-valencia" b="1" dirty="0">
                <a:solidFill>
                  <a:srgbClr val="000000"/>
                </a:solidFill>
                <a:latin typeface="Calibri Light"/>
                <a:cs typeface="Calibri"/>
              </a:rPr>
              <a:t> departament/s sobre valoració tècnica, econòmica i 			oportunitat.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109" y="1072809"/>
            <a:ext cx="936378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14. Participació en l'elaboració de normes i plans</a:t>
            </a: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Sobre: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-valencia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-valencia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a-ES-valencia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2 FASES: 	- Consulta prèvia</a:t>
            </a:r>
          </a:p>
          <a:p>
            <a:pPr algn="just"/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 	                - Audiència ciutadana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A través del Portal GVA Participa.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Termini: 1 mes per a cada fase – (Urgència: 10 dies naturals)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-valencia" sz="2000" b="1" dirty="0">
                <a:solidFill>
                  <a:srgbClr val="000000"/>
                </a:solidFill>
                <a:latin typeface="Calibri Light"/>
                <a:cs typeface="Calibri"/>
              </a:rPr>
              <a:t>Pla Anual Normatiu: normes amb procés participatiu específic segons Consell.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3BB090C-80AF-F7FD-DA3D-59EBBC034C62}"/>
              </a:ext>
            </a:extLst>
          </p:cNvPr>
          <p:cNvSpPr txBox="1"/>
          <p:nvPr/>
        </p:nvSpPr>
        <p:spPr>
          <a:xfrm>
            <a:off x="2460448" y="1795793"/>
            <a:ext cx="7730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Lleis</a:t>
            </a:r>
          </a:p>
          <a:p>
            <a:r>
              <a:rPr lang="es-ES" sz="1600" dirty="0"/>
              <a:t>Reglaments</a:t>
            </a:r>
          </a:p>
          <a:p>
            <a:r>
              <a:rPr lang="es-ES" sz="1600" dirty="0"/>
              <a:t>Instruments de planificació </a:t>
            </a:r>
          </a:p>
          <a:p>
            <a:r>
              <a:rPr lang="es-ES" sz="1600" dirty="0"/>
              <a:t>Excepcions: art. 14.2 degudament motivades.</a:t>
            </a:r>
          </a:p>
          <a:p>
            <a:r>
              <a:rPr lang="es-ES" sz="1600" dirty="0"/>
              <a:t>Propostes, actuacions, ordres… art 15.3</a:t>
            </a:r>
          </a:p>
        </p:txBody>
      </p:sp>
    </p:spTree>
    <p:extLst>
      <p:ext uri="{BB962C8B-B14F-4D97-AF65-F5344CB8AC3E}">
        <p14:creationId xmlns:p14="http://schemas.microsoft.com/office/powerpoint/2010/main" val="212324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986" y="1072809"/>
            <a:ext cx="9324026" cy="47123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3000" b="1" dirty="0">
                <a:solidFill>
                  <a:srgbClr val="000000"/>
                </a:solidFill>
                <a:cs typeface="Calibri"/>
              </a:rPr>
              <a:t>Article 15. Consulta pública prèvia.</a:t>
            </a: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Es realitza quan encara no s'ha començat a elaborar la norma o el pla.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Anunci d'obertura de la consulta en DOGV.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GVA Participa: informació sobre: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Participació de la ciutadania: preguntes amb alternatives tancades o a través de text lliure…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Informe de resultats en GVA Participa.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sz="12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73D956E-7F50-1C70-C59D-4D3F9D350063}"/>
              </a:ext>
            </a:extLst>
          </p:cNvPr>
          <p:cNvSpPr txBox="1"/>
          <p:nvPr/>
        </p:nvSpPr>
        <p:spPr>
          <a:xfrm>
            <a:off x="4311769" y="3136902"/>
            <a:ext cx="3568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Antecedents</a:t>
            </a:r>
          </a:p>
          <a:p>
            <a:r>
              <a:rPr lang="es-ES" sz="1600" dirty="0"/>
              <a:t>Problemes a solucionar</a:t>
            </a:r>
          </a:p>
          <a:p>
            <a:r>
              <a:rPr lang="es-ES" sz="1600" dirty="0"/>
              <a:t>Necessitat i/o oportunitat</a:t>
            </a:r>
          </a:p>
          <a:p>
            <a:r>
              <a:rPr lang="es-ES" sz="1600" dirty="0"/>
              <a:t>Alternatives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274C2D95-A9E3-ED0B-A105-E6137DCBD6D1}"/>
              </a:ext>
            </a:extLst>
          </p:cNvPr>
          <p:cNvSpPr/>
          <p:nvPr/>
        </p:nvSpPr>
        <p:spPr>
          <a:xfrm>
            <a:off x="6724240" y="2879741"/>
            <a:ext cx="326033" cy="15915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CB5F9F2-6B2B-2276-66D6-7431094D7913}"/>
              </a:ext>
            </a:extLst>
          </p:cNvPr>
          <p:cNvSpPr txBox="1"/>
          <p:nvPr/>
        </p:nvSpPr>
        <p:spPr>
          <a:xfrm>
            <a:off x="7050273" y="3506234"/>
            <a:ext cx="365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Formació d'opinió de la ciutadania</a:t>
            </a:r>
          </a:p>
        </p:txBody>
      </p:sp>
    </p:spTree>
    <p:extLst>
      <p:ext uri="{BB962C8B-B14F-4D97-AF65-F5344CB8AC3E}">
        <p14:creationId xmlns:p14="http://schemas.microsoft.com/office/powerpoint/2010/main" val="417905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011" y="1072809"/>
            <a:ext cx="9331977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Article 16. Audiència ciutadana.</a:t>
            </a: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Es realitza quan ja es té un esborrany del text de la norma o el pla.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Es presenta el text en GVA Participa.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La ciutadania pot fer aportacions a qualsevol part del text.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Informe justificatiu d'aportacions assumides/desestimades.</a:t>
            </a:r>
          </a:p>
          <a:p>
            <a:pPr lvl="2" algn="l"/>
            <a:endParaRPr lang="es-ES" sz="12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45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1514</Words>
  <Application>Microsoft Office PowerPoint</Application>
  <PresentationFormat>Panorámica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LLEI 4/2023, de 13 d'abril, de la Generalitat, de PARTICIPACIÓ CIUTADANA I FOMENT DE L'ASSOCIACIONISME DE LA COMUNITAT VALENCIANA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Generalitat Valenciana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PASCUAL GUZMÁN, XIMO</dc:creator>
  <cp:lastModifiedBy>PASCUAL GUZMÁN, XIMO</cp:lastModifiedBy>
  <cp:revision>55</cp:revision>
  <dcterms:created xsi:type="dcterms:W3CDTF">2023-05-08T10:42:21Z</dcterms:created>
  <dcterms:modified xsi:type="dcterms:W3CDTF">2023-05-15T10:30:17Z</dcterms:modified>
</cp:coreProperties>
</file>