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6"/>
  </p:notesMasterIdLst>
  <p:sldIdLst>
    <p:sldId id="323" r:id="rId3"/>
    <p:sldId id="289" r:id="rId4"/>
    <p:sldId id="288" r:id="rId5"/>
    <p:sldId id="343" r:id="rId6"/>
    <p:sldId id="345" r:id="rId7"/>
    <p:sldId id="353" r:id="rId8"/>
    <p:sldId id="344" r:id="rId9"/>
    <p:sldId id="373" r:id="rId10"/>
    <p:sldId id="348" r:id="rId11"/>
    <p:sldId id="357" r:id="rId12"/>
    <p:sldId id="359" r:id="rId13"/>
    <p:sldId id="360" r:id="rId14"/>
    <p:sldId id="374" r:id="rId15"/>
    <p:sldId id="355" r:id="rId16"/>
    <p:sldId id="361" r:id="rId17"/>
    <p:sldId id="356" r:id="rId18"/>
    <p:sldId id="365" r:id="rId19"/>
    <p:sldId id="371" r:id="rId20"/>
    <p:sldId id="372" r:id="rId21"/>
    <p:sldId id="362" r:id="rId22"/>
    <p:sldId id="370" r:id="rId23"/>
    <p:sldId id="363" r:id="rId24"/>
    <p:sldId id="364" r:id="rId25"/>
    <p:sldId id="341" r:id="rId26"/>
    <p:sldId id="342" r:id="rId27"/>
    <p:sldId id="346" r:id="rId28"/>
    <p:sldId id="366" r:id="rId29"/>
    <p:sldId id="368" r:id="rId30"/>
    <p:sldId id="375" r:id="rId31"/>
    <p:sldId id="376" r:id="rId32"/>
    <p:sldId id="367" r:id="rId33"/>
    <p:sldId id="369" r:id="rId34"/>
    <p:sldId id="377" r:id="rId3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298"/>
    <a:srgbClr val="28A48C"/>
    <a:srgbClr val="30C2A6"/>
    <a:srgbClr val="2AA87E"/>
    <a:srgbClr val="259F71"/>
    <a:srgbClr val="28AE7B"/>
    <a:srgbClr val="229267"/>
    <a:srgbClr val="239150"/>
    <a:srgbClr val="3BC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35" autoAdjust="0"/>
  </p:normalViewPr>
  <p:slideViewPr>
    <p:cSldViewPr snapToGrid="0">
      <p:cViewPr varScale="1">
        <p:scale>
          <a:sx n="85" d="100"/>
          <a:sy n="85" d="100"/>
        </p:scale>
        <p:origin x="72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57F34-C4F5-4C8A-B5F4-23CC8048E92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CB05AC-83E1-4CCD-BCA8-92379A4E79A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/>
            <a:t>LA</a:t>
          </a:r>
          <a:r>
            <a:rPr lang="es-ES" b="1" dirty="0"/>
            <a:t> ACTIVIDAD DE INFLUENCIA </a:t>
          </a:r>
          <a:r>
            <a:rPr lang="es-ES" dirty="0"/>
            <a:t>ES…</a:t>
          </a:r>
          <a:r>
            <a:rPr lang="es-ES" b="1" dirty="0"/>
            <a:t> </a:t>
          </a:r>
          <a:endParaRPr lang="en-US" dirty="0"/>
        </a:p>
      </dgm:t>
    </dgm:pt>
    <dgm:pt modelId="{23938DD1-D8D2-40B4-8A6B-AC460C13F742}" type="parTrans" cxnId="{C32C9946-9A87-4F96-B169-0BC320685222}">
      <dgm:prSet/>
      <dgm:spPr/>
      <dgm:t>
        <a:bodyPr/>
        <a:lstStyle/>
        <a:p>
          <a:endParaRPr lang="en-US"/>
        </a:p>
      </dgm:t>
    </dgm:pt>
    <dgm:pt modelId="{7BAAA588-1913-44A2-AB88-97D8E79705BE}" type="sibTrans" cxnId="{C32C9946-9A87-4F96-B169-0BC320685222}">
      <dgm:prSet/>
      <dgm:spPr/>
      <dgm:t>
        <a:bodyPr/>
        <a:lstStyle/>
        <a:p>
          <a:endParaRPr lang="en-US"/>
        </a:p>
      </dgm:t>
    </dgm:pt>
    <dgm:pt modelId="{5C2B0937-EED9-4361-9E48-260BB41575DD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s-ES" dirty="0">
              <a:solidFill>
                <a:schemeClr val="tx1">
                  <a:lumMod val="75000"/>
                  <a:lumOff val="25000"/>
                </a:schemeClr>
              </a:solidFill>
            </a:rPr>
            <a:t>Comunicación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0CD4C7-2BD4-4886-8F02-F3E34393C733}" type="parTrans" cxnId="{5FA7945F-3939-4BEE-962E-115A84782D6C}">
      <dgm:prSet/>
      <dgm:spPr/>
      <dgm:t>
        <a:bodyPr/>
        <a:lstStyle/>
        <a:p>
          <a:endParaRPr lang="en-US"/>
        </a:p>
      </dgm:t>
    </dgm:pt>
    <dgm:pt modelId="{32D8A999-3E98-473C-8E5E-631B68F5509B}" type="sibTrans" cxnId="{5FA7945F-3939-4BEE-962E-115A84782D6C}">
      <dgm:prSet/>
      <dgm:spPr/>
      <dgm:t>
        <a:bodyPr/>
        <a:lstStyle/>
        <a:p>
          <a:endParaRPr lang="en-US"/>
        </a:p>
      </dgm:t>
    </dgm:pt>
    <dgm:pt modelId="{AC6D7476-10CE-4C73-83B4-8DE12DAB37B8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s-ES" dirty="0">
              <a:solidFill>
                <a:schemeClr val="tx1">
                  <a:lumMod val="75000"/>
                  <a:lumOff val="25000"/>
                </a:schemeClr>
              </a:solidFill>
            </a:rPr>
            <a:t>Finalidad de influir en una decisión pública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3166F52-0613-4D57-8BBE-9D6E1698E6E4}" type="parTrans" cxnId="{D010AC41-9222-47B2-A594-48740B123505}">
      <dgm:prSet/>
      <dgm:spPr/>
      <dgm:t>
        <a:bodyPr/>
        <a:lstStyle/>
        <a:p>
          <a:endParaRPr lang="en-US"/>
        </a:p>
      </dgm:t>
    </dgm:pt>
    <dgm:pt modelId="{54F04830-7479-4DF0-B9B4-54438C53FD2A}" type="sibTrans" cxnId="{D010AC41-9222-47B2-A594-48740B123505}">
      <dgm:prSet/>
      <dgm:spPr/>
      <dgm:t>
        <a:bodyPr/>
        <a:lstStyle/>
        <a:p>
          <a:endParaRPr lang="en-US"/>
        </a:p>
      </dgm:t>
    </dgm:pt>
    <dgm:pt modelId="{B1D97D5B-5E97-42FF-85C8-D768902907F3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s-ES" dirty="0">
              <a:solidFill>
                <a:schemeClr val="tx1">
                  <a:lumMod val="75000"/>
                  <a:lumOff val="25000"/>
                </a:schemeClr>
              </a:solidFill>
            </a:rPr>
            <a:t>En nombre de una organización privada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9B87C2A-7DB3-4C4E-B034-615487EDB692}" type="parTrans" cxnId="{C9CC4E10-511D-49CB-9875-96EEE6A2B5C3}">
      <dgm:prSet/>
      <dgm:spPr/>
      <dgm:t>
        <a:bodyPr/>
        <a:lstStyle/>
        <a:p>
          <a:endParaRPr lang="en-US"/>
        </a:p>
      </dgm:t>
    </dgm:pt>
    <dgm:pt modelId="{9A0CF5BD-482B-47C3-9455-370566EA0993}" type="sibTrans" cxnId="{C9CC4E10-511D-49CB-9875-96EEE6A2B5C3}">
      <dgm:prSet/>
      <dgm:spPr/>
      <dgm:t>
        <a:bodyPr/>
        <a:lstStyle/>
        <a:p>
          <a:endParaRPr lang="en-US"/>
        </a:p>
      </dgm:t>
    </dgm:pt>
    <dgm:pt modelId="{D1D57B69-5077-4DF7-B090-891280B6AFF9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s-ES" dirty="0">
              <a:solidFill>
                <a:schemeClr val="tx1">
                  <a:lumMod val="75000"/>
                  <a:lumOff val="25000"/>
                </a:schemeClr>
              </a:solidFill>
            </a:rPr>
            <a:t>Para favorecer un interés (propio o de terceros) 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52B3C51-6126-475E-A53D-B48A34D3D50F}" type="parTrans" cxnId="{50689711-AC4A-49AB-962B-C6F5A5B2DBA6}">
      <dgm:prSet/>
      <dgm:spPr/>
      <dgm:t>
        <a:bodyPr/>
        <a:lstStyle/>
        <a:p>
          <a:endParaRPr lang="en-US"/>
        </a:p>
      </dgm:t>
    </dgm:pt>
    <dgm:pt modelId="{96D7A3C5-D4B6-44B8-84FD-FB066622B067}" type="sibTrans" cxnId="{50689711-AC4A-49AB-962B-C6F5A5B2DBA6}">
      <dgm:prSet/>
      <dgm:spPr/>
      <dgm:t>
        <a:bodyPr/>
        <a:lstStyle/>
        <a:p>
          <a:endParaRPr lang="en-US"/>
        </a:p>
      </dgm:t>
    </dgm:pt>
    <dgm:pt modelId="{0552B225-1BB7-4698-89A5-40764B062C4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i="1" dirty="0"/>
            <a:t>Art. 4.1 Ley 25/2018</a:t>
          </a:r>
          <a:endParaRPr lang="en-US" dirty="0"/>
        </a:p>
      </dgm:t>
    </dgm:pt>
    <dgm:pt modelId="{AF02663F-EFCF-41C2-BCF2-59B9709ACD2F}" type="parTrans" cxnId="{B3712682-C232-4B89-A941-12694F9A4883}">
      <dgm:prSet/>
      <dgm:spPr/>
      <dgm:t>
        <a:bodyPr/>
        <a:lstStyle/>
        <a:p>
          <a:endParaRPr lang="en-US"/>
        </a:p>
      </dgm:t>
    </dgm:pt>
    <dgm:pt modelId="{096C5314-86CE-42F2-853F-F7268E1C516C}" type="sibTrans" cxnId="{B3712682-C232-4B89-A941-12694F9A4883}">
      <dgm:prSet/>
      <dgm:spPr/>
      <dgm:t>
        <a:bodyPr/>
        <a:lstStyle/>
        <a:p>
          <a:endParaRPr lang="en-US"/>
        </a:p>
      </dgm:t>
    </dgm:pt>
    <dgm:pt modelId="{3EEEE128-8C3A-443F-9C9E-6F1A425F83FA}" type="pres">
      <dgm:prSet presAssocID="{E3757F34-C4F5-4C8A-B5F4-23CC8048E929}" presName="linear" presStyleCnt="0">
        <dgm:presLayoutVars>
          <dgm:dir/>
          <dgm:animLvl val="lvl"/>
          <dgm:resizeHandles val="exact"/>
        </dgm:presLayoutVars>
      </dgm:prSet>
      <dgm:spPr/>
    </dgm:pt>
    <dgm:pt modelId="{05438170-B98E-425A-B1B0-FE87AEABFA71}" type="pres">
      <dgm:prSet presAssocID="{E1CB05AC-83E1-4CCD-BCA8-92379A4E79AA}" presName="parentLin" presStyleCnt="0"/>
      <dgm:spPr/>
    </dgm:pt>
    <dgm:pt modelId="{FCEE8F27-FC18-464B-BE15-6E141A3D38E6}" type="pres">
      <dgm:prSet presAssocID="{E1CB05AC-83E1-4CCD-BCA8-92379A4E79AA}" presName="parentLeftMargin" presStyleLbl="node1" presStyleIdx="0" presStyleCnt="2"/>
      <dgm:spPr/>
    </dgm:pt>
    <dgm:pt modelId="{B64E9C7B-4B74-49BC-9EB0-10A2BEB02391}" type="pres">
      <dgm:prSet presAssocID="{E1CB05AC-83E1-4CCD-BCA8-92379A4E79AA}" presName="parentText" presStyleLbl="node1" presStyleIdx="0" presStyleCnt="2" custLinFactNeighborX="3080" custLinFactNeighborY="-7518">
        <dgm:presLayoutVars>
          <dgm:chMax val="0"/>
          <dgm:bulletEnabled val="1"/>
        </dgm:presLayoutVars>
      </dgm:prSet>
      <dgm:spPr/>
    </dgm:pt>
    <dgm:pt modelId="{8307A3E7-B022-42C2-B1DF-41256DDE459E}" type="pres">
      <dgm:prSet presAssocID="{E1CB05AC-83E1-4CCD-BCA8-92379A4E79AA}" presName="negativeSpace" presStyleCnt="0"/>
      <dgm:spPr/>
    </dgm:pt>
    <dgm:pt modelId="{983D4AB8-8185-414F-804E-17DF2ACF40AB}" type="pres">
      <dgm:prSet presAssocID="{E1CB05AC-83E1-4CCD-BCA8-92379A4E79AA}" presName="childText" presStyleLbl="conFgAcc1" presStyleIdx="0" presStyleCnt="2" custLinFactNeighborX="1863" custLinFactNeighborY="-63310">
        <dgm:presLayoutVars>
          <dgm:bulletEnabled val="1"/>
        </dgm:presLayoutVars>
      </dgm:prSet>
      <dgm:spPr/>
    </dgm:pt>
    <dgm:pt modelId="{F5A88E47-48AD-41CC-93F2-9918C0DD3525}" type="pres">
      <dgm:prSet presAssocID="{7BAAA588-1913-44A2-AB88-97D8E79705BE}" presName="spaceBetweenRectangles" presStyleCnt="0"/>
      <dgm:spPr/>
    </dgm:pt>
    <dgm:pt modelId="{B76FFB94-3FD4-43EA-A61C-5268749CD347}" type="pres">
      <dgm:prSet presAssocID="{0552B225-1BB7-4698-89A5-40764B062C4B}" presName="parentLin" presStyleCnt="0"/>
      <dgm:spPr/>
    </dgm:pt>
    <dgm:pt modelId="{E2FBDDAB-D5B7-423F-A6ED-1BC34929B163}" type="pres">
      <dgm:prSet presAssocID="{0552B225-1BB7-4698-89A5-40764B062C4B}" presName="parentLeftMargin" presStyleLbl="node1" presStyleIdx="0" presStyleCnt="2"/>
      <dgm:spPr/>
    </dgm:pt>
    <dgm:pt modelId="{79DA3B36-B3EF-494B-A4DB-63D4355FA0A6}" type="pres">
      <dgm:prSet presAssocID="{0552B225-1BB7-4698-89A5-40764B062C4B}" presName="parentText" presStyleLbl="node1" presStyleIdx="1" presStyleCnt="2" custScaleY="82093" custLinFactNeighborX="6160" custLinFactNeighborY="0">
        <dgm:presLayoutVars>
          <dgm:chMax val="0"/>
          <dgm:bulletEnabled val="1"/>
        </dgm:presLayoutVars>
      </dgm:prSet>
      <dgm:spPr/>
    </dgm:pt>
    <dgm:pt modelId="{F0F62CC7-4F5F-4160-B858-5C0123858625}" type="pres">
      <dgm:prSet presAssocID="{0552B225-1BB7-4698-89A5-40764B062C4B}" presName="negativeSpace" presStyleCnt="0"/>
      <dgm:spPr/>
    </dgm:pt>
    <dgm:pt modelId="{8CE23116-F854-4CFE-8397-309C3B987A8A}" type="pres">
      <dgm:prSet presAssocID="{0552B225-1BB7-4698-89A5-40764B062C4B}" presName="childText" presStyleLbl="conFgAcc1" presStyleIdx="1" presStyleCnt="2" custScaleY="67657" custLinFactNeighborX="0" custLinFactNeighborY="-48118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</dgm:ptLst>
  <dgm:cxnLst>
    <dgm:cxn modelId="{2F34FA04-6E09-4468-8032-662199185CF3}" type="presOf" srcId="{E1CB05AC-83E1-4CCD-BCA8-92379A4E79AA}" destId="{B64E9C7B-4B74-49BC-9EB0-10A2BEB02391}" srcOrd="1" destOrd="0" presId="urn:microsoft.com/office/officeart/2005/8/layout/list1"/>
    <dgm:cxn modelId="{C9CC4E10-511D-49CB-9875-96EEE6A2B5C3}" srcId="{E1CB05AC-83E1-4CCD-BCA8-92379A4E79AA}" destId="{B1D97D5B-5E97-42FF-85C8-D768902907F3}" srcOrd="2" destOrd="0" parTransId="{E9B87C2A-7DB3-4C4E-B034-615487EDB692}" sibTransId="{9A0CF5BD-482B-47C3-9455-370566EA0993}"/>
    <dgm:cxn modelId="{50689711-AC4A-49AB-962B-C6F5A5B2DBA6}" srcId="{E1CB05AC-83E1-4CCD-BCA8-92379A4E79AA}" destId="{D1D57B69-5077-4DF7-B090-891280B6AFF9}" srcOrd="3" destOrd="0" parTransId="{C52B3C51-6126-475E-A53D-B48A34D3D50F}" sibTransId="{96D7A3C5-D4B6-44B8-84FD-FB066622B067}"/>
    <dgm:cxn modelId="{5A703A30-52FD-45F7-94CA-E4C2183F46C4}" type="presOf" srcId="{0552B225-1BB7-4698-89A5-40764B062C4B}" destId="{79DA3B36-B3EF-494B-A4DB-63D4355FA0A6}" srcOrd="1" destOrd="0" presId="urn:microsoft.com/office/officeart/2005/8/layout/list1"/>
    <dgm:cxn modelId="{5FA7945F-3939-4BEE-962E-115A84782D6C}" srcId="{E1CB05AC-83E1-4CCD-BCA8-92379A4E79AA}" destId="{5C2B0937-EED9-4361-9E48-260BB41575DD}" srcOrd="0" destOrd="0" parTransId="{3E0CD4C7-2BD4-4886-8F02-F3E34393C733}" sibTransId="{32D8A999-3E98-473C-8E5E-631B68F5509B}"/>
    <dgm:cxn modelId="{D010AC41-9222-47B2-A594-48740B123505}" srcId="{E1CB05AC-83E1-4CCD-BCA8-92379A4E79AA}" destId="{AC6D7476-10CE-4C73-83B4-8DE12DAB37B8}" srcOrd="1" destOrd="0" parTransId="{13166F52-0613-4D57-8BBE-9D6E1698E6E4}" sibTransId="{54F04830-7479-4DF0-B9B4-54438C53FD2A}"/>
    <dgm:cxn modelId="{C32C9946-9A87-4F96-B169-0BC320685222}" srcId="{E3757F34-C4F5-4C8A-B5F4-23CC8048E929}" destId="{E1CB05AC-83E1-4CCD-BCA8-92379A4E79AA}" srcOrd="0" destOrd="0" parTransId="{23938DD1-D8D2-40B4-8A6B-AC460C13F742}" sibTransId="{7BAAA588-1913-44A2-AB88-97D8E79705BE}"/>
    <dgm:cxn modelId="{3D428471-7A9C-4756-81C3-D16A704259A1}" type="presOf" srcId="{D1D57B69-5077-4DF7-B090-891280B6AFF9}" destId="{983D4AB8-8185-414F-804E-17DF2ACF40AB}" srcOrd="0" destOrd="3" presId="urn:microsoft.com/office/officeart/2005/8/layout/list1"/>
    <dgm:cxn modelId="{B3712682-C232-4B89-A941-12694F9A4883}" srcId="{E3757F34-C4F5-4C8A-B5F4-23CC8048E929}" destId="{0552B225-1BB7-4698-89A5-40764B062C4B}" srcOrd="1" destOrd="0" parTransId="{AF02663F-EFCF-41C2-BCF2-59B9709ACD2F}" sibTransId="{096C5314-86CE-42F2-853F-F7268E1C516C}"/>
    <dgm:cxn modelId="{320AF9A5-8AC4-4BF0-A3DB-A9D4C8FB492C}" type="presOf" srcId="{0552B225-1BB7-4698-89A5-40764B062C4B}" destId="{E2FBDDAB-D5B7-423F-A6ED-1BC34929B163}" srcOrd="0" destOrd="0" presId="urn:microsoft.com/office/officeart/2005/8/layout/list1"/>
    <dgm:cxn modelId="{9E79E7C5-6D83-4A96-B029-79F04B9AC281}" type="presOf" srcId="{E3757F34-C4F5-4C8A-B5F4-23CC8048E929}" destId="{3EEEE128-8C3A-443F-9C9E-6F1A425F83FA}" srcOrd="0" destOrd="0" presId="urn:microsoft.com/office/officeart/2005/8/layout/list1"/>
    <dgm:cxn modelId="{9D0D33C7-B001-4ADC-8234-F82222EE2CA9}" type="presOf" srcId="{E1CB05AC-83E1-4CCD-BCA8-92379A4E79AA}" destId="{FCEE8F27-FC18-464B-BE15-6E141A3D38E6}" srcOrd="0" destOrd="0" presId="urn:microsoft.com/office/officeart/2005/8/layout/list1"/>
    <dgm:cxn modelId="{F47C7FD8-CC71-4118-807C-FDB55B007429}" type="presOf" srcId="{B1D97D5B-5E97-42FF-85C8-D768902907F3}" destId="{983D4AB8-8185-414F-804E-17DF2ACF40AB}" srcOrd="0" destOrd="2" presId="urn:microsoft.com/office/officeart/2005/8/layout/list1"/>
    <dgm:cxn modelId="{FC2184E1-CAAA-47C1-8F75-97758CB29B71}" type="presOf" srcId="{AC6D7476-10CE-4C73-83B4-8DE12DAB37B8}" destId="{983D4AB8-8185-414F-804E-17DF2ACF40AB}" srcOrd="0" destOrd="1" presId="urn:microsoft.com/office/officeart/2005/8/layout/list1"/>
    <dgm:cxn modelId="{7DBC48E4-21E6-4254-B243-C05A828DE631}" type="presOf" srcId="{5C2B0937-EED9-4361-9E48-260BB41575DD}" destId="{983D4AB8-8185-414F-804E-17DF2ACF40AB}" srcOrd="0" destOrd="0" presId="urn:microsoft.com/office/officeart/2005/8/layout/list1"/>
    <dgm:cxn modelId="{1C24BA74-39C6-4813-91A1-5EF9D4C31EBC}" type="presParOf" srcId="{3EEEE128-8C3A-443F-9C9E-6F1A425F83FA}" destId="{05438170-B98E-425A-B1B0-FE87AEABFA71}" srcOrd="0" destOrd="0" presId="urn:microsoft.com/office/officeart/2005/8/layout/list1"/>
    <dgm:cxn modelId="{D39C9A65-497C-4685-8F75-1159E1B1D7F8}" type="presParOf" srcId="{05438170-B98E-425A-B1B0-FE87AEABFA71}" destId="{FCEE8F27-FC18-464B-BE15-6E141A3D38E6}" srcOrd="0" destOrd="0" presId="urn:microsoft.com/office/officeart/2005/8/layout/list1"/>
    <dgm:cxn modelId="{94D10A72-A111-48A6-B130-F9B3B64936E4}" type="presParOf" srcId="{05438170-B98E-425A-B1B0-FE87AEABFA71}" destId="{B64E9C7B-4B74-49BC-9EB0-10A2BEB02391}" srcOrd="1" destOrd="0" presId="urn:microsoft.com/office/officeart/2005/8/layout/list1"/>
    <dgm:cxn modelId="{12DC039D-6BEC-41F9-9A26-AF8327080C04}" type="presParOf" srcId="{3EEEE128-8C3A-443F-9C9E-6F1A425F83FA}" destId="{8307A3E7-B022-42C2-B1DF-41256DDE459E}" srcOrd="1" destOrd="0" presId="urn:microsoft.com/office/officeart/2005/8/layout/list1"/>
    <dgm:cxn modelId="{8FD93070-7335-44A8-ACD7-C97C25424856}" type="presParOf" srcId="{3EEEE128-8C3A-443F-9C9E-6F1A425F83FA}" destId="{983D4AB8-8185-414F-804E-17DF2ACF40AB}" srcOrd="2" destOrd="0" presId="urn:microsoft.com/office/officeart/2005/8/layout/list1"/>
    <dgm:cxn modelId="{940113A2-E4DC-4534-A420-5A088397A4D2}" type="presParOf" srcId="{3EEEE128-8C3A-443F-9C9E-6F1A425F83FA}" destId="{F5A88E47-48AD-41CC-93F2-9918C0DD3525}" srcOrd="3" destOrd="0" presId="urn:microsoft.com/office/officeart/2005/8/layout/list1"/>
    <dgm:cxn modelId="{FB31B9FD-F32C-484F-9FCE-1768EEA2D7CE}" type="presParOf" srcId="{3EEEE128-8C3A-443F-9C9E-6F1A425F83FA}" destId="{B76FFB94-3FD4-43EA-A61C-5268749CD347}" srcOrd="4" destOrd="0" presId="urn:microsoft.com/office/officeart/2005/8/layout/list1"/>
    <dgm:cxn modelId="{D1712EBE-AAA3-4B4B-AEC4-C0FA1444E0A1}" type="presParOf" srcId="{B76FFB94-3FD4-43EA-A61C-5268749CD347}" destId="{E2FBDDAB-D5B7-423F-A6ED-1BC34929B163}" srcOrd="0" destOrd="0" presId="urn:microsoft.com/office/officeart/2005/8/layout/list1"/>
    <dgm:cxn modelId="{5D108C04-FA13-4FC2-B369-53D7FEE5DCB0}" type="presParOf" srcId="{B76FFB94-3FD4-43EA-A61C-5268749CD347}" destId="{79DA3B36-B3EF-494B-A4DB-63D4355FA0A6}" srcOrd="1" destOrd="0" presId="urn:microsoft.com/office/officeart/2005/8/layout/list1"/>
    <dgm:cxn modelId="{96F82D71-F36F-45AA-991C-0480B2BBD15A}" type="presParOf" srcId="{3EEEE128-8C3A-443F-9C9E-6F1A425F83FA}" destId="{F0F62CC7-4F5F-4160-B858-5C0123858625}" srcOrd="5" destOrd="0" presId="urn:microsoft.com/office/officeart/2005/8/layout/list1"/>
    <dgm:cxn modelId="{60086379-2DB6-4A09-B51D-14C2D2F13400}" type="presParOf" srcId="{3EEEE128-8C3A-443F-9C9E-6F1A425F83FA}" destId="{8CE23116-F854-4CFE-8397-309C3B987A8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57F34-C4F5-4C8A-B5F4-23CC8048E92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CB05AC-83E1-4CCD-BCA8-92379A4E79AA}">
      <dgm:prSet custT="1"/>
      <dgm:spPr>
        <a:solidFill>
          <a:schemeClr val="accent2">
            <a:lumMod val="60000"/>
            <a:lumOff val="4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521" tIns="0" rIns="152521" bIns="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+mn-ea"/>
              <a:cs typeface="+mn-cs"/>
            </a:rPr>
            <a:t>NO ES </a:t>
          </a:r>
          <a:r>
            <a:rPr lang="es-E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+mn-ea"/>
              <a:cs typeface="+mn-cs"/>
            </a:rPr>
            <a:t>ACTIVIDAD DE INFLUENCIA…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23938DD1-D8D2-40B4-8A6B-AC460C13F742}" type="parTrans" cxnId="{C32C9946-9A87-4F96-B169-0BC320685222}">
      <dgm:prSet/>
      <dgm:spPr/>
      <dgm:t>
        <a:bodyPr/>
        <a:lstStyle/>
        <a:p>
          <a:endParaRPr lang="en-US"/>
        </a:p>
      </dgm:t>
    </dgm:pt>
    <dgm:pt modelId="{7BAAA588-1913-44A2-AB88-97D8E79705BE}" type="sibTrans" cxnId="{C32C9946-9A87-4F96-B169-0BC320685222}">
      <dgm:prSet/>
      <dgm:spPr/>
      <dgm:t>
        <a:bodyPr/>
        <a:lstStyle/>
        <a:p>
          <a:endParaRPr lang="en-US"/>
        </a:p>
      </dgm:t>
    </dgm:pt>
    <dgm:pt modelId="{5C2B0937-EED9-4361-9E48-260BB41575DD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2000" dirty="0">
              <a:solidFill>
                <a:schemeClr val="tx1">
                  <a:lumMod val="75000"/>
                  <a:lumOff val="25000"/>
                </a:schemeClr>
              </a:solidFill>
            </a:rPr>
            <a:t>Funciones públicas</a:t>
          </a:r>
          <a:endParaRPr lang="en-US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0CD4C7-2BD4-4886-8F02-F3E34393C733}" type="parTrans" cxnId="{5FA7945F-3939-4BEE-962E-115A84782D6C}">
      <dgm:prSet/>
      <dgm:spPr/>
      <dgm:t>
        <a:bodyPr/>
        <a:lstStyle/>
        <a:p>
          <a:endParaRPr lang="en-US"/>
        </a:p>
      </dgm:t>
    </dgm:pt>
    <dgm:pt modelId="{32D8A999-3E98-473C-8E5E-631B68F5509B}" type="sibTrans" cxnId="{5FA7945F-3939-4BEE-962E-115A84782D6C}">
      <dgm:prSet/>
      <dgm:spPr/>
      <dgm:t>
        <a:bodyPr/>
        <a:lstStyle/>
        <a:p>
          <a:endParaRPr lang="en-US"/>
        </a:p>
      </dgm:t>
    </dgm:pt>
    <dgm:pt modelId="{0552B225-1BB7-4698-89A5-40764B062C4B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2000" i="1" dirty="0">
              <a:solidFill>
                <a:schemeClr val="tx1">
                  <a:lumMod val="65000"/>
                  <a:lumOff val="35000"/>
                </a:schemeClr>
              </a:solidFill>
            </a:rPr>
            <a:t>Arts. 3 y 4.2 Ley 25/2018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F02663F-EFCF-41C2-BCF2-59B9709ACD2F}" type="parTrans" cxnId="{B3712682-C232-4B89-A941-12694F9A4883}">
      <dgm:prSet/>
      <dgm:spPr/>
      <dgm:t>
        <a:bodyPr/>
        <a:lstStyle/>
        <a:p>
          <a:endParaRPr lang="en-US"/>
        </a:p>
      </dgm:t>
    </dgm:pt>
    <dgm:pt modelId="{096C5314-86CE-42F2-853F-F7268E1C516C}" type="sibTrans" cxnId="{B3712682-C232-4B89-A941-12694F9A4883}">
      <dgm:prSet/>
      <dgm:spPr/>
      <dgm:t>
        <a:bodyPr/>
        <a:lstStyle/>
        <a:p>
          <a:endParaRPr lang="en-US"/>
        </a:p>
      </dgm:t>
    </dgm:pt>
    <dgm:pt modelId="{7785A7AF-22EB-433E-9E43-02DC87B4A346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2000" dirty="0">
              <a:solidFill>
                <a:schemeClr val="tx1">
                  <a:lumMod val="75000"/>
                  <a:lumOff val="25000"/>
                </a:schemeClr>
              </a:solidFill>
            </a:rPr>
            <a:t>Principios constitucionales</a:t>
          </a:r>
        </a:p>
      </dgm:t>
    </dgm:pt>
    <dgm:pt modelId="{96201959-9F6A-456A-B19B-346897EEAD45}" type="parTrans" cxnId="{5BA81D17-B54B-4639-B2E9-F61ED5AE3B96}">
      <dgm:prSet/>
      <dgm:spPr/>
      <dgm:t>
        <a:bodyPr/>
        <a:lstStyle/>
        <a:p>
          <a:endParaRPr lang="es-ES"/>
        </a:p>
      </dgm:t>
    </dgm:pt>
    <dgm:pt modelId="{BDE982BD-0630-47A0-812D-F020400FE669}" type="sibTrans" cxnId="{5BA81D17-B54B-4639-B2E9-F61ED5AE3B96}">
      <dgm:prSet/>
      <dgm:spPr/>
      <dgm:t>
        <a:bodyPr/>
        <a:lstStyle/>
        <a:p>
          <a:endParaRPr lang="es-ES"/>
        </a:p>
      </dgm:t>
    </dgm:pt>
    <dgm:pt modelId="{C436A19E-EBF7-475A-91B0-8FD8EE37F16A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2000" dirty="0">
              <a:solidFill>
                <a:schemeClr val="tx1">
                  <a:lumMod val="75000"/>
                  <a:lumOff val="25000"/>
                </a:schemeClr>
              </a:solidFill>
            </a:rPr>
            <a:t>Participación</a:t>
          </a:r>
        </a:p>
      </dgm:t>
    </dgm:pt>
    <dgm:pt modelId="{72DB3D0F-F709-4752-8A5F-AA06DBC2E390}" type="parTrans" cxnId="{52D0EB60-FBA4-4B53-A2D6-4BA709AB8207}">
      <dgm:prSet/>
      <dgm:spPr/>
      <dgm:t>
        <a:bodyPr/>
        <a:lstStyle/>
        <a:p>
          <a:endParaRPr lang="es-ES"/>
        </a:p>
      </dgm:t>
    </dgm:pt>
    <dgm:pt modelId="{3B3AB53F-89D5-42E5-9D8D-A5BD2B7ED457}" type="sibTrans" cxnId="{52D0EB60-FBA4-4B53-A2D6-4BA709AB8207}">
      <dgm:prSet/>
      <dgm:spPr/>
      <dgm:t>
        <a:bodyPr/>
        <a:lstStyle/>
        <a:p>
          <a:endParaRPr lang="es-ES"/>
        </a:p>
      </dgm:t>
    </dgm:pt>
    <dgm:pt modelId="{414D83C6-088F-4635-8C9C-FCB10231EEA5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2000" dirty="0">
              <a:solidFill>
                <a:schemeClr val="tx1">
                  <a:lumMod val="75000"/>
                  <a:lumOff val="25000"/>
                </a:schemeClr>
              </a:solidFill>
            </a:rPr>
            <a:t>Actos de protocolo</a:t>
          </a:r>
        </a:p>
      </dgm:t>
    </dgm:pt>
    <dgm:pt modelId="{6AA94056-584D-4777-BAA8-F8F7EA232BFF}" type="parTrans" cxnId="{50A383A9-4C26-44B4-8A26-F73D1CED9646}">
      <dgm:prSet/>
      <dgm:spPr/>
      <dgm:t>
        <a:bodyPr/>
        <a:lstStyle/>
        <a:p>
          <a:endParaRPr lang="es-ES"/>
        </a:p>
      </dgm:t>
    </dgm:pt>
    <dgm:pt modelId="{C13F43F9-C0A3-4092-97DE-60BC26543B55}" type="sibTrans" cxnId="{50A383A9-4C26-44B4-8A26-F73D1CED9646}">
      <dgm:prSet/>
      <dgm:spPr/>
      <dgm:t>
        <a:bodyPr/>
        <a:lstStyle/>
        <a:p>
          <a:endParaRPr lang="es-ES"/>
        </a:p>
      </dgm:t>
    </dgm:pt>
    <dgm:pt modelId="{F8A1D390-DD5A-4C15-A987-52BA4EFDD344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2000" dirty="0">
              <a:solidFill>
                <a:schemeClr val="tx1">
                  <a:lumMod val="75000"/>
                  <a:lumOff val="25000"/>
                </a:schemeClr>
              </a:solidFill>
            </a:rPr>
            <a:t>Procedimiento</a:t>
          </a:r>
        </a:p>
      </dgm:t>
    </dgm:pt>
    <dgm:pt modelId="{E2B9B397-BC0E-49DA-AD43-703DF83FD716}" type="parTrans" cxnId="{BD7E8428-713F-4CC5-854D-298BCF01848D}">
      <dgm:prSet/>
      <dgm:spPr/>
      <dgm:t>
        <a:bodyPr/>
        <a:lstStyle/>
        <a:p>
          <a:endParaRPr lang="es-ES"/>
        </a:p>
      </dgm:t>
    </dgm:pt>
    <dgm:pt modelId="{33C0D429-B96E-4CD0-8775-B73CF9BDA5EA}" type="sibTrans" cxnId="{BD7E8428-713F-4CC5-854D-298BCF01848D}">
      <dgm:prSet/>
      <dgm:spPr/>
      <dgm:t>
        <a:bodyPr/>
        <a:lstStyle/>
        <a:p>
          <a:endParaRPr lang="es-ES"/>
        </a:p>
      </dgm:t>
    </dgm:pt>
    <dgm:pt modelId="{D5E4C508-8664-4A80-8A5E-62316F0E1499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 sz="2000" dirty="0"/>
        </a:p>
      </dgm:t>
    </dgm:pt>
    <dgm:pt modelId="{4B9A9EE4-9908-4018-8B49-C970812E6480}" type="parTrans" cxnId="{033BDA5E-05CC-410D-942A-545DB07FADB2}">
      <dgm:prSet/>
      <dgm:spPr/>
      <dgm:t>
        <a:bodyPr/>
        <a:lstStyle/>
        <a:p>
          <a:endParaRPr lang="es-ES"/>
        </a:p>
      </dgm:t>
    </dgm:pt>
    <dgm:pt modelId="{999837CE-7E5E-4A1F-A5DC-64E470B7D01D}" type="sibTrans" cxnId="{033BDA5E-05CC-410D-942A-545DB07FADB2}">
      <dgm:prSet/>
      <dgm:spPr/>
      <dgm:t>
        <a:bodyPr/>
        <a:lstStyle/>
        <a:p>
          <a:endParaRPr lang="es-ES"/>
        </a:p>
      </dgm:t>
    </dgm:pt>
    <dgm:pt modelId="{3EEEE128-8C3A-443F-9C9E-6F1A425F83FA}" type="pres">
      <dgm:prSet presAssocID="{E3757F34-C4F5-4C8A-B5F4-23CC8048E929}" presName="linear" presStyleCnt="0">
        <dgm:presLayoutVars>
          <dgm:dir/>
          <dgm:animLvl val="lvl"/>
          <dgm:resizeHandles val="exact"/>
        </dgm:presLayoutVars>
      </dgm:prSet>
      <dgm:spPr/>
    </dgm:pt>
    <dgm:pt modelId="{05438170-B98E-425A-B1B0-FE87AEABFA71}" type="pres">
      <dgm:prSet presAssocID="{E1CB05AC-83E1-4CCD-BCA8-92379A4E79AA}" presName="parentLin" presStyleCnt="0"/>
      <dgm:spPr/>
    </dgm:pt>
    <dgm:pt modelId="{FCEE8F27-FC18-464B-BE15-6E141A3D38E6}" type="pres">
      <dgm:prSet presAssocID="{E1CB05AC-83E1-4CCD-BCA8-92379A4E79AA}" presName="parentLeftMargin" presStyleLbl="node1" presStyleIdx="0" presStyleCnt="2"/>
      <dgm:spPr/>
    </dgm:pt>
    <dgm:pt modelId="{B64E9C7B-4B74-49BC-9EB0-10A2BEB02391}" type="pres">
      <dgm:prSet presAssocID="{E1CB05AC-83E1-4CCD-BCA8-92379A4E79AA}" presName="parentText" presStyleLbl="node1" presStyleIdx="0" presStyleCnt="2" custScaleX="119176" custScaleY="31378" custLinFactNeighborX="16318" custLinFactNeighborY="-19259">
        <dgm:presLayoutVars>
          <dgm:chMax val="0"/>
          <dgm:bulletEnabled val="1"/>
        </dgm:presLayoutVars>
      </dgm:prSet>
      <dgm:spPr>
        <a:xfrm>
          <a:off x="335261" y="198572"/>
          <a:ext cx="4808988" cy="685922"/>
        </a:xfrm>
        <a:prstGeom prst="roundRect">
          <a:avLst/>
        </a:prstGeom>
      </dgm:spPr>
    </dgm:pt>
    <dgm:pt modelId="{8307A3E7-B022-42C2-B1DF-41256DDE459E}" type="pres">
      <dgm:prSet presAssocID="{E1CB05AC-83E1-4CCD-BCA8-92379A4E79AA}" presName="negativeSpace" presStyleCnt="0"/>
      <dgm:spPr/>
    </dgm:pt>
    <dgm:pt modelId="{983D4AB8-8185-414F-804E-17DF2ACF40AB}" type="pres">
      <dgm:prSet presAssocID="{E1CB05AC-83E1-4CCD-BCA8-92379A4E79AA}" presName="childText" presStyleLbl="conFgAcc1" presStyleIdx="0" presStyleCnt="2" custScaleY="64865" custLinFactNeighborX="-2007" custLinFactNeighborY="90656">
        <dgm:presLayoutVars>
          <dgm:bulletEnabled val="1"/>
        </dgm:presLayoutVars>
      </dgm:prSet>
      <dgm:spPr/>
    </dgm:pt>
    <dgm:pt modelId="{F5A88E47-48AD-41CC-93F2-9918C0DD3525}" type="pres">
      <dgm:prSet presAssocID="{7BAAA588-1913-44A2-AB88-97D8E79705BE}" presName="spaceBetweenRectangles" presStyleCnt="0"/>
      <dgm:spPr/>
    </dgm:pt>
    <dgm:pt modelId="{B76FFB94-3FD4-43EA-A61C-5268749CD347}" type="pres">
      <dgm:prSet presAssocID="{0552B225-1BB7-4698-89A5-40764B062C4B}" presName="parentLin" presStyleCnt="0"/>
      <dgm:spPr/>
    </dgm:pt>
    <dgm:pt modelId="{E2FBDDAB-D5B7-423F-A6ED-1BC34929B163}" type="pres">
      <dgm:prSet presAssocID="{0552B225-1BB7-4698-89A5-40764B062C4B}" presName="parentLeftMargin" presStyleLbl="node1" presStyleIdx="0" presStyleCnt="2"/>
      <dgm:spPr/>
    </dgm:pt>
    <dgm:pt modelId="{79DA3B36-B3EF-494B-A4DB-63D4355FA0A6}" type="pres">
      <dgm:prSet presAssocID="{0552B225-1BB7-4698-89A5-40764B062C4B}" presName="parentText" presStyleLbl="node1" presStyleIdx="1" presStyleCnt="2" custScaleY="26653" custLinFactNeighborX="33036" custLinFactNeighborY="3532">
        <dgm:presLayoutVars>
          <dgm:chMax val="0"/>
          <dgm:bulletEnabled val="1"/>
        </dgm:presLayoutVars>
      </dgm:prSet>
      <dgm:spPr/>
    </dgm:pt>
    <dgm:pt modelId="{F0F62CC7-4F5F-4160-B858-5C0123858625}" type="pres">
      <dgm:prSet presAssocID="{0552B225-1BB7-4698-89A5-40764B062C4B}" presName="negativeSpace" presStyleCnt="0"/>
      <dgm:spPr/>
    </dgm:pt>
    <dgm:pt modelId="{8CE23116-F854-4CFE-8397-309C3B987A8A}" type="pres">
      <dgm:prSet presAssocID="{0552B225-1BB7-4698-89A5-40764B062C4B}" presName="childText" presStyleLbl="conFgAcc1" presStyleIdx="1" presStyleCnt="2" custScaleY="22014" custLinFactNeighborX="0" custLinFactNeighborY="62653">
        <dgm:presLayoutVars>
          <dgm:bulletEnabled val="1"/>
        </dgm:presLayoutVars>
      </dgm:prSet>
      <dgm:spPr>
        <a:ln>
          <a:solidFill>
            <a:srgbClr val="FFC000"/>
          </a:solidFill>
        </a:ln>
      </dgm:spPr>
    </dgm:pt>
  </dgm:ptLst>
  <dgm:cxnLst>
    <dgm:cxn modelId="{2F34FA04-6E09-4468-8032-662199185CF3}" type="presOf" srcId="{E1CB05AC-83E1-4CCD-BCA8-92379A4E79AA}" destId="{B64E9C7B-4B74-49BC-9EB0-10A2BEB02391}" srcOrd="1" destOrd="0" presId="urn:microsoft.com/office/officeart/2005/8/layout/list1"/>
    <dgm:cxn modelId="{5BA81D17-B54B-4639-B2E9-F61ED5AE3B96}" srcId="{E1CB05AC-83E1-4CCD-BCA8-92379A4E79AA}" destId="{7785A7AF-22EB-433E-9E43-02DC87B4A346}" srcOrd="2" destOrd="0" parTransId="{96201959-9F6A-456A-B19B-346897EEAD45}" sibTransId="{BDE982BD-0630-47A0-812D-F020400FE669}"/>
    <dgm:cxn modelId="{5945BA21-14A6-4756-906E-8A7D25B35A01}" type="presOf" srcId="{7785A7AF-22EB-433E-9E43-02DC87B4A346}" destId="{983D4AB8-8185-414F-804E-17DF2ACF40AB}" srcOrd="0" destOrd="2" presId="urn:microsoft.com/office/officeart/2005/8/layout/list1"/>
    <dgm:cxn modelId="{BD7E8428-713F-4CC5-854D-298BCF01848D}" srcId="{E1CB05AC-83E1-4CCD-BCA8-92379A4E79AA}" destId="{F8A1D390-DD5A-4C15-A987-52BA4EFDD344}" srcOrd="5" destOrd="0" parTransId="{E2B9B397-BC0E-49DA-AD43-703DF83FD716}" sibTransId="{33C0D429-B96E-4CD0-8775-B73CF9BDA5EA}"/>
    <dgm:cxn modelId="{C64E5F2C-C77E-4FD5-8835-885BA017428F}" type="presOf" srcId="{D5E4C508-8664-4A80-8A5E-62316F0E1499}" destId="{983D4AB8-8185-414F-804E-17DF2ACF40AB}" srcOrd="0" destOrd="0" presId="urn:microsoft.com/office/officeart/2005/8/layout/list1"/>
    <dgm:cxn modelId="{5A703A30-52FD-45F7-94CA-E4C2183F46C4}" type="presOf" srcId="{0552B225-1BB7-4698-89A5-40764B062C4B}" destId="{79DA3B36-B3EF-494B-A4DB-63D4355FA0A6}" srcOrd="1" destOrd="0" presId="urn:microsoft.com/office/officeart/2005/8/layout/list1"/>
    <dgm:cxn modelId="{033BDA5E-05CC-410D-942A-545DB07FADB2}" srcId="{E1CB05AC-83E1-4CCD-BCA8-92379A4E79AA}" destId="{D5E4C508-8664-4A80-8A5E-62316F0E1499}" srcOrd="0" destOrd="0" parTransId="{4B9A9EE4-9908-4018-8B49-C970812E6480}" sibTransId="{999837CE-7E5E-4A1F-A5DC-64E470B7D01D}"/>
    <dgm:cxn modelId="{5FA7945F-3939-4BEE-962E-115A84782D6C}" srcId="{E1CB05AC-83E1-4CCD-BCA8-92379A4E79AA}" destId="{5C2B0937-EED9-4361-9E48-260BB41575DD}" srcOrd="1" destOrd="0" parTransId="{3E0CD4C7-2BD4-4886-8F02-F3E34393C733}" sibTransId="{32D8A999-3E98-473C-8E5E-631B68F5509B}"/>
    <dgm:cxn modelId="{52D0EB60-FBA4-4B53-A2D6-4BA709AB8207}" srcId="{E1CB05AC-83E1-4CCD-BCA8-92379A4E79AA}" destId="{C436A19E-EBF7-475A-91B0-8FD8EE37F16A}" srcOrd="3" destOrd="0" parTransId="{72DB3D0F-F709-4752-8A5F-AA06DBC2E390}" sibTransId="{3B3AB53F-89D5-42E5-9D8D-A5BD2B7ED457}"/>
    <dgm:cxn modelId="{C32C9946-9A87-4F96-B169-0BC320685222}" srcId="{E3757F34-C4F5-4C8A-B5F4-23CC8048E929}" destId="{E1CB05AC-83E1-4CCD-BCA8-92379A4E79AA}" srcOrd="0" destOrd="0" parTransId="{23938DD1-D8D2-40B4-8A6B-AC460C13F742}" sibTransId="{7BAAA588-1913-44A2-AB88-97D8E79705BE}"/>
    <dgm:cxn modelId="{1A688F59-2BBB-4591-AAB7-343DC7CBB94B}" type="presOf" srcId="{414D83C6-088F-4635-8C9C-FCB10231EEA5}" destId="{983D4AB8-8185-414F-804E-17DF2ACF40AB}" srcOrd="0" destOrd="4" presId="urn:microsoft.com/office/officeart/2005/8/layout/list1"/>
    <dgm:cxn modelId="{B3712682-C232-4B89-A941-12694F9A4883}" srcId="{E3757F34-C4F5-4C8A-B5F4-23CC8048E929}" destId="{0552B225-1BB7-4698-89A5-40764B062C4B}" srcOrd="1" destOrd="0" parTransId="{AF02663F-EFCF-41C2-BCF2-59B9709ACD2F}" sibTransId="{096C5314-86CE-42F2-853F-F7268E1C516C}"/>
    <dgm:cxn modelId="{320AF9A5-8AC4-4BF0-A3DB-A9D4C8FB492C}" type="presOf" srcId="{0552B225-1BB7-4698-89A5-40764B062C4B}" destId="{E2FBDDAB-D5B7-423F-A6ED-1BC34929B163}" srcOrd="0" destOrd="0" presId="urn:microsoft.com/office/officeart/2005/8/layout/list1"/>
    <dgm:cxn modelId="{50A383A9-4C26-44B4-8A26-F73D1CED9646}" srcId="{E1CB05AC-83E1-4CCD-BCA8-92379A4E79AA}" destId="{414D83C6-088F-4635-8C9C-FCB10231EEA5}" srcOrd="4" destOrd="0" parTransId="{6AA94056-584D-4777-BAA8-F8F7EA232BFF}" sibTransId="{C13F43F9-C0A3-4092-97DE-60BC26543B55}"/>
    <dgm:cxn modelId="{78AAB8C2-88AB-42BB-BF9F-F2CC6B0313A8}" type="presOf" srcId="{F8A1D390-DD5A-4C15-A987-52BA4EFDD344}" destId="{983D4AB8-8185-414F-804E-17DF2ACF40AB}" srcOrd="0" destOrd="5" presId="urn:microsoft.com/office/officeart/2005/8/layout/list1"/>
    <dgm:cxn modelId="{9E79E7C5-6D83-4A96-B029-79F04B9AC281}" type="presOf" srcId="{E3757F34-C4F5-4C8A-B5F4-23CC8048E929}" destId="{3EEEE128-8C3A-443F-9C9E-6F1A425F83FA}" srcOrd="0" destOrd="0" presId="urn:microsoft.com/office/officeart/2005/8/layout/list1"/>
    <dgm:cxn modelId="{9D0D33C7-B001-4ADC-8234-F82222EE2CA9}" type="presOf" srcId="{E1CB05AC-83E1-4CCD-BCA8-92379A4E79AA}" destId="{FCEE8F27-FC18-464B-BE15-6E141A3D38E6}" srcOrd="0" destOrd="0" presId="urn:microsoft.com/office/officeart/2005/8/layout/list1"/>
    <dgm:cxn modelId="{7DBC48E4-21E6-4254-B243-C05A828DE631}" type="presOf" srcId="{5C2B0937-EED9-4361-9E48-260BB41575DD}" destId="{983D4AB8-8185-414F-804E-17DF2ACF40AB}" srcOrd="0" destOrd="1" presId="urn:microsoft.com/office/officeart/2005/8/layout/list1"/>
    <dgm:cxn modelId="{19E4A6F7-783B-4D2A-AEB2-BC16010D2843}" type="presOf" srcId="{C436A19E-EBF7-475A-91B0-8FD8EE37F16A}" destId="{983D4AB8-8185-414F-804E-17DF2ACF40AB}" srcOrd="0" destOrd="3" presId="urn:microsoft.com/office/officeart/2005/8/layout/list1"/>
    <dgm:cxn modelId="{1C24BA74-39C6-4813-91A1-5EF9D4C31EBC}" type="presParOf" srcId="{3EEEE128-8C3A-443F-9C9E-6F1A425F83FA}" destId="{05438170-B98E-425A-B1B0-FE87AEABFA71}" srcOrd="0" destOrd="0" presId="urn:microsoft.com/office/officeart/2005/8/layout/list1"/>
    <dgm:cxn modelId="{D39C9A65-497C-4685-8F75-1159E1B1D7F8}" type="presParOf" srcId="{05438170-B98E-425A-B1B0-FE87AEABFA71}" destId="{FCEE8F27-FC18-464B-BE15-6E141A3D38E6}" srcOrd="0" destOrd="0" presId="urn:microsoft.com/office/officeart/2005/8/layout/list1"/>
    <dgm:cxn modelId="{94D10A72-A111-48A6-B130-F9B3B64936E4}" type="presParOf" srcId="{05438170-B98E-425A-B1B0-FE87AEABFA71}" destId="{B64E9C7B-4B74-49BC-9EB0-10A2BEB02391}" srcOrd="1" destOrd="0" presId="urn:microsoft.com/office/officeart/2005/8/layout/list1"/>
    <dgm:cxn modelId="{12DC039D-6BEC-41F9-9A26-AF8327080C04}" type="presParOf" srcId="{3EEEE128-8C3A-443F-9C9E-6F1A425F83FA}" destId="{8307A3E7-B022-42C2-B1DF-41256DDE459E}" srcOrd="1" destOrd="0" presId="urn:microsoft.com/office/officeart/2005/8/layout/list1"/>
    <dgm:cxn modelId="{8FD93070-7335-44A8-ACD7-C97C25424856}" type="presParOf" srcId="{3EEEE128-8C3A-443F-9C9E-6F1A425F83FA}" destId="{983D4AB8-8185-414F-804E-17DF2ACF40AB}" srcOrd="2" destOrd="0" presId="urn:microsoft.com/office/officeart/2005/8/layout/list1"/>
    <dgm:cxn modelId="{940113A2-E4DC-4534-A420-5A088397A4D2}" type="presParOf" srcId="{3EEEE128-8C3A-443F-9C9E-6F1A425F83FA}" destId="{F5A88E47-48AD-41CC-93F2-9918C0DD3525}" srcOrd="3" destOrd="0" presId="urn:microsoft.com/office/officeart/2005/8/layout/list1"/>
    <dgm:cxn modelId="{FB31B9FD-F32C-484F-9FCE-1768EEA2D7CE}" type="presParOf" srcId="{3EEEE128-8C3A-443F-9C9E-6F1A425F83FA}" destId="{B76FFB94-3FD4-43EA-A61C-5268749CD347}" srcOrd="4" destOrd="0" presId="urn:microsoft.com/office/officeart/2005/8/layout/list1"/>
    <dgm:cxn modelId="{D1712EBE-AAA3-4B4B-AEC4-C0FA1444E0A1}" type="presParOf" srcId="{B76FFB94-3FD4-43EA-A61C-5268749CD347}" destId="{E2FBDDAB-D5B7-423F-A6ED-1BC34929B163}" srcOrd="0" destOrd="0" presId="urn:microsoft.com/office/officeart/2005/8/layout/list1"/>
    <dgm:cxn modelId="{5D108C04-FA13-4FC2-B369-53D7FEE5DCB0}" type="presParOf" srcId="{B76FFB94-3FD4-43EA-A61C-5268749CD347}" destId="{79DA3B36-B3EF-494B-A4DB-63D4355FA0A6}" srcOrd="1" destOrd="0" presId="urn:microsoft.com/office/officeart/2005/8/layout/list1"/>
    <dgm:cxn modelId="{96F82D71-F36F-45AA-991C-0480B2BBD15A}" type="presParOf" srcId="{3EEEE128-8C3A-443F-9C9E-6F1A425F83FA}" destId="{F0F62CC7-4F5F-4160-B858-5C0123858625}" srcOrd="5" destOrd="0" presId="urn:microsoft.com/office/officeart/2005/8/layout/list1"/>
    <dgm:cxn modelId="{60086379-2DB6-4A09-B51D-14C2D2F13400}" type="presParOf" srcId="{3EEEE128-8C3A-443F-9C9E-6F1A425F83FA}" destId="{8CE23116-F854-4CFE-8397-309C3B987A8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D4AB8-8185-414F-804E-17DF2ACF40AB}">
      <dsp:nvSpPr>
        <dsp:cNvPr id="0" name=""/>
        <dsp:cNvSpPr/>
      </dsp:nvSpPr>
      <dsp:spPr>
        <a:xfrm>
          <a:off x="0" y="801255"/>
          <a:ext cx="5659138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9212" tIns="395732" rIns="43921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Comunicación</a:t>
          </a:r>
          <a:endParaRPr lang="en-US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Finalidad de influir en una decisión pública</a:t>
          </a:r>
          <a:endParaRPr lang="en-US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En nombre de una organización privada</a:t>
          </a:r>
          <a:endParaRPr lang="en-US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Para favorecer un interés (propio o de terceros) </a:t>
          </a:r>
          <a:endParaRPr lang="en-US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801255"/>
        <a:ext cx="5659138" cy="2034900"/>
      </dsp:txXfrm>
    </dsp:sp>
    <dsp:sp modelId="{B64E9C7B-4B74-49BC-9EB0-10A2BEB02391}">
      <dsp:nvSpPr>
        <dsp:cNvPr id="0" name=""/>
        <dsp:cNvSpPr/>
      </dsp:nvSpPr>
      <dsp:spPr>
        <a:xfrm>
          <a:off x="291671" y="543604"/>
          <a:ext cx="3961396" cy="56088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31" tIns="0" rIns="14973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LA</a:t>
          </a:r>
          <a:r>
            <a:rPr lang="es-ES" sz="1900" b="1" kern="1200" dirty="0"/>
            <a:t> ACTIVIDAD DE INFLUENCIA </a:t>
          </a:r>
          <a:r>
            <a:rPr lang="es-ES" sz="1900" kern="1200" dirty="0"/>
            <a:t>ES…</a:t>
          </a:r>
          <a:r>
            <a:rPr lang="es-ES" sz="1900" b="1" kern="1200" dirty="0"/>
            <a:t> </a:t>
          </a:r>
          <a:endParaRPr lang="en-US" sz="1900" kern="1200" dirty="0"/>
        </a:p>
      </dsp:txBody>
      <dsp:txXfrm>
        <a:off x="319051" y="570984"/>
        <a:ext cx="3906636" cy="506120"/>
      </dsp:txXfrm>
    </dsp:sp>
    <dsp:sp modelId="{8CE23116-F854-4CFE-8397-309C3B987A8A}">
      <dsp:nvSpPr>
        <dsp:cNvPr id="0" name=""/>
        <dsp:cNvSpPr/>
      </dsp:nvSpPr>
      <dsp:spPr>
        <a:xfrm>
          <a:off x="0" y="3048772"/>
          <a:ext cx="5659138" cy="3239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A3B36-B3EF-494B-A4DB-63D4355FA0A6}">
      <dsp:nvSpPr>
        <dsp:cNvPr id="0" name=""/>
        <dsp:cNvSpPr/>
      </dsp:nvSpPr>
      <dsp:spPr>
        <a:xfrm>
          <a:off x="300387" y="3003711"/>
          <a:ext cx="3961396" cy="460443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31" tIns="0" rIns="14973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i="1" kern="1200" dirty="0"/>
            <a:t>Art. 4.1 Ley 25/2018</a:t>
          </a:r>
          <a:endParaRPr lang="en-US" sz="1900" kern="1200" dirty="0"/>
        </a:p>
      </dsp:txBody>
      <dsp:txXfrm>
        <a:off x="322864" y="3026188"/>
        <a:ext cx="3916442" cy="415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D4AB8-8185-414F-804E-17DF2ACF40AB}">
      <dsp:nvSpPr>
        <dsp:cNvPr id="0" name=""/>
        <dsp:cNvSpPr/>
      </dsp:nvSpPr>
      <dsp:spPr>
        <a:xfrm>
          <a:off x="0" y="812116"/>
          <a:ext cx="5659138" cy="22230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9212" tIns="166624" rIns="43921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Funciones públicas</a:t>
          </a:r>
          <a:endParaRPr lang="en-US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Principios constitucionales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Participación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Actos de protocolo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Procedimiento</a:t>
          </a:r>
        </a:p>
      </dsp:txBody>
      <dsp:txXfrm>
        <a:off x="0" y="812116"/>
        <a:ext cx="5659138" cy="2223053"/>
      </dsp:txXfrm>
    </dsp:sp>
    <dsp:sp modelId="{B64E9C7B-4B74-49BC-9EB0-10A2BEB02391}">
      <dsp:nvSpPr>
        <dsp:cNvPr id="0" name=""/>
        <dsp:cNvSpPr/>
      </dsp:nvSpPr>
      <dsp:spPr>
        <a:xfrm>
          <a:off x="329129" y="486774"/>
          <a:ext cx="4721034" cy="59281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521" tIns="0" rIns="15252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+mn-ea"/>
              <a:cs typeface="+mn-cs"/>
            </a:rPr>
            <a:t>NO ES </a:t>
          </a:r>
          <a:r>
            <a:rPr lang="es-E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+mn-ea"/>
              <a:cs typeface="+mn-cs"/>
            </a:rPr>
            <a:t>ACTIVIDAD DE INFLUENCIA…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8068" y="515713"/>
        <a:ext cx="4663156" cy="534940"/>
      </dsp:txXfrm>
    </dsp:sp>
    <dsp:sp modelId="{8CE23116-F854-4CFE-8397-309C3B987A8A}">
      <dsp:nvSpPr>
        <dsp:cNvPr id="0" name=""/>
        <dsp:cNvSpPr/>
      </dsp:nvSpPr>
      <dsp:spPr>
        <a:xfrm>
          <a:off x="0" y="3218217"/>
          <a:ext cx="5659138" cy="3550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A3B36-B3EF-494B-A4DB-63D4355FA0A6}">
      <dsp:nvSpPr>
        <dsp:cNvPr id="0" name=""/>
        <dsp:cNvSpPr/>
      </dsp:nvSpPr>
      <dsp:spPr>
        <a:xfrm>
          <a:off x="376434" y="3134191"/>
          <a:ext cx="3961396" cy="50354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31" tIns="0" rIns="14973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i="1" kern="1200" dirty="0">
              <a:solidFill>
                <a:schemeClr val="tx1">
                  <a:lumMod val="65000"/>
                  <a:lumOff val="35000"/>
                </a:schemeClr>
              </a:solidFill>
            </a:rPr>
            <a:t>Arts. 3 y 4.2 Ley 25/2018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1015" y="3158772"/>
        <a:ext cx="3912234" cy="454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D90DF-9B58-4FE6-8731-66AB43B3CC2A}" type="datetimeFigureOut">
              <a:rPr lang="es-ES" smtClean="0"/>
              <a:t>30/03/2023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90209-386F-4154-8C96-5B950D7C1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6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C5A8-FE2E-4967-8403-0BBE4A5F692F}" type="datetime1">
              <a:rPr lang="es-ES" smtClean="0"/>
              <a:t>30/03/2023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94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729F-D1BD-4434-89B2-ACCD092E5A29}" type="datetime1">
              <a:rPr lang="es-ES" smtClean="0"/>
              <a:t>30/03/2023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34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D3E1-334D-41F9-9F78-BC1BB357EED6}" type="datetime1">
              <a:rPr lang="es-ES" smtClean="0"/>
              <a:t>30/03/2023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41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2DE7F-598A-4F96-BBE8-E27A6A6A5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0E4E02-74CF-4E11-8EB1-35DFA96B2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8761B3-7133-4C46-AD04-DF419859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F0AE-15DC-444A-9FD1-616E4D7BE28E}" type="datetime1">
              <a:rPr lang="es-ES" smtClean="0"/>
              <a:t>30/03/2023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8A9514-8B63-4267-837B-99F77972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6BAEA4-DDD1-40F1-9EB1-443AF51B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98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B94EE-5137-4C75-A851-489D1E4B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C2434-EFD8-48A5-9D5A-AC13E5FC9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ED74B2-C111-4EC3-B1C9-598EE63C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193D-36AA-40EE-AEB4-942D87C70782}" type="datetime1">
              <a:rPr lang="es-ES" smtClean="0"/>
              <a:t>30/03/2023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86BA6-9619-4A9B-B8E0-B51C0D900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B59B92-9912-49CD-A7C6-8D46ACBD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39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A6728-5A0A-494F-B678-C8B6FA41F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0F86BE-FF8D-4B60-AFC8-A7CDB3DB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80651-983F-48F6-A34E-72277AD5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4C02-74A7-46DD-B16C-41C7F9C5AC76}" type="datetime1">
              <a:rPr lang="es-ES" smtClean="0"/>
              <a:t>30/03/2023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CD34A7-6BDA-4D01-96E7-84503A7C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B08155-2BD2-4DDD-BB63-9BE77311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12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55B54-9B40-488C-8221-98CDF761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B59F1-C590-47C7-8D55-96954A999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386148-5574-430A-A938-7D6E3D104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AEC511-DA0A-4392-B3E3-8DB6B502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6449-DF72-4DF2-96D3-F6976CD082A6}" type="datetime1">
              <a:rPr lang="es-ES" smtClean="0"/>
              <a:t>30/03/2023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5F5762-777E-4272-9D07-E56E20CC5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0B7328-E97E-412F-A592-55241EF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60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7544-BAAB-494B-A2B1-56E6EE34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0D56D4-BE2C-445E-B39E-CD3F50AD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F24B3C-7331-47C1-8409-0BB3DEF98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D3098B-1441-4922-AF51-DA662613A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2A86D31-674E-40CF-B0A2-ADA6CC1FB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8012776-6A75-4B91-9A9C-3BBD1F33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A40F-F86A-4D0D-9669-95E6B2E8FAE7}" type="datetime1">
              <a:rPr lang="es-ES" smtClean="0"/>
              <a:t>30/03/2023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CAB448-00CC-4AA6-A28F-96ECE257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5BCC9B-EE2B-44C1-A804-4FA9E02E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138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E8F91D-C8FC-44CB-96DB-D45192DC3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DAF191-F01C-4030-B301-E9C027DF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D4E3-7F1C-40D9-A322-6D592B41BBDD}" type="datetime1">
              <a:rPr lang="es-ES" smtClean="0"/>
              <a:t>30/03/2023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34C87D-B296-4E49-9245-6AB6A571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F10FC0-3743-4A8B-87EE-AC739375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397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B53456-130E-44DA-807B-33B79A02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F6B5-CE0B-4046-B503-17D3C86E7A47}" type="datetime1">
              <a:rPr lang="es-ES" smtClean="0"/>
              <a:t>30/03/2023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1676FE-1069-4B68-8943-81726F2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7E7A79-051F-4914-BA65-CA89C53F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827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202DE-9802-4FB2-B97B-62EE91B7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0D0F99-9A36-4831-BD9D-55078D362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8B4CA6-972E-41E4-A051-082D8A163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069AF1-2F61-47DA-BD4E-90256449C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77FF-027E-453E-B3DD-E5010A4D802C}" type="datetime1">
              <a:rPr lang="es-ES" smtClean="0"/>
              <a:t>30/03/2023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3787BA-0AEB-4AAA-99EF-27391859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849BB7-F48D-43C5-85B1-BD77E1AD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45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660-16DB-4C79-9982-050AD671D47C}" type="datetime1">
              <a:rPr lang="es-ES" smtClean="0"/>
              <a:t>30/03/2023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731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4AA33-A0DD-4295-ADDC-5763E9B8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55958F-B104-41DA-87F7-6DCA2AD57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230B08-E2A0-4681-8EBF-285A8AD71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8B32CF-A612-4064-896F-ADE21B5F9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E90F-3EDC-4199-B0C2-7E64BD1E080E}" type="datetime1">
              <a:rPr lang="es-ES" smtClean="0"/>
              <a:t>30/03/2023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7FAF96-9A8F-4F53-B53A-1BBEF054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7A7190-3AB8-4370-B9A9-0708C453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224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18E23-C9F7-489A-8DDF-601CA6E4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D764C2-DF77-47E0-ABF8-29D794981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3796D8-8DCE-4A28-9E26-FD8D346F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BAFE-F92A-41F6-BC41-26298AA3DCA1}" type="datetime1">
              <a:rPr lang="es-ES" smtClean="0"/>
              <a:t>30/03/2023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242977-287B-4515-B7E1-F89A241B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50E54E-0BEA-4077-B6E1-75021F96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166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034A05-2610-4C16-B98F-A1B603D1B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067DF1-DF4F-4C4E-A138-B98AAE580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4AD304-3812-4053-BFD6-B74EC25F8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448A-7947-4CBA-AE71-C185AB3C826B}" type="datetime1">
              <a:rPr lang="es-ES" smtClean="0"/>
              <a:t>30/03/2023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0B4B46-E7B6-4C85-B563-357869F0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63A891-28B3-4BB1-9105-7727826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49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B1CD-076F-4CA9-A56B-81BACD8825AC}" type="datetime1">
              <a:rPr lang="es-ES" smtClean="0"/>
              <a:t>30/03/2023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41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E94B-1A8E-4B67-B583-BC553C939D64}" type="datetime1">
              <a:rPr lang="es-ES" smtClean="0"/>
              <a:t>30/03/2023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32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6E8C-F3D3-4A02-A24E-2A7FE582DE2C}" type="datetime1">
              <a:rPr lang="es-ES" smtClean="0"/>
              <a:t>30/03/2023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11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857-20EC-4D3D-80C4-B49034F2F9CE}" type="datetime1">
              <a:rPr lang="es-ES" smtClean="0"/>
              <a:t>30/03/2023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31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1C09-6433-49D2-9346-1E03A6D04BA3}" type="datetime1">
              <a:rPr lang="es-ES" smtClean="0"/>
              <a:t>30/03/2023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64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B520-A9F3-4B1F-86F7-0039005A1DE2}" type="datetime1">
              <a:rPr lang="es-ES" smtClean="0"/>
              <a:t>30/03/2023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23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8641-0668-4638-83A6-1B44A67AED1A}" type="datetime1">
              <a:rPr lang="es-ES" smtClean="0"/>
              <a:t>30/03/2023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34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8DFE6-4BDA-4EA1-A97C-D2F53B12E1F5}" type="datetime1">
              <a:rPr lang="es-ES" smtClean="0"/>
              <a:t>30/03/2023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70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D4130F0-A4FB-472A-8048-97787C168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6316E9-EF08-43C5-8FB4-10BB4A9D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E4C22A-7A57-4D22-B44A-E8E7421F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BBA69-7EAD-4514-8A00-466123409644}" type="datetime1">
              <a:rPr lang="es-ES" smtClean="0"/>
              <a:t>30/03/2023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37D58D-94CA-40A0-97FC-B8D1A738A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422960-4159-412A-8145-AA9F1AC75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AD83-4433-4E83-9D5E-030232EDB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02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vaoberta.gva.es/es/regi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vaoberta.gva.es/documents/7843050/175785524/20230207_informe_sindicatos_tras_modificacion_ley_castella/ce96de36-cea8-410b-a114-d91cf68f21d8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i.gva.es/va/activitat-influenci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occi@gva.es" TargetMode="External"/><Relationship Id="rId7" Type="http://schemas.openxmlformats.org/officeDocument/2006/relationships/image" Target="../media/image3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3DDC4FE2-9A44-4A18-8201-F0130D575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226160"/>
              </p:ext>
            </p:extLst>
          </p:nvPr>
        </p:nvGraphicFramePr>
        <p:xfrm>
          <a:off x="363278" y="1941299"/>
          <a:ext cx="5527749" cy="3127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7749">
                  <a:extLst>
                    <a:ext uri="{9D8B030D-6E8A-4147-A177-3AD203B41FA5}">
                      <a16:colId xmlns:a16="http://schemas.microsoft.com/office/drawing/2014/main" val="3086362507"/>
                    </a:ext>
                  </a:extLst>
                </a:gridCol>
              </a:tblGrid>
              <a:tr h="312790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s-ES" sz="3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LA REGULACIÓN DE LOS GRUPOS DE INTERÉS: 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s-ES" sz="3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Novedades y aplicación práctica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841669"/>
                  </a:ext>
                </a:extLst>
              </a:tr>
            </a:tbl>
          </a:graphicData>
        </a:graphic>
      </p:graphicFrame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3ACAEE2B-E053-474C-A01C-3F99A64A0FFF}"/>
              </a:ext>
            </a:extLst>
          </p:cNvPr>
          <p:cNvGraphicFramePr>
            <a:graphicFrameLocks noGrp="1"/>
          </p:cNvGraphicFramePr>
          <p:nvPr/>
        </p:nvGraphicFramePr>
        <p:xfrm>
          <a:off x="3127153" y="4992083"/>
          <a:ext cx="5527749" cy="483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7749">
                  <a:extLst>
                    <a:ext uri="{9D8B030D-6E8A-4147-A177-3AD203B41FA5}">
                      <a16:colId xmlns:a16="http://schemas.microsoft.com/office/drawing/2014/main" val="3766637451"/>
                    </a:ext>
                  </a:extLst>
                </a:gridCol>
              </a:tblGrid>
              <a:tr h="48368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292491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C53EFFE4-3AF2-74AD-73A9-0046CD8E5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" y="306850"/>
            <a:ext cx="4526197" cy="737192"/>
          </a:xfrm>
          <a:prstGeom prst="rect">
            <a:avLst/>
          </a:prstGeom>
        </p:spPr>
      </p:pic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8BD35E1-AC5A-0797-59D7-D19221932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71" y="146785"/>
            <a:ext cx="8072800" cy="5709412"/>
          </a:xfrm>
          <a:prstGeom prst="rect">
            <a:avLst/>
          </a:prstGeom>
        </p:spPr>
      </p:pic>
      <p:graphicFrame>
        <p:nvGraphicFramePr>
          <p:cNvPr id="14" name="Tabla 4">
            <a:extLst>
              <a:ext uri="{FF2B5EF4-FFF2-40B4-BE49-F238E27FC236}">
                <a16:creationId xmlns:a16="http://schemas.microsoft.com/office/drawing/2014/main" id="{4AF4608D-2153-3795-BA16-DB8D76372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428578"/>
              </p:ext>
            </p:extLst>
          </p:nvPr>
        </p:nvGraphicFramePr>
        <p:xfrm>
          <a:off x="8389" y="5889341"/>
          <a:ext cx="12192000" cy="96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96866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28A4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15" name="Imagen 1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8440A20-6398-BF7C-6102-C09598C13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54" y="5701339"/>
            <a:ext cx="3758268" cy="1206974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9B257F1-1C0C-C870-B4AC-6278E6A3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028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B743C3-9C07-3E6A-51F8-DF5E3C83E889}"/>
              </a:ext>
            </a:extLst>
          </p:cNvPr>
          <p:cNvSpPr txBox="1"/>
          <p:nvPr/>
        </p:nvSpPr>
        <p:spPr>
          <a:xfrm>
            <a:off x="1365955" y="1867975"/>
            <a:ext cx="876017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Sistemas de control y fiscalización: clases de actuaciones</a:t>
            </a:r>
          </a:p>
          <a:p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Revisión de los datos aportados en la solicitud de inscripción.</a:t>
            </a: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Revisión de posibles actividades de influencia.</a:t>
            </a: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 de control y verificación de REGIA</a:t>
            </a:r>
          </a:p>
          <a:p>
            <a:pPr lvl="1">
              <a:buClr>
                <a:srgbClr val="259F71"/>
              </a:buClr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Sistema de alertas y denuncias</a:t>
            </a: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35468A-48AA-0868-FFB3-C99C0BDD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37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B743C3-9C07-3E6A-51F8-DF5E3C83E889}"/>
              </a:ext>
            </a:extLst>
          </p:cNvPr>
          <p:cNvSpPr txBox="1"/>
          <p:nvPr/>
        </p:nvSpPr>
        <p:spPr>
          <a:xfrm>
            <a:off x="1365955" y="1867975"/>
            <a:ext cx="876017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Sistemas de control y fiscalización: clases de actuaciones</a:t>
            </a:r>
          </a:p>
          <a:p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Revisión de los datos aportados en la solicitud de inscripción.</a:t>
            </a: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Revisión de posibles actividades de influencia.</a:t>
            </a: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 de control y verificación de REGIA</a:t>
            </a:r>
          </a:p>
          <a:p>
            <a:pPr lvl="1">
              <a:buClr>
                <a:srgbClr val="259F71"/>
              </a:buClr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Sistema de alertas y denuncias</a:t>
            </a: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Régimen de infracciones y sanciones</a:t>
            </a: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35468A-48AA-0868-FFB3-C99C0BDD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11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705D3AA-0501-49E7-EBA4-17747DAC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282914"/>
            <a:ext cx="109156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7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B743C3-9C07-3E6A-51F8-DF5E3C83E889}"/>
              </a:ext>
            </a:extLst>
          </p:cNvPr>
          <p:cNvSpPr txBox="1"/>
          <p:nvPr/>
        </p:nvSpPr>
        <p:spPr>
          <a:xfrm>
            <a:off x="1365955" y="1867975"/>
            <a:ext cx="876017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Sistemas de control y fiscalización: clases de actuaciones</a:t>
            </a:r>
          </a:p>
          <a:p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Revisión de actividades con grupos inscritos en REGIA.</a:t>
            </a: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Revisión de actividades con grupos no inscritos en REGIA.</a:t>
            </a: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 de control y verificación de REGIA</a:t>
            </a:r>
            <a:endParaRPr lang="es-E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35468A-48AA-0868-FFB3-C99C0BDD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50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D2B523-8E91-4FA2-20DA-EEF99275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13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5AEE14-20F6-98A9-B52C-D683BAEB2DCE}"/>
              </a:ext>
            </a:extLst>
          </p:cNvPr>
          <p:cNvSpPr txBox="1"/>
          <p:nvPr/>
        </p:nvSpPr>
        <p:spPr>
          <a:xfrm>
            <a:off x="1176866" y="3009570"/>
            <a:ext cx="8805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Régimen Sancionador</a:t>
            </a:r>
          </a:p>
        </p:txBody>
      </p:sp>
    </p:spTree>
    <p:extLst>
      <p:ext uri="{BB962C8B-B14F-4D97-AF65-F5344CB8AC3E}">
        <p14:creationId xmlns:p14="http://schemas.microsoft.com/office/powerpoint/2010/main" val="388560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AEF2D2-A9D1-0F56-D4F5-C5334EBCFF75}"/>
              </a:ext>
            </a:extLst>
          </p:cNvPr>
          <p:cNvSpPr txBox="1"/>
          <p:nvPr/>
        </p:nvSpPr>
        <p:spPr>
          <a:xfrm>
            <a:off x="590005" y="1821372"/>
            <a:ext cx="1101198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Infracciones Altos cargos </a:t>
            </a: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s-ES_tradnl" sz="2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Art. 27 Ley 25/2018</a:t>
            </a: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endParaRPr lang="es-ES_tradnl" sz="2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_tradnl" sz="2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Consentir la inclusión en la agenda de reuniones o entrevistas con GI </a:t>
            </a:r>
            <a:r>
              <a:rPr lang="es-ES_tradnl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inscritos</a:t>
            </a: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lvl="1" algn="just"/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- 2 o más veces en un año (3 veces es INFRACCIÓN GRAVE). </a:t>
            </a:r>
          </a:p>
          <a:p>
            <a:pPr lvl="1" algn="just"/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Con el mismo grupo de interés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 publicar en REGIA las reuniones o entrevistas con GI </a:t>
            </a:r>
            <a:r>
              <a:rPr kumimoji="0" lang="es-ES_tradnl" sz="20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inscritos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 </a:t>
            </a:r>
          </a:p>
          <a:p>
            <a:pPr lvl="1" algn="just">
              <a:defRPr/>
            </a:pP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- 2 </a:t>
            </a: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más veces en un año (3 veces es INFRACCIÓN GRAVE).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Ordenar a empleados públicos que tengan reuniones GI no inscritos: INFRACCIÓN GRAVE</a:t>
            </a: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43D293D-A50B-1320-61B0-A19F9826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5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AEF2D2-A9D1-0F56-D4F5-C5334EBCFF75}"/>
              </a:ext>
            </a:extLst>
          </p:cNvPr>
          <p:cNvSpPr txBox="1"/>
          <p:nvPr/>
        </p:nvSpPr>
        <p:spPr>
          <a:xfrm>
            <a:off x="590005" y="1821372"/>
            <a:ext cx="1101198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Infracciones Empleados públicos </a:t>
            </a: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s-ES_tradnl" sz="2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Art. 28 Ley 25/2018</a:t>
            </a: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endParaRPr lang="es-ES_tradnl" sz="2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_tradnl" sz="2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Consentir la inclusión en la agenda de reuniones o entrevistas con GI </a:t>
            </a:r>
            <a:r>
              <a:rPr lang="es-ES_tradnl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inscritos</a:t>
            </a: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lvl="1" algn="just"/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- 2 o más veces en un año (3 veces es INFRACCIÓN GRAVE). </a:t>
            </a:r>
          </a:p>
          <a:p>
            <a:pPr lvl="1" algn="just"/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Con el mismo grupo de interés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 publicar en REGIA las reuniones o entrevistas con GI </a:t>
            </a:r>
            <a:r>
              <a:rPr kumimoji="0" lang="es-ES_tradnl" sz="20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inscritos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 </a:t>
            </a:r>
          </a:p>
          <a:p>
            <a:pPr lvl="1" algn="just">
              <a:defRPr/>
            </a:pP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- 2 </a:t>
            </a: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más veces en un año (3 veces es INFRACCIÓN GRAVE).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Ordenar a empleados públicos que tengan reuniones GI no inscritos: INFRACCIÓN GRAVE</a:t>
            </a: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43D293D-A50B-1320-61B0-A19F9826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15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BC89BE-9882-FE5B-FD93-4FC6EDE24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57" y="2523295"/>
            <a:ext cx="11426202" cy="28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11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AEF2D2-A9D1-0F56-D4F5-C5334EBCFF75}"/>
              </a:ext>
            </a:extLst>
          </p:cNvPr>
          <p:cNvSpPr txBox="1"/>
          <p:nvPr/>
        </p:nvSpPr>
        <p:spPr>
          <a:xfrm>
            <a:off x="590005" y="1877816"/>
            <a:ext cx="1101198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Infracción Personal Empleado Público (</a:t>
            </a:r>
            <a:r>
              <a:rPr lang="es-ES_tradnl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Art. 28 Ley 25/2018</a:t>
            </a: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): </a:t>
            </a:r>
          </a:p>
          <a:p>
            <a:endParaRPr lang="es-ES_tradnl" sz="20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Mantener con GI no inscritos, reuniones que supongan actividad de influencia, sin haber informado al alto cargo de adscripción</a:t>
            </a: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Evitar que el alto cargo mande a una reunión a un empleado público para esquivar la obligación de inscripción</a:t>
            </a:r>
          </a:p>
          <a:p>
            <a:pPr lvl="1"/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Deber de comunicación del empleado público al alto cargo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F48C6F5-EBFB-E340-69DC-09F1139F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25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4BFA47-07B3-4D2F-7705-44D9EF339C97}"/>
              </a:ext>
            </a:extLst>
          </p:cNvPr>
          <p:cNvSpPr txBox="1"/>
          <p:nvPr/>
        </p:nvSpPr>
        <p:spPr>
          <a:xfrm>
            <a:off x="276906" y="1747075"/>
            <a:ext cx="1191509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Antes de concertar una reunión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dirty="0">
              <a:solidFill>
                <a:prstClr val="black">
                  <a:lumMod val="75000"/>
                  <a:lumOff val="25000"/>
                </a:prst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  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¿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ctividad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de influencia? 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	</a:t>
            </a:r>
            <a:r>
              <a:rPr lang="es-E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 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agendar la reunión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		</a:t>
            </a:r>
            <a:r>
              <a:rPr lang="es-E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	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						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Í: 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Comprobar que el grupo esté inscrito en REGIA: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				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hlinkClick r:id="rId3"/>
              </a:rPr>
              <a:t>https://gvaoberta.gva.es/es/regia</a:t>
            </a: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186E485-5862-8473-EC58-0594C199AC08}"/>
              </a:ext>
            </a:extLst>
          </p:cNvPr>
          <p:cNvCxnSpPr>
            <a:cxnSpLocks/>
          </p:cNvCxnSpPr>
          <p:nvPr/>
        </p:nvCxnSpPr>
        <p:spPr>
          <a:xfrm>
            <a:off x="4786489" y="2766578"/>
            <a:ext cx="982133" cy="0"/>
          </a:xfrm>
          <a:prstGeom prst="straightConnector1">
            <a:avLst/>
          </a:prstGeom>
          <a:ln w="38100">
            <a:solidFill>
              <a:srgbClr val="EA9C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5AE55FC0-708F-648B-D2ED-C751E41D8F33}"/>
              </a:ext>
            </a:extLst>
          </p:cNvPr>
          <p:cNvCxnSpPr>
            <a:cxnSpLocks/>
          </p:cNvCxnSpPr>
          <p:nvPr/>
        </p:nvCxnSpPr>
        <p:spPr>
          <a:xfrm>
            <a:off x="4639733" y="2766578"/>
            <a:ext cx="1128889" cy="1092053"/>
          </a:xfrm>
          <a:prstGeom prst="bentConnector3">
            <a:avLst>
              <a:gd name="adj1" fmla="val 50000"/>
            </a:avLst>
          </a:prstGeom>
          <a:ln w="38100">
            <a:solidFill>
              <a:srgbClr val="EA9C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EF141A1-D072-2567-7B53-B6ECBA09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17</a:t>
            </a:fld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2006593-9F02-6A33-2319-361F7A010546}"/>
              </a:ext>
            </a:extLst>
          </p:cNvPr>
          <p:cNvSpPr txBox="1"/>
          <p:nvPr/>
        </p:nvSpPr>
        <p:spPr>
          <a:xfrm>
            <a:off x="5768622" y="4417629"/>
            <a:ext cx="589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 </a:t>
            </a:r>
            <a:r>
              <a:rPr lang="es-ES" sz="2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inscrito</a:t>
            </a:r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pedirle que se inscriba.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 </a:t>
            </a:r>
            <a:r>
              <a:rPr kumimoji="0" lang="es-E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inscrito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  agendar la reunión y dejar 	    constancia en 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REGIA</a:t>
            </a:r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>
              <a:buClr>
                <a:schemeClr val="accent2"/>
              </a:buClr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7847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AEF2D2-A9D1-0F56-D4F5-C5334EBCFF75}"/>
              </a:ext>
            </a:extLst>
          </p:cNvPr>
          <p:cNvSpPr txBox="1"/>
          <p:nvPr/>
        </p:nvSpPr>
        <p:spPr>
          <a:xfrm>
            <a:off x="590005" y="1821372"/>
            <a:ext cx="1101198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Identificación de los grupos de interés</a:t>
            </a:r>
            <a:r>
              <a:rPr lang="es-ES_tradnl" sz="2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(Art. 10 Ley 25/2018</a:t>
            </a: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endParaRPr lang="es-ES_tradnl" sz="2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_tradnl" sz="2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Consentir la inclusión en la agenda de reuniones o entrevistas con GI </a:t>
            </a:r>
            <a:r>
              <a:rPr lang="es-ES_tradnl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inscritos</a:t>
            </a: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lvl="1" algn="just"/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- 2 o más veces en un año (3 veces es INFRACCIÓN GRAVE). </a:t>
            </a:r>
          </a:p>
          <a:p>
            <a:pPr lvl="1" algn="just"/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Con el mismo grupo de interés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 publicar en REGIA las reuniones o entrevistas con GI </a:t>
            </a:r>
            <a:r>
              <a:rPr kumimoji="0" lang="es-ES_tradnl" sz="20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inscritos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 </a:t>
            </a:r>
          </a:p>
          <a:p>
            <a:pPr lvl="1" algn="just">
              <a:defRPr/>
            </a:pP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- 2 </a:t>
            </a: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más veces en un año (3 veces es INFRACCIÓN GRAVE).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Ordenar a empleados públicos que tengan reuniones GI no inscritos: INFRACCIÓN GRAVE</a:t>
            </a: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43D293D-A50B-1320-61B0-A19F9826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18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8A185A-F503-EA05-C538-AD3A3A8F2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57" y="2651124"/>
            <a:ext cx="11798991" cy="26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1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D2B523-8E91-4FA2-20DA-EEF99275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19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5AEE14-20F6-98A9-B52C-D683BAEB2DCE}"/>
              </a:ext>
            </a:extLst>
          </p:cNvPr>
          <p:cNvSpPr txBox="1"/>
          <p:nvPr/>
        </p:nvSpPr>
        <p:spPr>
          <a:xfrm>
            <a:off x="2212622" y="3185067"/>
            <a:ext cx="8805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Participación previa en la elaboración de normas</a:t>
            </a:r>
          </a:p>
        </p:txBody>
      </p:sp>
    </p:spTree>
    <p:extLst>
      <p:ext uri="{BB962C8B-B14F-4D97-AF65-F5344CB8AC3E}">
        <p14:creationId xmlns:p14="http://schemas.microsoft.com/office/powerpoint/2010/main" val="313109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2CDB9F-CD58-4B2B-B8E1-4C7E2D788F81}"/>
              </a:ext>
            </a:extLst>
          </p:cNvPr>
          <p:cNvSpPr txBox="1"/>
          <p:nvPr/>
        </p:nvSpPr>
        <p:spPr>
          <a:xfrm>
            <a:off x="964631" y="1438329"/>
            <a:ext cx="111490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 esta sesión:</a:t>
            </a:r>
          </a:p>
          <a:p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buClr>
                <a:srgbClr val="28A48C"/>
              </a:buClr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Régimen jurídico de los grupos de interés en la C.V</a:t>
            </a:r>
          </a:p>
          <a:p>
            <a:pPr marL="800100" lvl="1" indent="-342900">
              <a:buClr>
                <a:srgbClr val="28A48C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Recordatorio</a:t>
            </a:r>
          </a:p>
          <a:p>
            <a:pPr marL="800100" lvl="1" indent="-342900">
              <a:buClr>
                <a:srgbClr val="28A48C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Sistemas de control y fiscalización</a:t>
            </a:r>
          </a:p>
          <a:p>
            <a:pPr marL="800100" lvl="1" indent="-342900">
              <a:buClr>
                <a:srgbClr val="28A48C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Proceso especial de participación previa</a:t>
            </a:r>
          </a:p>
          <a:p>
            <a:pPr lvl="1">
              <a:buClr>
                <a:srgbClr val="28A48C"/>
              </a:buClr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1">
              <a:buClr>
                <a:srgbClr val="28A48C"/>
              </a:buClr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Novedades y cuestiones prácticas: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A48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Modificación de la Ley 25/2018.</a:t>
            </a:r>
          </a:p>
          <a:p>
            <a:pPr marL="800100" lvl="1" indent="-342900">
              <a:buClr>
                <a:srgbClr val="28A48C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coordinación de la agenda del alto cargo con REGIA</a:t>
            </a:r>
          </a:p>
          <a:p>
            <a:pPr marL="800100" lvl="1" indent="-342900">
              <a:buClr>
                <a:srgbClr val="28A48C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 informe de huella</a:t>
            </a:r>
          </a:p>
          <a:p>
            <a:pPr marL="800100" lvl="1" indent="-342900">
              <a:buClr>
                <a:srgbClr val="28A48C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Dudas frecuentes</a:t>
            </a:r>
          </a:p>
          <a:p>
            <a:pPr lvl="1">
              <a:buClr>
                <a:srgbClr val="28A48C"/>
              </a:buClr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67315"/>
              </p:ext>
            </p:extLst>
          </p:nvPr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3B01A0-FE5C-E33C-26D4-C4574A35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355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B743C3-9C07-3E6A-51F8-DF5E3C83E889}"/>
              </a:ext>
            </a:extLst>
          </p:cNvPr>
          <p:cNvSpPr txBox="1"/>
          <p:nvPr/>
        </p:nvSpPr>
        <p:spPr>
          <a:xfrm>
            <a:off x="1365955" y="1867975"/>
            <a:ext cx="876017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Participación previa en la elaboración de normas</a:t>
            </a:r>
          </a:p>
          <a:p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Origen: la “negociación de regulaciones”.</a:t>
            </a: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Regulación: arts. 20 a 23 Ley y arts. 23 a 30 Decreto.</a:t>
            </a: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Concepto y distinción del resto de procesos participativos.</a:t>
            </a:r>
            <a:endParaRPr lang="es-E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35468A-48AA-0868-FFB3-C99C0BDD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950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B743C3-9C07-3E6A-51F8-DF5E3C83E889}"/>
              </a:ext>
            </a:extLst>
          </p:cNvPr>
          <p:cNvSpPr txBox="1"/>
          <p:nvPr/>
        </p:nvSpPr>
        <p:spPr>
          <a:xfrm>
            <a:off x="1365955" y="1867975"/>
            <a:ext cx="876017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Participación previa en la elaboración de normas</a:t>
            </a:r>
          </a:p>
          <a:p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Origen: la “negociación de regulaciones”.</a:t>
            </a: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Regulación: arts. 20 a 23 Ley y arts. 23 a 30 Decreto.</a:t>
            </a: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Concepto y distinción del resto de procesos participativos.</a:t>
            </a:r>
            <a:endParaRPr lang="es-E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35468A-48AA-0868-FFB3-C99C0BDD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21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301E0D4-E298-511F-6CC4-1F530495A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1217484"/>
            <a:ext cx="10553700" cy="564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96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B743C3-9C07-3E6A-51F8-DF5E3C83E889}"/>
              </a:ext>
            </a:extLst>
          </p:cNvPr>
          <p:cNvSpPr txBox="1"/>
          <p:nvPr/>
        </p:nvSpPr>
        <p:spPr>
          <a:xfrm>
            <a:off x="1365954" y="1867975"/>
            <a:ext cx="918915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Participación previa en la elaboración de normas: esquema</a:t>
            </a:r>
          </a:p>
          <a:p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Requisito previo: Acuerdo del Consell</a:t>
            </a: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Objeto: Proyecto de ley o Decreto del Consell</a:t>
            </a: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Tiempo: antes de iniciar formalmente el procedimiento normativo</a:t>
            </a: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Sujetos: Grupos de interés con intereses que pudieran resultar afectados por la norma.</a:t>
            </a:r>
          </a:p>
          <a:p>
            <a:pPr marL="1257300" lvl="2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Identificación de intereses, y en su caso lista de grupos de interés.</a:t>
            </a:r>
          </a:p>
          <a:p>
            <a:pPr marL="1257300" lvl="2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Trámite para que otros grupos de interés que no están en la lista soliciten participar.</a:t>
            </a:r>
          </a:p>
          <a:p>
            <a:pPr marL="1257300" lvl="2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Ordenación del proceso: CPNE o empleado público</a:t>
            </a:r>
          </a:p>
          <a:p>
            <a:pPr marL="1257300" lvl="2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35468A-48AA-0868-FFB3-C99C0BDD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739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B743C3-9C07-3E6A-51F8-DF5E3C83E889}"/>
              </a:ext>
            </a:extLst>
          </p:cNvPr>
          <p:cNvSpPr txBox="1"/>
          <p:nvPr/>
        </p:nvSpPr>
        <p:spPr>
          <a:xfrm>
            <a:off x="1365954" y="1867975"/>
            <a:ext cx="9189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Participación previa en la elaboración de normas: esquema</a:t>
            </a:r>
          </a:p>
          <a:p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Desarrollo: reuniones plenarias. Acuerdos por mayoría.</a:t>
            </a: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Resultado: No vinculante, pero causas de rechazo de acuerdos:</a:t>
            </a:r>
          </a:p>
          <a:p>
            <a:pPr marL="1257300" lvl="2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conveniente para el interés general</a:t>
            </a:r>
          </a:p>
          <a:p>
            <a:pPr marL="1257300" lvl="2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Contrario al ordenamiento jurídico</a:t>
            </a:r>
          </a:p>
          <a:p>
            <a:pPr marL="1257300" lvl="2" indent="-342900">
              <a:buClr>
                <a:srgbClr val="259F7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Sobre materias no susceptibles de transacción.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35468A-48AA-0868-FFB3-C99C0BDD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517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2CDB9F-CD58-4B2B-B8E1-4C7E2D788F81}"/>
              </a:ext>
            </a:extLst>
          </p:cNvPr>
          <p:cNvSpPr txBox="1"/>
          <p:nvPr/>
        </p:nvSpPr>
        <p:spPr>
          <a:xfrm>
            <a:off x="1362012" y="2415644"/>
            <a:ext cx="105281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28A48C"/>
              </a:buClr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Ley 25/2018 ¿en qué cambia?</a:t>
            </a:r>
          </a:p>
          <a:p>
            <a:pPr marL="0" lvl="1">
              <a:buClr>
                <a:srgbClr val="28A48C"/>
              </a:buClr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1">
              <a:buClr>
                <a:srgbClr val="28A48C"/>
              </a:buClr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Art. 3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s-E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Consideración de grupo de interés</a:t>
            </a:r>
          </a:p>
          <a:p>
            <a:pPr marL="0" lvl="1">
              <a:buClr>
                <a:srgbClr val="28A48C"/>
              </a:buClr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0" lvl="1">
              <a:buClr>
                <a:srgbClr val="28A48C"/>
              </a:buClr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Las organizaciones sindicales no están obligadas a inscribirse en REGIA cuando actúen en ejercicio de sus funciones constitucionales. </a:t>
            </a:r>
          </a:p>
          <a:p>
            <a:pPr marL="0" lvl="1">
              <a:buClr>
                <a:srgbClr val="28A48C"/>
              </a:buClr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1">
              <a:buClr>
                <a:srgbClr val="28A48C"/>
              </a:buClr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Por tanto, en tales casos, la inscripción es voluntaria. </a:t>
            </a:r>
          </a:p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</a:p>
          <a:p>
            <a:pPr algn="ctr"/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pic>
        <p:nvPicPr>
          <p:cNvPr id="7" name="Gráfico 6" descr="Bombilla y equipo con relleno sólido">
            <a:extLst>
              <a:ext uri="{FF2B5EF4-FFF2-40B4-BE49-F238E27FC236}">
                <a16:creationId xmlns:a16="http://schemas.microsoft.com/office/drawing/2014/main" id="{F14D5F9E-7A77-6FD2-ACC6-A152D28DB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521434">
            <a:off x="445579" y="1270773"/>
            <a:ext cx="1106551" cy="11065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9E7847-37C3-EBAF-5720-AC4B551CB28E}"/>
              </a:ext>
            </a:extLst>
          </p:cNvPr>
          <p:cNvSpPr txBox="1"/>
          <p:nvPr/>
        </p:nvSpPr>
        <p:spPr>
          <a:xfrm>
            <a:off x="1436656" y="1538044"/>
            <a:ext cx="360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NOVEDADES</a:t>
            </a:r>
            <a:r>
              <a:rPr lang="es-ES" sz="2800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02F858-AE05-178A-B8B1-720CC11D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559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2CDB9F-CD58-4B2B-B8E1-4C7E2D788F81}"/>
              </a:ext>
            </a:extLst>
          </p:cNvPr>
          <p:cNvSpPr txBox="1"/>
          <p:nvPr/>
        </p:nvSpPr>
        <p:spPr>
          <a:xfrm>
            <a:off x="294038" y="1533464"/>
            <a:ext cx="112849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28A48C"/>
              </a:buClr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 algn="ctr">
              <a:buClr>
                <a:srgbClr val="28A48C"/>
              </a:buClr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 algn="ctr">
              <a:buClr>
                <a:srgbClr val="28A48C"/>
              </a:buClr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 algn="ctr">
              <a:buClr>
                <a:srgbClr val="28A48C"/>
              </a:buClr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¿Qué supone esta modificación para los sindicatos?</a:t>
            </a:r>
          </a:p>
          <a:p>
            <a:pPr lvl="1" algn="ctr">
              <a:buClr>
                <a:srgbClr val="28A48C"/>
              </a:buClr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 algn="ctr">
              <a:buClr>
                <a:srgbClr val="28A48C"/>
              </a:buClr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 algn="ctr">
              <a:buClr>
                <a:srgbClr val="28A48C"/>
              </a:buClr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¿Han dejado de considerarse grupo de interés?</a:t>
            </a:r>
          </a:p>
          <a:p>
            <a:pPr lvl="1" algn="ctr">
              <a:buClr>
                <a:srgbClr val="28A48C"/>
              </a:buClr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1" algn="ctr">
              <a:buClr>
                <a:srgbClr val="28A48C"/>
              </a:buClr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1" algn="ctr">
              <a:buClr>
                <a:srgbClr val="28A48C"/>
              </a:buClr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1" algn="ctr">
              <a:buClr>
                <a:srgbClr val="28A48C"/>
              </a:buClr>
            </a:pPr>
            <a:r>
              <a:rPr lang="es-E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Informe  de la OCCI, de 9/02/2023 sobre la obligación de inscripción de los sindicatos en Regia</a:t>
            </a:r>
            <a:endParaRPr lang="es-ES" sz="2000" i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287840-5DDC-5483-647A-83BD7383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555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F04954C-C5FB-02A7-F00B-FEBBD8EF9881}"/>
              </a:ext>
            </a:extLst>
          </p:cNvPr>
          <p:cNvSpPr txBox="1"/>
          <p:nvPr/>
        </p:nvSpPr>
        <p:spPr>
          <a:xfrm>
            <a:off x="905595" y="2305302"/>
            <a:ext cx="88168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¿Cómo se publican las actividades de influencia?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267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 través de ADAC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267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267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Directamente desde REGIA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267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267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Mediante la Plataforma Autonómica de Interoperabilidad (PAI)</a:t>
            </a:r>
          </a:p>
          <a:p>
            <a:pPr lvl="1" algn="just" defTabSz="914400">
              <a:buClr>
                <a:srgbClr val="229267"/>
              </a:buClr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	</a:t>
            </a:r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https://pai.gva.es/va/activitat-influencia</a:t>
            </a:r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R="0" lvl="1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267"/>
              </a:buClr>
              <a:buSzTx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6C3276-5083-B6D8-C793-A1653E4BA76D}"/>
              </a:ext>
            </a:extLst>
          </p:cNvPr>
          <p:cNvSpPr txBox="1"/>
          <p:nvPr/>
        </p:nvSpPr>
        <p:spPr>
          <a:xfrm>
            <a:off x="577354" y="1507267"/>
            <a:ext cx="360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NOVEDADES: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78CC9-9736-4C7E-EC92-B263C91F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26</a:t>
            </a:fld>
            <a:endParaRPr lang="es-ES"/>
          </a:p>
        </p:txBody>
      </p:sp>
      <p:pic>
        <p:nvPicPr>
          <p:cNvPr id="8" name="Gráfico 7" descr="Bombilla y equipo con relleno sólido">
            <a:extLst>
              <a:ext uri="{FF2B5EF4-FFF2-40B4-BE49-F238E27FC236}">
                <a16:creationId xmlns:a16="http://schemas.microsoft.com/office/drawing/2014/main" id="{AB12D86C-4896-055E-C95F-35406C4FB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59079">
            <a:off x="3853620" y="2971561"/>
            <a:ext cx="649779" cy="649779"/>
          </a:xfrm>
          <a:prstGeom prst="rect">
            <a:avLst/>
          </a:prstGeom>
        </p:spPr>
      </p:pic>
      <p:pic>
        <p:nvPicPr>
          <p:cNvPr id="9" name="Gráfico 8" descr="Bombilla y equipo con relleno sólido">
            <a:extLst>
              <a:ext uri="{FF2B5EF4-FFF2-40B4-BE49-F238E27FC236}">
                <a16:creationId xmlns:a16="http://schemas.microsoft.com/office/drawing/2014/main" id="{BF0DD600-4E93-E048-BFF3-E970D8DE0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97398">
            <a:off x="8888971" y="4236912"/>
            <a:ext cx="668990" cy="66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78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4A686F-110F-5B18-F699-4F96F25A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CAD83-4433-4E83-9D5E-030232EDB47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áfico 5" descr="Huella digital con relleno sólido">
            <a:extLst>
              <a:ext uri="{FF2B5EF4-FFF2-40B4-BE49-F238E27FC236}">
                <a16:creationId xmlns:a16="http://schemas.microsoft.com/office/drawing/2014/main" id="{C6EC2E74-5610-E93B-E45D-BA6503116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99376">
            <a:off x="753827" y="448952"/>
            <a:ext cx="1769164" cy="170995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F73C8B-5719-B2FD-5C18-BCE107BD1A10}"/>
              </a:ext>
            </a:extLst>
          </p:cNvPr>
          <p:cNvSpPr txBox="1"/>
          <p:nvPr/>
        </p:nvSpPr>
        <p:spPr>
          <a:xfrm>
            <a:off x="1377552" y="1375408"/>
            <a:ext cx="1040462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HUELLA DE LOS GRUPOS DE INTERÉS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¿En qué casos hay que emitir informe de huella?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 los procesos de elaboración de anteproyectos de Ley y de proyectos de Decreto del Consell.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¿Qué actividades hay que incluir en ese informe?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Sólo actividades de influencia relacionadas con la aprobación de ese tipo de normas.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¿Cómo identificar esas actividades?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Al grabar en REGIA una actividad de influencia, introducir un código de huella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¿Y si no ha habido actividad de influencia?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Emitir informe negativo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Arts. 18 -19 Ley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s-E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Arts</a:t>
            </a: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 21-22 Decreto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62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4A686F-110F-5B18-F699-4F96F25A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28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F45957-49C4-FA8D-63E1-AE04FCB75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44" y="1357246"/>
            <a:ext cx="10155143" cy="5300573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F327CF00-FF8C-E980-95FA-6921DB24FEA2}"/>
              </a:ext>
            </a:extLst>
          </p:cNvPr>
          <p:cNvSpPr/>
          <p:nvPr/>
        </p:nvSpPr>
        <p:spPr>
          <a:xfrm rot="1173060">
            <a:off x="793824" y="3756943"/>
            <a:ext cx="632178" cy="501177"/>
          </a:xfrm>
          <a:prstGeom prst="rightArrow">
            <a:avLst/>
          </a:prstGeom>
          <a:solidFill>
            <a:srgbClr val="EA9C34"/>
          </a:solidFill>
          <a:ln>
            <a:solidFill>
              <a:srgbClr val="EA9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50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4A686F-110F-5B18-F699-4F96F25A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29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CD0B1B-7347-E379-E5B3-8E8C339CB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97053"/>
            <a:ext cx="10409550" cy="5341859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B1EF2A44-BFB2-63FE-DFA3-78A37648FDCD}"/>
              </a:ext>
            </a:extLst>
          </p:cNvPr>
          <p:cNvSpPr/>
          <p:nvPr/>
        </p:nvSpPr>
        <p:spPr>
          <a:xfrm rot="8428087">
            <a:off x="10224710" y="5410358"/>
            <a:ext cx="751281" cy="501177"/>
          </a:xfrm>
          <a:prstGeom prst="rightArrow">
            <a:avLst/>
          </a:prstGeom>
          <a:solidFill>
            <a:srgbClr val="00B050"/>
          </a:solidFill>
          <a:ln>
            <a:solidFill>
              <a:srgbClr val="2C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7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15A66A32-1AA9-4BD4-9A05-92032BE30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308749"/>
              </p:ext>
            </p:extLst>
          </p:nvPr>
        </p:nvGraphicFramePr>
        <p:xfrm>
          <a:off x="0" y="0"/>
          <a:ext cx="12192000" cy="1206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06973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2032EF72-ADD4-4A4F-9C2F-75031503F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9" b="1993"/>
          <a:stretch/>
        </p:blipFill>
        <p:spPr>
          <a:xfrm>
            <a:off x="506416" y="1438479"/>
            <a:ext cx="10392359" cy="5228135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EAF302A-28A4-B5E5-1373-307E45854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89" y="-124794"/>
            <a:ext cx="4074714" cy="1308601"/>
          </a:xfrm>
          <a:prstGeom prst="rect">
            <a:avLst/>
          </a:prstGeom>
        </p:spPr>
      </p:pic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D950D2F6-95AB-817B-5446-AA2384C90EFE}"/>
              </a:ext>
            </a:extLst>
          </p:cNvPr>
          <p:cNvSpPr/>
          <p:nvPr/>
        </p:nvSpPr>
        <p:spPr>
          <a:xfrm>
            <a:off x="3617947" y="790221"/>
            <a:ext cx="3709038" cy="231973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BF2ED80-BE6C-51A5-7629-C780539FA9D6}"/>
              </a:ext>
            </a:extLst>
          </p:cNvPr>
          <p:cNvSpPr txBox="1"/>
          <p:nvPr/>
        </p:nvSpPr>
        <p:spPr>
          <a:xfrm>
            <a:off x="3849512" y="1072926"/>
            <a:ext cx="3228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Daytona Light" panose="020B0304030503040204" pitchFamily="34" charset="0"/>
                <a:cs typeface="Dreaming Outloud Script Pro" panose="03050502040304050704" pitchFamily="66" charset="0"/>
              </a:rPr>
              <a:t>Modificada por 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aytona Light" panose="020B0304030503040204" pitchFamily="34" charset="0"/>
                <a:cs typeface="Dreaming Outloud Script Pro" panose="03050502040304050704" pitchFamily="66" charset="0"/>
              </a:rPr>
              <a:t>Ley 8/2022, de 30 de diciembre,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Daytona Light" panose="020B0304030503040204" pitchFamily="34" charset="0"/>
                <a:cs typeface="Dreaming Outloud Script Pro" panose="03050502040304050704" pitchFamily="66" charset="0"/>
              </a:rPr>
              <a:t>de medidas fiscales, de gestión administrativa y financiera y de organización de la Generalitat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aytona Light" panose="020B0304030503040204" pitchFamily="34" charset="0"/>
                <a:cs typeface="Dreaming Outloud Script Pro" panose="03050502040304050704" pitchFamily="66" charset="0"/>
              </a:rPr>
              <a:t>. </a:t>
            </a:r>
          </a:p>
        </p:txBody>
      </p:sp>
      <p:pic>
        <p:nvPicPr>
          <p:cNvPr id="10" name="Gráfico 9" descr="Bombilla">
            <a:extLst>
              <a:ext uri="{FF2B5EF4-FFF2-40B4-BE49-F238E27FC236}">
                <a16:creationId xmlns:a16="http://schemas.microsoft.com/office/drawing/2014/main" id="{87E03908-14DF-6322-4684-00DA78D77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4980" y="790221"/>
            <a:ext cx="1990569" cy="1990569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5AD59E-F469-0762-5D18-B7DCEE17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38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4A686F-110F-5B18-F699-4F96F25A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30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EF533D-F7DB-3100-578A-22152647E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41"/>
          <a:stretch/>
        </p:blipFill>
        <p:spPr>
          <a:xfrm>
            <a:off x="1495468" y="1357246"/>
            <a:ext cx="9201064" cy="5300604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CBAA34AC-20A5-2933-7004-75282A8E19F2}"/>
              </a:ext>
            </a:extLst>
          </p:cNvPr>
          <p:cNvSpPr/>
          <p:nvPr/>
        </p:nvSpPr>
        <p:spPr>
          <a:xfrm rot="1534172">
            <a:off x="911943" y="3280204"/>
            <a:ext cx="644554" cy="48797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880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B743C3-9C07-3E6A-51F8-DF5E3C83E889}"/>
              </a:ext>
            </a:extLst>
          </p:cNvPr>
          <p:cNvSpPr txBox="1"/>
          <p:nvPr/>
        </p:nvSpPr>
        <p:spPr>
          <a:xfrm>
            <a:off x="1988598" y="1437145"/>
            <a:ext cx="9534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El informe de huella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preceptivo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 ha de emitirse en sentido positivo o negativo.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Debe emitirse cuando el expediente se somete a otros informes preceptivos o previamente a su aprobación.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Debe actualizarse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cada vez que se produzca nueva actividad de influencia.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Debe publicarse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junto al resto de informes que forman parte del expediente.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Arts. 18 -19 Ley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s-E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Arts</a:t>
            </a: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 21-22 Decreto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4A686F-110F-5B18-F699-4F96F25A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CAD83-4433-4E83-9D5E-030232EDB47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áfico 5" descr="Huella digital con relleno sólido">
            <a:extLst>
              <a:ext uri="{FF2B5EF4-FFF2-40B4-BE49-F238E27FC236}">
                <a16:creationId xmlns:a16="http://schemas.microsoft.com/office/drawing/2014/main" id="{C6EC2E74-5610-E93B-E45D-BA6503116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99376">
            <a:off x="481618" y="735540"/>
            <a:ext cx="1769164" cy="17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39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F04954C-C5FB-02A7-F00B-FEBBD8EF9881}"/>
              </a:ext>
            </a:extLst>
          </p:cNvPr>
          <p:cNvSpPr txBox="1"/>
          <p:nvPr/>
        </p:nvSpPr>
        <p:spPr>
          <a:xfrm>
            <a:off x="1484593" y="1278036"/>
            <a:ext cx="102871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Algunas dudas…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¿Es actividad de influencia sólo aquella que trata de modificar una norma?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¿Hay que publicar las reuniones mantenidas con organizaciones que se han inscrito en REGIA, sin estar obligadas a registrarse?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¿Son grupos de interés las mancomunidades o las federaciones de municipios? ¿Y las confederaciones de las federaciones deportivas?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¿Qué pasa con las empresas que vienen a ofrecer una prestación de servicios?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s-ES" sz="2000" dirty="0">
              <a:solidFill>
                <a:prstClr val="black">
                  <a:lumMod val="75000"/>
                  <a:lumOff val="25000"/>
                </a:prst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¿Cuáles son las dudas más frecuentes a la hora de inscribirse como grupo de interés?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9BBCBB-C564-8425-AA9D-0A5AEB0A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CAD83-4433-4E83-9D5E-030232EDB47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áfico 8" descr="Preguntas con relleno sólido">
            <a:extLst>
              <a:ext uri="{FF2B5EF4-FFF2-40B4-BE49-F238E27FC236}">
                <a16:creationId xmlns:a16="http://schemas.microsoft.com/office/drawing/2014/main" id="{00D88CB5-C53A-C524-91B7-4A5854458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97" y="408056"/>
            <a:ext cx="1761792" cy="176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61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F04954C-C5FB-02A7-F00B-FEBBD8EF9881}"/>
              </a:ext>
            </a:extLst>
          </p:cNvPr>
          <p:cNvSpPr txBox="1"/>
          <p:nvPr/>
        </p:nvSpPr>
        <p:spPr>
          <a:xfrm>
            <a:off x="952401" y="2742778"/>
            <a:ext cx="102871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occi@gva</a:t>
            </a:r>
            <a:r>
              <a:rPr lang="es-E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.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es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dirty="0">
              <a:solidFill>
                <a:prstClr val="black">
                  <a:lumMod val="75000"/>
                  <a:lumOff val="25000"/>
                </a:prst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012  / 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Belén 922423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dirty="0">
              <a:solidFill>
                <a:prstClr val="black">
                  <a:lumMod val="75000"/>
                  <a:lumOff val="2500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dirty="0">
              <a:solidFill>
                <a:prstClr val="black">
                  <a:lumMod val="75000"/>
                  <a:lumOff val="2500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¡</a:t>
            </a:r>
            <a:r>
              <a:rPr lang="es-E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Gracias!</a:t>
            </a: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9BBCBB-C564-8425-AA9D-0A5AEB0A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CAD83-4433-4E83-9D5E-030232EDB47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áfico 9" descr="Correo electrónico con relleno sólido">
            <a:extLst>
              <a:ext uri="{FF2B5EF4-FFF2-40B4-BE49-F238E27FC236}">
                <a16:creationId xmlns:a16="http://schemas.microsoft.com/office/drawing/2014/main" id="{BE60D7B9-70B3-7E31-D451-5EFEA7828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3386" y="2422801"/>
            <a:ext cx="914400" cy="914400"/>
          </a:xfrm>
          <a:prstGeom prst="rect">
            <a:avLst/>
          </a:prstGeom>
        </p:spPr>
      </p:pic>
      <p:pic>
        <p:nvPicPr>
          <p:cNvPr id="12" name="Gráfico 11" descr="Auricular con relleno sólido">
            <a:extLst>
              <a:ext uri="{FF2B5EF4-FFF2-40B4-BE49-F238E27FC236}">
                <a16:creationId xmlns:a16="http://schemas.microsoft.com/office/drawing/2014/main" id="{DD5A8FBD-2FF8-CAD7-FF3F-56A9FD5C27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15273">
            <a:off x="3712571" y="38198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5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06747C0-AE02-BCBA-B52D-93AA6E9C1AD6}"/>
              </a:ext>
            </a:extLst>
          </p:cNvPr>
          <p:cNvSpPr txBox="1"/>
          <p:nvPr/>
        </p:nvSpPr>
        <p:spPr>
          <a:xfrm>
            <a:off x="1396195" y="1675461"/>
            <a:ext cx="998397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1800"/>
              </a:spcAft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Recordamos  que… </a:t>
            </a:r>
          </a:p>
          <a:p>
            <a:pPr algn="just">
              <a:buClr>
                <a:srgbClr val="229267"/>
              </a:buClr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La normativa sobre grupos de interés se aplica a: </a:t>
            </a:r>
          </a:p>
          <a:p>
            <a:pPr algn="just">
              <a:buClr>
                <a:srgbClr val="229267"/>
              </a:buClr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257300" lvl="2" indent="-342900" algn="just">
              <a:buClr>
                <a:srgbClr val="229267"/>
              </a:buClr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Los altos cargos</a:t>
            </a:r>
          </a:p>
          <a:p>
            <a:pPr marL="1257300" lvl="2" indent="-342900" algn="just">
              <a:buClr>
                <a:srgbClr val="229267"/>
              </a:buClr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 personal empleado público </a:t>
            </a:r>
          </a:p>
          <a:p>
            <a:pPr marL="1257300" lvl="2" indent="-342900" algn="just">
              <a:buClr>
                <a:srgbClr val="229267"/>
              </a:buClr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Los grupos de interés</a:t>
            </a:r>
          </a:p>
          <a:p>
            <a:pPr marL="1257300" lvl="2" indent="-342900" algn="just">
              <a:buClr>
                <a:srgbClr val="229267"/>
              </a:buClr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Les Corts, en los términos que establezca su Reglamento </a:t>
            </a:r>
          </a:p>
          <a:p>
            <a:pPr lvl="2" algn="just">
              <a:buClr>
                <a:srgbClr val="229267"/>
              </a:buClr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>
              <a:lnSpc>
                <a:spcPct val="200000"/>
              </a:lnSpc>
              <a:spcBef>
                <a:spcPts val="600"/>
              </a:spcBef>
              <a:buClr>
                <a:srgbClr val="229267"/>
              </a:buClr>
            </a:pPr>
            <a:r>
              <a:rPr lang="es-E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Art. 2 Ley 25/2018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C792534-D31C-DCAC-A97F-67A461B5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9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B85AD57-26DD-2177-98AA-44AF3AE9B84F}"/>
              </a:ext>
            </a:extLst>
          </p:cNvPr>
          <p:cNvSpPr txBox="1"/>
          <p:nvPr/>
        </p:nvSpPr>
        <p:spPr>
          <a:xfrm>
            <a:off x="528478" y="4304847"/>
            <a:ext cx="11135044" cy="82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Organización privada	       Interés          Actividad de influencia</a:t>
            </a: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5712291D-2C72-D04F-CBBC-65F4ED4CA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421"/>
          <a:stretch/>
        </p:blipFill>
        <p:spPr>
          <a:xfrm>
            <a:off x="1341649" y="2333564"/>
            <a:ext cx="10138792" cy="1724601"/>
          </a:xfrm>
          <a:prstGeom prst="rect">
            <a:avLst/>
          </a:prstGeom>
        </p:spPr>
      </p:pic>
      <p:pic>
        <p:nvPicPr>
          <p:cNvPr id="10" name="Gráfico 9" descr="Casilla marcada con relleno sólido">
            <a:extLst>
              <a:ext uri="{FF2B5EF4-FFF2-40B4-BE49-F238E27FC236}">
                <a16:creationId xmlns:a16="http://schemas.microsoft.com/office/drawing/2014/main" id="{FEAFD382-1C03-4EFE-9245-CC05BC319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176" y="4412017"/>
            <a:ext cx="806193" cy="8061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33DD1F3-9B09-B8A0-DA7C-24F7B9423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882" y="4412017"/>
            <a:ext cx="828432" cy="8284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ACB4D6E-A0DE-CF64-A8FA-EBB1B604E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831" y="4434256"/>
            <a:ext cx="806193" cy="806193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7ED1F78-A6F6-5347-30C2-A2483CAF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75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C629E6-4125-11C7-1EFA-C2FF1BFE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9717"/>
            <a:ext cx="2743200" cy="365125"/>
          </a:xfrm>
        </p:spPr>
        <p:txBody>
          <a:bodyPr/>
          <a:lstStyle/>
          <a:p>
            <a:fld id="{666CAD83-4433-4E83-9D5E-030232EDB475}" type="slidenum">
              <a:rPr lang="es-ES" smtClean="0"/>
              <a:t>6</a:t>
            </a:fld>
            <a:endParaRPr lang="es-ES"/>
          </a:p>
        </p:txBody>
      </p:sp>
      <p:graphicFrame>
        <p:nvGraphicFramePr>
          <p:cNvPr id="8" name="CuadroTexto 2">
            <a:extLst>
              <a:ext uri="{FF2B5EF4-FFF2-40B4-BE49-F238E27FC236}">
                <a16:creationId xmlns:a16="http://schemas.microsoft.com/office/drawing/2014/main" id="{8F4DB611-5001-7F36-0F2A-9A1220E68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145899"/>
              </p:ext>
            </p:extLst>
          </p:nvPr>
        </p:nvGraphicFramePr>
        <p:xfrm>
          <a:off x="217879" y="1610295"/>
          <a:ext cx="5659138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uadroTexto 2">
            <a:extLst>
              <a:ext uri="{FF2B5EF4-FFF2-40B4-BE49-F238E27FC236}">
                <a16:creationId xmlns:a16="http://schemas.microsoft.com/office/drawing/2014/main" id="{D42BFF0F-34AC-4618-07B5-8604601D45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189617"/>
              </p:ext>
            </p:extLst>
          </p:nvPr>
        </p:nvGraphicFramePr>
        <p:xfrm>
          <a:off x="6209552" y="1505356"/>
          <a:ext cx="5659138" cy="406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0998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2CDB9F-CD58-4B2B-B8E1-4C7E2D788F81}"/>
              </a:ext>
            </a:extLst>
          </p:cNvPr>
          <p:cNvSpPr txBox="1"/>
          <p:nvPr/>
        </p:nvSpPr>
        <p:spPr>
          <a:xfrm>
            <a:off x="1073888" y="2073348"/>
            <a:ext cx="10026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28A48C"/>
              </a:buClr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¿A qué obliga esta normativa? </a:t>
            </a:r>
          </a:p>
          <a:p>
            <a:pPr lvl="1">
              <a:buClr>
                <a:srgbClr val="28A48C"/>
              </a:buClr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Clr>
                <a:srgbClr val="28A48C"/>
              </a:buClr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Clr>
                <a:srgbClr val="28A48C"/>
              </a:buClr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Los grupos de interés deben inscribirse para poder realizar 	actividad de influencia y cumplir el código de conducta.</a:t>
            </a:r>
          </a:p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</a:p>
          <a:p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Los cargos públicos deben registrar la actividad de influencia y 			emitir el informe de huella de los grupos de interés.</a:t>
            </a: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pic>
        <p:nvPicPr>
          <p:cNvPr id="8" name="Gráfico 7" descr="Diana con relleno sólido">
            <a:extLst>
              <a:ext uri="{FF2B5EF4-FFF2-40B4-BE49-F238E27FC236}">
                <a16:creationId xmlns:a16="http://schemas.microsoft.com/office/drawing/2014/main" id="{7238E633-9FB6-E37F-6A5D-FCAE5C0C0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1002" y="3139191"/>
            <a:ext cx="830744" cy="830744"/>
          </a:xfrm>
          <a:prstGeom prst="rect">
            <a:avLst/>
          </a:prstGeom>
        </p:spPr>
      </p:pic>
      <p:pic>
        <p:nvPicPr>
          <p:cNvPr id="10" name="Gráfico 9" descr="Banco con relleno sólido">
            <a:extLst>
              <a:ext uri="{FF2B5EF4-FFF2-40B4-BE49-F238E27FC236}">
                <a16:creationId xmlns:a16="http://schemas.microsoft.com/office/drawing/2014/main" id="{0C64EA05-24B3-3A7D-34E0-CD2A5CFF9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1608" y="4335988"/>
            <a:ext cx="989532" cy="989532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CD9141-0A97-781E-0FB3-92A146E6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41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D2B523-8E91-4FA2-20DA-EEF99275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8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5AEE14-20F6-98A9-B52C-D683BAEB2DCE}"/>
              </a:ext>
            </a:extLst>
          </p:cNvPr>
          <p:cNvSpPr txBox="1"/>
          <p:nvPr/>
        </p:nvSpPr>
        <p:spPr>
          <a:xfrm>
            <a:off x="1783644" y="3167390"/>
            <a:ext cx="8805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Sistemas de control y fiscalización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8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8E50619-387C-2C4C-301F-E7ED3E4A0133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1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30825348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C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2845"/>
                  </a:ext>
                </a:extLst>
              </a:tr>
            </a:tbl>
          </a:graphicData>
        </a:graphic>
      </p:graphicFrame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DEE5FB0-82AF-CD24-64B0-06416537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0" y="-124794"/>
            <a:ext cx="4218003" cy="13572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B743C3-9C07-3E6A-51F8-DF5E3C83E889}"/>
              </a:ext>
            </a:extLst>
          </p:cNvPr>
          <p:cNvSpPr txBox="1"/>
          <p:nvPr/>
        </p:nvSpPr>
        <p:spPr>
          <a:xfrm>
            <a:off x="1365955" y="1867975"/>
            <a:ext cx="87601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Sistemas de control y fiscalización: </a:t>
            </a:r>
          </a:p>
          <a:p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Clr>
                <a:srgbClr val="259F71"/>
              </a:buClr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Los sistemas de control y fiscalización son las herramientas para garantizar que la información contenida en el registro es correcta y completa.</a:t>
            </a:r>
          </a:p>
          <a:p>
            <a:pPr lvl="1">
              <a:buClr>
                <a:srgbClr val="259F71"/>
              </a:buClr>
            </a:pPr>
            <a:endParaRPr lang="es-E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Clr>
                <a:srgbClr val="259F71"/>
              </a:buClr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El objetivo es que las personas y organizaciones reflejen los datos en REGIA voluntariamente. Si no lo hacen, se prevé la inscripción o anotación de los datos de oficio, tras tramitar el denominado procedimiento de investigación. Puede dar lugar a un procedimiento sancionador, aunque no necesariamente.</a:t>
            </a: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35468A-48AA-0868-FFB3-C99C0BDD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AD83-4433-4E83-9D5E-030232EDB47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55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3429</TotalTime>
  <Words>1526</Words>
  <Application>Microsoft Office PowerPoint</Application>
  <PresentationFormat>Panorámica</PresentationFormat>
  <Paragraphs>274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Daytona Light</vt:lpstr>
      <vt:lpstr>Roboto</vt:lpstr>
      <vt:lpstr>Wingdings</vt:lpstr>
      <vt:lpstr>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 MIGUEL MARTINEZ, BELEN</dc:creator>
  <cp:lastModifiedBy>PALOMAR ABAD, BEGOÑA</cp:lastModifiedBy>
  <cp:revision>94</cp:revision>
  <cp:lastPrinted>2023-03-03T12:33:52Z</cp:lastPrinted>
  <dcterms:created xsi:type="dcterms:W3CDTF">2021-11-05T09:25:45Z</dcterms:created>
  <dcterms:modified xsi:type="dcterms:W3CDTF">2023-03-30T07:38:16Z</dcterms:modified>
</cp:coreProperties>
</file>